
<file path=[Content_Types].xml><?xml version="1.0" encoding="utf-8"?>
<Types xmlns="http://schemas.openxmlformats.org/package/2006/content-types">
  <Override PartName="/ppt/slides/slide47.xml" ContentType="application/vnd.openxmlformats-officedocument.presentationml.slide+xml"/>
  <Override PartName="/ppt/slides/slide94.xml" ContentType="application/vnd.openxmlformats-officedocument.presentationml.slide+xml"/>
  <Override PartName="/ppt/slides/slide142.xml" ContentType="application/vnd.openxmlformats-officedocument.presentationml.slide+xml"/>
  <Override PartName="/ppt/slides/slide426.xml" ContentType="application/vnd.openxmlformats-officedocument.presentationml.slide+xml"/>
  <Override PartName="/ppt/slides/slide473.xml" ContentType="application/vnd.openxmlformats-officedocument.presentationml.slide+xml"/>
  <Override PartName="/ppt/slides/slide120.xml" ContentType="application/vnd.openxmlformats-officedocument.presentationml.slide+xml"/>
  <Override PartName="/ppt/slides/slide218.xml" ContentType="application/vnd.openxmlformats-officedocument.presentationml.slide+xml"/>
  <Override PartName="/ppt/slides/slide265.xml" ContentType="application/vnd.openxmlformats-officedocument.presentationml.slide+xml"/>
  <Override PartName="/ppt/slides/slide25.xml" ContentType="application/vnd.openxmlformats-officedocument.presentationml.slide+xml"/>
  <Override PartName="/ppt/slides/slide72.xml" ContentType="application/vnd.openxmlformats-officedocument.presentationml.slide+xml"/>
  <Override PartName="/ppt/slides/slide388.xml" ContentType="application/vnd.openxmlformats-officedocument.presentationml.slide+xml"/>
  <Override PartName="/ppt/slides/slide404.xml" ContentType="application/vnd.openxmlformats-officedocument.presentationml.slide+xml"/>
  <Override PartName="/ppt/slides/slide451.xml" ContentType="application/vnd.openxmlformats-officedocument.presentationml.slide+xml"/>
  <Override PartName="/ppt/slideLayouts/slideLayout2.xml" ContentType="application/vnd.openxmlformats-officedocument.presentationml.slideLayout+xml"/>
  <Default Extension="xml" ContentType="application/xml"/>
  <Override PartName="/ppt/slides/slide50.xml" ContentType="application/vnd.openxmlformats-officedocument.presentationml.slide+xml"/>
  <Override PartName="/ppt/slides/slide243.xml" ContentType="application/vnd.openxmlformats-officedocument.presentationml.slide+xml"/>
  <Override PartName="/ppt/slides/slide290.xml" ContentType="application/vnd.openxmlformats-officedocument.presentationml.slide+xml"/>
  <Override PartName="/ppt/slides/slide221.xml" ContentType="application/vnd.openxmlformats-officedocument.presentationml.slide+xml"/>
  <Override PartName="/ppt/slides/slide319.xml" ContentType="application/vnd.openxmlformats-officedocument.presentationml.slide+xml"/>
  <Override PartName="/ppt/slides/slide366.xml" ContentType="application/vnd.openxmlformats-officedocument.presentationml.slide+xml"/>
  <Override PartName="/ppt/slides/slide505.xml" ContentType="application/vnd.openxmlformats-officedocument.presentationml.slide+xml"/>
  <Override PartName="/ppt/slides/slide158.xml" ContentType="application/vnd.openxmlformats-officedocument.presentationml.slide+xml"/>
  <Override PartName="/ppt/slides/slide344.xml" ContentType="application/vnd.openxmlformats-officedocument.presentationml.slide+xml"/>
  <Override PartName="/ppt/slides/slide391.xml" ContentType="application/vnd.openxmlformats-officedocument.presentationml.slide+xml"/>
  <Override PartName="/ppt/slides/slide489.xml" ContentType="application/vnd.openxmlformats-officedocument.presentationml.slide+xml"/>
  <Override PartName="/ppt/slides/slide136.xml" ContentType="application/vnd.openxmlformats-officedocument.presentationml.slide+xml"/>
  <Override PartName="/ppt/slides/slide183.xml" ContentType="application/vnd.openxmlformats-officedocument.presentationml.slide+xml"/>
  <Override PartName="/ppt/slides/slide467.xml" ContentType="application/vnd.openxmlformats-officedocument.presentationml.slide+xml"/>
  <Override PartName="/ppt/notesSlides/notesSlide7.xml" ContentType="application/vnd.openxmlformats-officedocument.presentationml.notesSlide+xml"/>
  <Override PartName="/ppt/slides/slide88.xml" ContentType="application/vnd.openxmlformats-officedocument.presentationml.slide+xml"/>
  <Override PartName="/ppt/slides/slide259.xml" ContentType="application/vnd.openxmlformats-officedocument.presentationml.slide+xml"/>
  <Override PartName="/ppt/slides/slide322.xml" ContentType="application/vnd.openxmlformats-officedocument.presentationml.slide+xml"/>
  <Override PartName="/ppt/slides/slide19.xml" ContentType="application/vnd.openxmlformats-officedocument.presentationml.slide+xml"/>
  <Override PartName="/ppt/slides/slide66.xml" ContentType="application/vnd.openxmlformats-officedocument.presentationml.slide+xml"/>
  <Override PartName="/ppt/slides/slide114.xml" ContentType="application/vnd.openxmlformats-officedocument.presentationml.slide+xml"/>
  <Override PartName="/ppt/slides/slide161.xml" ContentType="application/vnd.openxmlformats-officedocument.presentationml.slide+xml"/>
  <Override PartName="/ppt/slides/slide300.xml" ContentType="application/vnd.openxmlformats-officedocument.presentationml.slide+xml"/>
  <Override PartName="/ppt/slides/slide445.xml" ContentType="application/vnd.openxmlformats-officedocument.presentationml.slide+xml"/>
  <Override PartName="/ppt/slides/slide492.xml" ContentType="application/vnd.openxmlformats-officedocument.presentationml.slide+xml"/>
  <Default Extension="png" ContentType="image/png"/>
  <Override PartName="/ppt/slides/slide237.xml" ContentType="application/vnd.openxmlformats-officedocument.presentationml.slide+xml"/>
  <Override PartName="/ppt/slides/slide284.xml" ContentType="application/vnd.openxmlformats-officedocument.presentationml.slide+xml"/>
  <Override PartName="/ppt/slides/slide423.xml" ContentType="application/vnd.openxmlformats-officedocument.presentationml.slide+xml"/>
  <Override PartName="/ppt/slides/slide470.xml" ContentType="application/vnd.openxmlformats-officedocument.presentationml.slide+xml"/>
  <Override PartName="/ppt/theme/theme2.xml" ContentType="application/vnd.openxmlformats-officedocument.theme+xml"/>
  <Override PartName="/ppt/slides/slide44.xml" ContentType="application/vnd.openxmlformats-officedocument.presentationml.slide+xml"/>
  <Override PartName="/ppt/slides/slide91.xml" ContentType="application/vnd.openxmlformats-officedocument.presentationml.slide+xml"/>
  <Override PartName="/ppt/slides/slide215.xml" ContentType="application/vnd.openxmlformats-officedocument.presentationml.slide+xml"/>
  <Override PartName="/ppt/slides/slide262.xml" ContentType="application/vnd.openxmlformats-officedocument.presentationml.slide+xml"/>
  <Override PartName="/ppt/slides/slide22.xml" ContentType="application/vnd.openxmlformats-officedocument.presentationml.slide+xml"/>
  <Override PartName="/ppt/slides/slide199.xml" ContentType="application/vnd.openxmlformats-officedocument.presentationml.slide+xml"/>
  <Override PartName="/ppt/slides/slide401.xml" ContentType="application/vnd.openxmlformats-officedocument.presentationml.slide+xml"/>
  <Override PartName="/ppt/slides/slide240.xml" ContentType="application/vnd.openxmlformats-officedocument.presentationml.slide+xml"/>
  <Override PartName="/ppt/slides/slide338.xml" ContentType="application/vnd.openxmlformats-officedocument.presentationml.slide+xml"/>
  <Override PartName="/ppt/slides/slide385.xml" ContentType="application/vnd.openxmlformats-officedocument.presentationml.slide+xml"/>
  <Override PartName="/ppt/slides/slide177.xml" ContentType="application/vnd.openxmlformats-officedocument.presentationml.slide+xml"/>
  <Override PartName="/ppt/slides/slide316.xml" ContentType="application/vnd.openxmlformats-officedocument.presentationml.slide+xml"/>
  <Override PartName="/ppt/slides/slide363.xml" ContentType="application/vnd.openxmlformats-officedocument.presentationml.slide+xml"/>
  <Override PartName="/ppt/slides/slide108.xml" ContentType="application/vnd.openxmlformats-officedocument.presentationml.slide+xml"/>
  <Override PartName="/ppt/slides/slide155.xml" ContentType="application/vnd.openxmlformats-officedocument.presentationml.slide+xml"/>
  <Override PartName="/ppt/slides/slide439.xml" ContentType="application/vnd.openxmlformats-officedocument.presentationml.slide+xml"/>
  <Override PartName="/ppt/slides/slide486.xml" ContentType="application/vnd.openxmlformats-officedocument.presentationml.slide+xml"/>
  <Override PartName="/ppt/slides/slide502.xml" ContentType="application/vnd.openxmlformats-officedocument.presentationml.slide+xml"/>
  <Override PartName="/ppt/slides/slide278.xml" ContentType="application/vnd.openxmlformats-officedocument.presentationml.slide+xml"/>
  <Override PartName="/ppt/slides/slide341.xml" ContentType="application/vnd.openxmlformats-officedocument.presentationml.slide+xml"/>
  <Override PartName="/ppt/notesSlides/notesSlide4.xml" ContentType="application/vnd.openxmlformats-officedocument.presentationml.notesSlide+xml"/>
  <Override PartName="/ppt/slides/slide38.xml" ContentType="application/vnd.openxmlformats-officedocument.presentationml.slide+xml"/>
  <Override PartName="/ppt/slides/slide85.xml" ContentType="application/vnd.openxmlformats-officedocument.presentationml.slide+xml"/>
  <Override PartName="/ppt/slides/slide133.xml" ContentType="application/vnd.openxmlformats-officedocument.presentationml.slide+xml"/>
  <Override PartName="/ppt/slides/slide180.xml" ContentType="application/vnd.openxmlformats-officedocument.presentationml.slide+xml"/>
  <Override PartName="/ppt/slides/slide417.xml" ContentType="application/vnd.openxmlformats-officedocument.presentationml.slide+xml"/>
  <Override PartName="/ppt/slides/slide464.xml" ContentType="application/vnd.openxmlformats-officedocument.presentationml.slide+xml"/>
  <Override PartName="/ppt/slides/slide111.xml" ContentType="application/vnd.openxmlformats-officedocument.presentationml.slide+xml"/>
  <Override PartName="/ppt/slides/slide209.xml" ContentType="application/vnd.openxmlformats-officedocument.presentationml.slide+xml"/>
  <Override PartName="/ppt/slides/slide256.xml" ContentType="application/vnd.openxmlformats-officedocument.presentationml.slide+xml"/>
  <Override PartName="/ppt/slides/slide442.xml" ContentType="application/vnd.openxmlformats-officedocument.presentationml.slide+xml"/>
  <Override PartName="/ppt/slides/slide16.xml" ContentType="application/vnd.openxmlformats-officedocument.presentationml.slide+xml"/>
  <Override PartName="/ppt/slides/slide63.xml" ContentType="application/vnd.openxmlformats-officedocument.presentationml.slide+xml"/>
  <Override PartName="/ppt/slides/slide234.xml" ContentType="application/vnd.openxmlformats-officedocument.presentationml.slide+xml"/>
  <Override PartName="/ppt/slides/slide281.xml" ContentType="application/vnd.openxmlformats-officedocument.presentationml.slide+xml"/>
  <Override PartName="/ppt/slides/slide379.xml" ContentType="application/vnd.openxmlformats-officedocument.presentationml.slide+xml"/>
  <Override PartName="/ppt/slides/slide41.xml" ContentType="application/vnd.openxmlformats-officedocument.presentationml.slide+xml"/>
  <Override PartName="/ppt/slides/slide357.xml" ContentType="application/vnd.openxmlformats-officedocument.presentationml.slide+xml"/>
  <Override PartName="/ppt/slides/slide420.xml" ContentType="application/vnd.openxmlformats-officedocument.presentationml.slide+xml"/>
  <Override PartName="/ppt/slides/slide149.xml" ContentType="application/vnd.openxmlformats-officedocument.presentationml.slide+xml"/>
  <Override PartName="/ppt/slides/slide196.xml" ContentType="application/vnd.openxmlformats-officedocument.presentationml.slide+xml"/>
  <Override PartName="/ppt/slides/slide212.xml" ContentType="application/vnd.openxmlformats-officedocument.presentationml.slide+xml"/>
  <Override PartName="/ppt/slides/slide335.xml" ContentType="application/vnd.openxmlformats-officedocument.presentationml.slide+xml"/>
  <Override PartName="/ppt/slides/slide382.xml" ContentType="application/vnd.openxmlformats-officedocument.presentationml.slide+xml"/>
  <Override PartName="/ppt/slides/slide79.xml" ContentType="application/vnd.openxmlformats-officedocument.presentationml.slide+xml"/>
  <Override PartName="/ppt/slides/slide127.xml" ContentType="application/vnd.openxmlformats-officedocument.presentationml.slide+xml"/>
  <Override PartName="/ppt/slides/slide174.xml" ContentType="application/vnd.openxmlformats-officedocument.presentationml.slide+xml"/>
  <Override PartName="/ppt/slides/slide458.xml" ContentType="application/vnd.openxmlformats-officedocument.presentationml.slide+xml"/>
  <Override PartName="/ppt/slides/slide7.xml" ContentType="application/vnd.openxmlformats-officedocument.presentationml.slide+xml"/>
  <Override PartName="/ppt/slides/slide297.xml" ContentType="application/vnd.openxmlformats-officedocument.presentationml.slide+xml"/>
  <Override PartName="/ppt/slides/slide313.xml" ContentType="application/vnd.openxmlformats-officedocument.presentationml.slide+xml"/>
  <Override PartName="/ppt/slides/slide360.xml" ContentType="application/vnd.openxmlformats-officedocument.presentationml.slide+xml"/>
  <Override PartName="/ppt/slideLayouts/slideLayout9.xml" ContentType="application/vnd.openxmlformats-officedocument.presentationml.slideLayout+xml"/>
  <Override PartName="/ppt/slides/slide57.xml" ContentType="application/vnd.openxmlformats-officedocument.presentationml.slide+xml"/>
  <Override PartName="/ppt/slides/slide105.xml" ContentType="application/vnd.openxmlformats-officedocument.presentationml.slide+xml"/>
  <Override PartName="/ppt/slides/slide152.xml" ContentType="application/vnd.openxmlformats-officedocument.presentationml.slide+xml"/>
  <Override PartName="/ppt/slides/slide436.xml" ContentType="application/vnd.openxmlformats-officedocument.presentationml.slide+xml"/>
  <Override PartName="/ppt/slides/slide483.xml" ContentType="application/vnd.openxmlformats-officedocument.presentationml.slide+xml"/>
  <Override PartName="/ppt/notesSlides/notesSlide1.xml" ContentType="application/vnd.openxmlformats-officedocument.presentationml.notesSlide+xml"/>
  <Override PartName="/ppt/slides/slide130.xml" ContentType="application/vnd.openxmlformats-officedocument.presentationml.slide+xml"/>
  <Override PartName="/ppt/slides/slide228.xml" ContentType="application/vnd.openxmlformats-officedocument.presentationml.slide+xml"/>
  <Override PartName="/ppt/slides/slide275.xml" ContentType="application/vnd.openxmlformats-officedocument.presentationml.slide+xml"/>
  <Override PartName="/ppt/slides/slide414.xml" ContentType="application/vnd.openxmlformats-officedocument.presentationml.slide+xml"/>
  <Override PartName="/ppt/slides/slide461.xml" ContentType="application/vnd.openxmlformats-officedocument.presentationml.slide+xml"/>
  <Override PartName="/ppt/slides/slide35.xml" ContentType="application/vnd.openxmlformats-officedocument.presentationml.slide+xml"/>
  <Override PartName="/ppt/slides/slide82.xml" ContentType="application/vnd.openxmlformats-officedocument.presentationml.slide+xml"/>
  <Override PartName="/ppt/slides/slide206.xml" ContentType="application/vnd.openxmlformats-officedocument.presentationml.slide+xml"/>
  <Override PartName="/ppt/slides/slide253.xml" ContentType="application/vnd.openxmlformats-officedocument.presentationml.slide+xml"/>
  <Override PartName="/ppt/slides/slide398.xml" ContentType="application/vnd.openxmlformats-officedocument.presentationml.slide+xml"/>
  <Override PartName="/ppt/slides/slide13.xml" ContentType="application/vnd.openxmlformats-officedocument.presentationml.slide+xml"/>
  <Override PartName="/ppt/slides/slide60.xml" ContentType="application/vnd.openxmlformats-officedocument.presentationml.slide+xml"/>
  <Override PartName="/ppt/slides/slide242.xml" ContentType="application/vnd.openxmlformats-officedocument.presentationml.slide+xml"/>
  <Override PartName="/ppt/slides/slide329.xml" ContentType="application/vnd.openxmlformats-officedocument.presentationml.slide+xml"/>
  <Override PartName="/ppt/slides/slide376.xml" ContentType="application/vnd.openxmlformats-officedocument.presentationml.slide+xml"/>
  <Override PartName="/ppt/slides/slide387.xml" ContentType="application/vnd.openxmlformats-officedocument.presentationml.slide+xml"/>
  <Override PartName="/ppt/slideLayouts/slideLayout1.xml" ContentType="application/vnd.openxmlformats-officedocument.presentationml.slideLayout+xml"/>
  <Override PartName="/ppt/slides/slide168.xml" ContentType="application/vnd.openxmlformats-officedocument.presentationml.slide+xml"/>
  <Override PartName="/ppt/slides/slide179.xml" ContentType="application/vnd.openxmlformats-officedocument.presentationml.slide+xml"/>
  <Override PartName="/ppt/slides/slide231.xml" ContentType="application/vnd.openxmlformats-officedocument.presentationml.slide+xml"/>
  <Override PartName="/ppt/slides/slide318.xml" ContentType="application/vnd.openxmlformats-officedocument.presentationml.slide+xml"/>
  <Override PartName="/ppt/slides/slide365.xml" ContentType="application/vnd.openxmlformats-officedocument.presentationml.slide+xml"/>
  <Override PartName="/ppt/slides/slide157.xml" ContentType="application/vnd.openxmlformats-officedocument.presentationml.slide+xml"/>
  <Override PartName="/ppt/slides/slide220.xml" ContentType="application/vnd.openxmlformats-officedocument.presentationml.slide+xml"/>
  <Override PartName="/ppt/slides/slide307.xml" ContentType="application/vnd.openxmlformats-officedocument.presentationml.slide+xml"/>
  <Override PartName="/ppt/slides/slide354.xml" ContentType="application/vnd.openxmlformats-officedocument.presentationml.slide+xml"/>
  <Override PartName="/ppt/slides/slide488.xml" ContentType="application/vnd.openxmlformats-officedocument.presentationml.slide+xml"/>
  <Override PartName="/ppt/slides/slide499.xml" ContentType="application/vnd.openxmlformats-officedocument.presentationml.slide+xml"/>
  <Override PartName="/ppt/slides/slide504.xml" ContentType="application/vnd.openxmlformats-officedocument.presentationml.slide+xml"/>
  <Override PartName="/ppt/slides/slide98.xml" ContentType="application/vnd.openxmlformats-officedocument.presentationml.slide+xml"/>
  <Override PartName="/ppt/slides/slide146.xml" ContentType="application/vnd.openxmlformats-officedocument.presentationml.slide+xml"/>
  <Override PartName="/ppt/slides/slide193.xml" ContentType="application/vnd.openxmlformats-officedocument.presentationml.slide+xml"/>
  <Override PartName="/ppt/slides/slide332.xml" ContentType="application/vnd.openxmlformats-officedocument.presentationml.slide+xml"/>
  <Override PartName="/ppt/slides/slide343.xml" ContentType="application/vnd.openxmlformats-officedocument.presentationml.slide+xml"/>
  <Override PartName="/ppt/slides/slide390.xml" ContentType="application/vnd.openxmlformats-officedocument.presentationml.slide+xml"/>
  <Override PartName="/ppt/slides/slide477.xml" ContentType="application/vnd.openxmlformats-officedocument.presentationml.slide+xml"/>
  <Override PartName="/ppt/notesSlides/notesSlide6.xml" ContentType="application/vnd.openxmlformats-officedocument.presentationml.notesSlide+xml"/>
  <Override PartName="/ppt/slides/slide87.xml" ContentType="application/vnd.openxmlformats-officedocument.presentationml.slide+xml"/>
  <Override PartName="/ppt/slides/slide124.xml" ContentType="application/vnd.openxmlformats-officedocument.presentationml.slide+xml"/>
  <Override PartName="/ppt/slides/slide135.xml" ContentType="application/vnd.openxmlformats-officedocument.presentationml.slide+xml"/>
  <Override PartName="/ppt/slides/slide171.xml" ContentType="application/vnd.openxmlformats-officedocument.presentationml.slide+xml"/>
  <Override PartName="/ppt/slides/slide182.xml" ContentType="application/vnd.openxmlformats-officedocument.presentationml.slide+xml"/>
  <Override PartName="/ppt/slides/slide269.xml" ContentType="application/vnd.openxmlformats-officedocument.presentationml.slide+xml"/>
  <Override PartName="/ppt/slides/slide321.xml" ContentType="application/vnd.openxmlformats-officedocument.presentationml.slide+xml"/>
  <Override PartName="/ppt/slides/slide419.xml" ContentType="application/vnd.openxmlformats-officedocument.presentationml.slide+xml"/>
  <Override PartName="/ppt/slides/slide466.xml" ContentType="application/vnd.openxmlformats-officedocument.presentationml.slide+xml"/>
  <Override PartName="/ppt/slides/slide29.xml" ContentType="application/vnd.openxmlformats-officedocument.presentationml.slide+xml"/>
  <Override PartName="/ppt/slides/slide76.xml" ContentType="application/vnd.openxmlformats-officedocument.presentationml.slide+xml"/>
  <Override PartName="/ppt/slides/slide113.xml" ContentType="application/vnd.openxmlformats-officedocument.presentationml.slide+xml"/>
  <Override PartName="/ppt/slides/slide160.xml" ContentType="application/vnd.openxmlformats-officedocument.presentationml.slide+xml"/>
  <Override PartName="/ppt/slides/slide258.xml" ContentType="application/vnd.openxmlformats-officedocument.presentationml.slide+xml"/>
  <Override PartName="/ppt/slides/slide310.xml" ContentType="application/vnd.openxmlformats-officedocument.presentationml.slide+xml"/>
  <Override PartName="/ppt/slides/slide408.xml" ContentType="application/vnd.openxmlformats-officedocument.presentationml.slide+xml"/>
  <Override PartName="/ppt/slides/slide444.xml" ContentType="application/vnd.openxmlformats-officedocument.presentationml.slide+xml"/>
  <Override PartName="/ppt/slides/slide455.xml" ContentType="application/vnd.openxmlformats-officedocument.presentationml.slide+xml"/>
  <Override PartName="/ppt/slides/slide491.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102.xml" ContentType="application/vnd.openxmlformats-officedocument.presentationml.slide+xml"/>
  <Override PartName="/ppt/slides/slide236.xml" ContentType="application/vnd.openxmlformats-officedocument.presentationml.slide+xml"/>
  <Override PartName="/ppt/slides/slide247.xml" ContentType="application/vnd.openxmlformats-officedocument.presentationml.slide+xml"/>
  <Override PartName="/ppt/slides/slide283.xml" ContentType="application/vnd.openxmlformats-officedocument.presentationml.slide+xml"/>
  <Override PartName="/ppt/slides/slide294.xml" ContentType="application/vnd.openxmlformats-officedocument.presentationml.slide+xml"/>
  <Override PartName="/ppt/slides/slide433.xml" ContentType="application/vnd.openxmlformats-officedocument.presentationml.slide+xml"/>
  <Override PartName="/ppt/slides/slide480.xml" ContentType="application/vnd.openxmlformats-officedocument.presentationml.slide+xml"/>
  <Override PartName="/ppt/slideLayouts/slideLayout6.xml" ContentType="application/vnd.openxmlformats-officedocument.presentationml.slideLayout+xml"/>
  <Override PartName="/ppt/slides/slide43.xml" ContentType="application/vnd.openxmlformats-officedocument.presentationml.slide+xml"/>
  <Override PartName="/ppt/slides/slide90.xml" ContentType="application/vnd.openxmlformats-officedocument.presentationml.slide+xml"/>
  <Override PartName="/ppt/slides/slide225.xml" ContentType="application/vnd.openxmlformats-officedocument.presentationml.slide+xml"/>
  <Override PartName="/ppt/slides/slide272.xml" ContentType="application/vnd.openxmlformats-officedocument.presentationml.slide+xml"/>
  <Override PartName="/ppt/slides/slide422.xml" ContentType="application/vnd.openxmlformats-officedocument.presentationml.slide+xml"/>
  <Override PartName="/ppt/theme/theme1.xml" ContentType="application/vnd.openxmlformats-officedocument.theme+xml"/>
  <Override PartName="/ppt/slides/slide32.xml" ContentType="application/vnd.openxmlformats-officedocument.presentationml.slide+xml"/>
  <Override PartName="/ppt/slides/slide214.xml" ContentType="application/vnd.openxmlformats-officedocument.presentationml.slide+xml"/>
  <Override PartName="/ppt/slides/slide261.xml" ContentType="application/vnd.openxmlformats-officedocument.presentationml.slide+xml"/>
  <Override PartName="/ppt/slides/slide348.xml" ContentType="application/vnd.openxmlformats-officedocument.presentationml.slide+xml"/>
  <Override PartName="/ppt/slides/slide359.xml" ContentType="application/vnd.openxmlformats-officedocument.presentationml.slide+xml"/>
  <Override PartName="/ppt/slides/slide395.xml" ContentType="application/vnd.openxmlformats-officedocument.presentationml.slide+xml"/>
  <Override PartName="/ppt/slides/slide400.xml" ContentType="application/vnd.openxmlformats-officedocument.presentationml.slide+xml"/>
  <Override PartName="/ppt/slides/slide411.xml" ContentType="application/vnd.openxmlformats-officedocument.presentationml.slide+xml"/>
  <Override PartName="/ppt/slides/slide10.xml" ContentType="application/vnd.openxmlformats-officedocument.presentationml.slide+xml"/>
  <Override PartName="/ppt/slides/slide21.xml" ContentType="application/vnd.openxmlformats-officedocument.presentationml.slide+xml"/>
  <Override PartName="/ppt/slides/slide187.xml" ContentType="application/vnd.openxmlformats-officedocument.presentationml.slide+xml"/>
  <Override PartName="/ppt/slides/slide198.xml" ContentType="application/vnd.openxmlformats-officedocument.presentationml.slide+xml"/>
  <Override PartName="/ppt/slides/slide203.xml" ContentType="application/vnd.openxmlformats-officedocument.presentationml.slide+xml"/>
  <Override PartName="/ppt/slides/slide250.xml" ContentType="application/vnd.openxmlformats-officedocument.presentationml.slide+xml"/>
  <Override PartName="/ppt/slides/slide337.xml" ContentType="application/vnd.openxmlformats-officedocument.presentationml.slide+xml"/>
  <Override PartName="/ppt/slides/slide384.xml" ContentType="application/vnd.openxmlformats-officedocument.presentationml.slide+xml"/>
  <Override PartName="/ppt/slides/slide129.xml" ContentType="application/vnd.openxmlformats-officedocument.presentationml.slide+xml"/>
  <Override PartName="/ppt/slides/slide176.xml" ContentType="application/vnd.openxmlformats-officedocument.presentationml.slide+xml"/>
  <Override PartName="/ppt/slides/slide326.xml" ContentType="application/vnd.openxmlformats-officedocument.presentationml.slide+xml"/>
  <Override PartName="/ppt/slides/slide373.xml" ContentType="application/vnd.openxmlformats-officedocument.presentationml.slide+xml"/>
  <Override PartName="/ppt/slides/slide118.xml" ContentType="application/vnd.openxmlformats-officedocument.presentationml.slide+xml"/>
  <Override PartName="/ppt/slides/slide165.xml" ContentType="application/vnd.openxmlformats-officedocument.presentationml.slide+xml"/>
  <Override PartName="/ppt/slides/slide299.xml" ContentType="application/vnd.openxmlformats-officedocument.presentationml.slide+xml"/>
  <Override PartName="/ppt/slides/slide304.xml" ContentType="application/vnd.openxmlformats-officedocument.presentationml.slide+xml"/>
  <Override PartName="/ppt/slides/slide315.xml" ContentType="application/vnd.openxmlformats-officedocument.presentationml.slide+xml"/>
  <Override PartName="/ppt/slides/slide351.xml" ContentType="application/vnd.openxmlformats-officedocument.presentationml.slide+xml"/>
  <Override PartName="/ppt/slides/slide362.xml" ContentType="application/vnd.openxmlformats-officedocument.presentationml.slide+xml"/>
  <Override PartName="/ppt/slides/slide449.xml" ContentType="application/vnd.openxmlformats-officedocument.presentationml.slide+xml"/>
  <Override PartName="/ppt/slides/slide496.xml" ContentType="application/vnd.openxmlformats-officedocument.presentationml.slide+xml"/>
  <Override PartName="/ppt/slides/slide501.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107.xml" ContentType="application/vnd.openxmlformats-officedocument.presentationml.slide+xml"/>
  <Override PartName="/ppt/slides/slide143.xml" ContentType="application/vnd.openxmlformats-officedocument.presentationml.slide+xml"/>
  <Override PartName="/ppt/slides/slide154.xml" ContentType="application/vnd.openxmlformats-officedocument.presentationml.slide+xml"/>
  <Override PartName="/ppt/slides/slide190.xml" ContentType="application/vnd.openxmlformats-officedocument.presentationml.slide+xml"/>
  <Override PartName="/ppt/slides/slide288.xml" ContentType="application/vnd.openxmlformats-officedocument.presentationml.slide+xml"/>
  <Override PartName="/ppt/slides/slide340.xml" ContentType="application/vnd.openxmlformats-officedocument.presentationml.slide+xml"/>
  <Override PartName="/ppt/slides/slide438.xml" ContentType="application/vnd.openxmlformats-officedocument.presentationml.slide+xml"/>
  <Override PartName="/ppt/slides/slide485.xml" ContentType="application/vnd.openxmlformats-officedocument.presentationml.slide+xml"/>
  <Override PartName="/ppt/viewProps.xml" ContentType="application/vnd.openxmlformats-officedocument.presentationml.viewProps+xml"/>
  <Override PartName="/ppt/slides/slide48.xml" ContentType="application/vnd.openxmlformats-officedocument.presentationml.slide+xml"/>
  <Override PartName="/ppt/slides/slide95.xml" ContentType="application/vnd.openxmlformats-officedocument.presentationml.slide+xml"/>
  <Override PartName="/ppt/slides/slide132.xml" ContentType="application/vnd.openxmlformats-officedocument.presentationml.slide+xml"/>
  <Override PartName="/ppt/slides/slide277.xml" ContentType="application/vnd.openxmlformats-officedocument.presentationml.slide+xml"/>
  <Override PartName="/ppt/slides/slide416.xml" ContentType="application/vnd.openxmlformats-officedocument.presentationml.slide+xml"/>
  <Override PartName="/ppt/slides/slide427.xml" ContentType="application/vnd.openxmlformats-officedocument.presentationml.slide+xml"/>
  <Override PartName="/ppt/slides/slide463.xml" ContentType="application/vnd.openxmlformats-officedocument.presentationml.slide+xml"/>
  <Override PartName="/ppt/slides/slide474.xml" ContentType="application/vnd.openxmlformats-officedocument.presentationml.slide+xml"/>
  <Override PartName="/ppt/notesSlides/notesSlide3.xml" ContentType="application/vnd.openxmlformats-officedocument.presentationml.notesSlide+xml"/>
  <Override PartName="/ppt/slides/slide26.xml" ContentType="application/vnd.openxmlformats-officedocument.presentationml.slide+xml"/>
  <Override PartName="/ppt/slides/slide37.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121.xml" ContentType="application/vnd.openxmlformats-officedocument.presentationml.slide+xml"/>
  <Override PartName="/ppt/slides/slide208.xml" ContentType="application/vnd.openxmlformats-officedocument.presentationml.slide+xml"/>
  <Override PartName="/ppt/slides/slide219.xml" ContentType="application/vnd.openxmlformats-officedocument.presentationml.slide+xml"/>
  <Override PartName="/ppt/slides/slide255.xml" ContentType="application/vnd.openxmlformats-officedocument.presentationml.slide+xml"/>
  <Override PartName="/ppt/slides/slide266.xml" ContentType="application/vnd.openxmlformats-officedocument.presentationml.slide+xml"/>
  <Override PartName="/ppt/slides/slide405.xml" ContentType="application/vnd.openxmlformats-officedocument.presentationml.slide+xml"/>
  <Override PartName="/ppt/slides/slide452.xml" ContentType="application/vnd.openxmlformats-officedocument.presentationml.slide+xml"/>
  <Override PartName="/ppt/presProps.xml" ContentType="application/vnd.openxmlformats-officedocument.presentationml.presProps+xml"/>
  <Override PartName="/ppt/slides/slide1.xml" ContentType="application/vnd.openxmlformats-officedocument.presentationml.slide+xml"/>
  <Override PartName="/ppt/slides/slide15.xml" ContentType="application/vnd.openxmlformats-officedocument.presentationml.slide+xml"/>
  <Override PartName="/ppt/slides/slide62.xml" ContentType="application/vnd.openxmlformats-officedocument.presentationml.slide+xml"/>
  <Override PartName="/ppt/slides/slide110.xml" ContentType="application/vnd.openxmlformats-officedocument.presentationml.slide+xml"/>
  <Override PartName="/ppt/slides/slide244.xml" ContentType="application/vnd.openxmlformats-officedocument.presentationml.slide+xml"/>
  <Override PartName="/ppt/slides/slide291.xml" ContentType="application/vnd.openxmlformats-officedocument.presentationml.slide+xml"/>
  <Override PartName="/ppt/slides/slide378.xml" ContentType="application/vnd.openxmlformats-officedocument.presentationml.slide+xml"/>
  <Override PartName="/ppt/slides/slide389.xml" ContentType="application/vnd.openxmlformats-officedocument.presentationml.slide+xml"/>
  <Override PartName="/ppt/slides/slide441.xml" ContentType="application/vnd.openxmlformats-officedocument.presentationml.slide+xml"/>
  <Override PartName="/ppt/slideLayouts/slideLayout3.xml" ContentType="application/vnd.openxmlformats-officedocument.presentationml.slideLayout+xml"/>
  <Override PartName="/ppt/slides/slide51.xml" ContentType="application/vnd.openxmlformats-officedocument.presentationml.slide+xml"/>
  <Override PartName="/ppt/slides/slide233.xml" ContentType="application/vnd.openxmlformats-officedocument.presentationml.slide+xml"/>
  <Override PartName="/ppt/slides/slide280.xml" ContentType="application/vnd.openxmlformats-officedocument.presentationml.slide+xml"/>
  <Override PartName="/ppt/slides/slide367.xml" ContentType="application/vnd.openxmlformats-officedocument.presentationml.slide+xml"/>
  <Override PartName="/ppt/slides/slide430.xml" ContentType="application/vnd.openxmlformats-officedocument.presentationml.slide+xml"/>
  <Override PartName="/ppt/slides/slide40.xml" ContentType="application/vnd.openxmlformats-officedocument.presentationml.slide+xml"/>
  <Override PartName="/ppt/slides/slide159.xml" ContentType="application/vnd.openxmlformats-officedocument.presentationml.slide+xml"/>
  <Override PartName="/ppt/slides/slide211.xml" ContentType="application/vnd.openxmlformats-officedocument.presentationml.slide+xml"/>
  <Override PartName="/ppt/slides/slide222.xml" ContentType="application/vnd.openxmlformats-officedocument.presentationml.slide+xml"/>
  <Override PartName="/ppt/slides/slide309.xml" ContentType="application/vnd.openxmlformats-officedocument.presentationml.slide+xml"/>
  <Override PartName="/ppt/slides/slide356.xml" ContentType="application/vnd.openxmlformats-officedocument.presentationml.slide+xml"/>
  <Override PartName="/ppt/slides/slide506.xml" ContentType="application/vnd.openxmlformats-officedocument.presentationml.slide+xml"/>
  <Override PartName="/ppt/slides/slide148.xml" ContentType="application/vnd.openxmlformats-officedocument.presentationml.slide+xml"/>
  <Override PartName="/ppt/slides/slide195.xml" ContentType="application/vnd.openxmlformats-officedocument.presentationml.slide+xml"/>
  <Override PartName="/ppt/slides/slide200.xml" ContentType="application/vnd.openxmlformats-officedocument.presentationml.slide+xml"/>
  <Override PartName="/ppt/slides/slide345.xml" ContentType="application/vnd.openxmlformats-officedocument.presentationml.slide+xml"/>
  <Override PartName="/ppt/slides/slide392.xml" ContentType="application/vnd.openxmlformats-officedocument.presentationml.slide+xml"/>
  <Override PartName="/ppt/slides/slide479.xml" ContentType="application/vnd.openxmlformats-officedocument.presentationml.slide+xml"/>
  <Default Extension="gif" ContentType="image/gif"/>
  <Override PartName="/ppt/notesSlides/notesSlide8.xml" ContentType="application/vnd.openxmlformats-officedocument.presentationml.notesSlide+xml"/>
  <Override PartName="/ppt/slides/slide89.xml" ContentType="application/vnd.openxmlformats-officedocument.presentationml.slide+xml"/>
  <Override PartName="/ppt/slides/slide126.xml" ContentType="application/vnd.openxmlformats-officedocument.presentationml.slide+xml"/>
  <Override PartName="/ppt/slides/slide137.xml" ContentType="application/vnd.openxmlformats-officedocument.presentationml.slide+xml"/>
  <Override PartName="/ppt/slides/slide173.xml" ContentType="application/vnd.openxmlformats-officedocument.presentationml.slide+xml"/>
  <Override PartName="/ppt/slides/slide184.xml" ContentType="application/vnd.openxmlformats-officedocument.presentationml.slide+xml"/>
  <Override PartName="/ppt/slides/slide323.xml" ContentType="application/vnd.openxmlformats-officedocument.presentationml.slide+xml"/>
  <Override PartName="/ppt/slides/slide334.xml" ContentType="application/vnd.openxmlformats-officedocument.presentationml.slide+xml"/>
  <Override PartName="/ppt/slides/slide370.xml" ContentType="application/vnd.openxmlformats-officedocument.presentationml.slide+xml"/>
  <Override PartName="/ppt/slides/slide381.xml" ContentType="application/vnd.openxmlformats-officedocument.presentationml.slide+xml"/>
  <Override PartName="/ppt/slides/slide468.xml" ContentType="application/vnd.openxmlformats-officedocument.presentationml.slide+xml"/>
  <Override PartName="/ppt/slides/slide78.xml" ContentType="application/vnd.openxmlformats-officedocument.presentationml.slide+xml"/>
  <Override PartName="/ppt/slides/slide115.xml" ContentType="application/vnd.openxmlformats-officedocument.presentationml.slide+xml"/>
  <Override PartName="/ppt/slides/slide162.xml" ContentType="application/vnd.openxmlformats-officedocument.presentationml.slide+xml"/>
  <Override PartName="/ppt/slides/slide312.xml" ContentType="application/vnd.openxmlformats-officedocument.presentationml.slide+xml"/>
  <Override PartName="/ppt/slides/slide446.xml" ContentType="application/vnd.openxmlformats-officedocument.presentationml.slide+xml"/>
  <Override PartName="/ppt/slides/slide457.xml" ContentType="application/vnd.openxmlformats-officedocument.presentationml.slide+xml"/>
  <Override PartName="/ppt/slides/slide493.xml" ContentType="application/vnd.openxmlformats-officedocument.presentationml.slide+xml"/>
  <Override PartName="/docProps/core.xml" ContentType="application/vnd.openxmlformats-package.core-properties+xml"/>
  <Override PartName="/ppt/slides/slide6.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104.xml" ContentType="application/vnd.openxmlformats-officedocument.presentationml.slide+xml"/>
  <Override PartName="/ppt/slides/slide151.xml" ContentType="application/vnd.openxmlformats-officedocument.presentationml.slide+xml"/>
  <Override PartName="/ppt/slides/slide238.xml" ContentType="application/vnd.openxmlformats-officedocument.presentationml.slide+xml"/>
  <Override PartName="/ppt/slides/slide249.xml" ContentType="application/vnd.openxmlformats-officedocument.presentationml.slide+xml"/>
  <Override PartName="/ppt/slides/slide285.xml" ContentType="application/vnd.openxmlformats-officedocument.presentationml.slide+xml"/>
  <Override PartName="/ppt/slides/slide296.xml" ContentType="application/vnd.openxmlformats-officedocument.presentationml.slide+xml"/>
  <Override PartName="/ppt/slides/slide301.xml" ContentType="application/vnd.openxmlformats-officedocument.presentationml.slide+xml"/>
  <Override PartName="/ppt/slides/slide435.xml" ContentType="application/vnd.openxmlformats-officedocument.presentationml.slide+xml"/>
  <Override PartName="/ppt/slides/slide482.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5.xml" ContentType="application/vnd.openxmlformats-officedocument.presentationml.slide+xml"/>
  <Override PartName="/ppt/slides/slide92.xml" ContentType="application/vnd.openxmlformats-officedocument.presentationml.slide+xml"/>
  <Override PartName="/ppt/slides/slide140.xml" ContentType="application/vnd.openxmlformats-officedocument.presentationml.slide+xml"/>
  <Override PartName="/ppt/slides/slide227.xml" ContentType="application/vnd.openxmlformats-officedocument.presentationml.slide+xml"/>
  <Override PartName="/ppt/slides/slide274.xml" ContentType="application/vnd.openxmlformats-officedocument.presentationml.slide+xml"/>
  <Override PartName="/ppt/slides/slide424.xml" ContentType="application/vnd.openxmlformats-officedocument.presentationml.slide+xml"/>
  <Override PartName="/ppt/slides/slide471.xml" ContentType="application/vnd.openxmlformats-officedocument.presentationml.slide+xml"/>
  <Override PartName="/ppt/slides/slide34.xml" ContentType="application/vnd.openxmlformats-officedocument.presentationml.slide+xml"/>
  <Override PartName="/ppt/slides/slide81.xml" ContentType="application/vnd.openxmlformats-officedocument.presentationml.slide+xml"/>
  <Override PartName="/ppt/slides/slide216.xml" ContentType="application/vnd.openxmlformats-officedocument.presentationml.slide+xml"/>
  <Override PartName="/ppt/slides/slide263.xml" ContentType="application/vnd.openxmlformats-officedocument.presentationml.slide+xml"/>
  <Override PartName="/ppt/slides/slide397.xml" ContentType="application/vnd.openxmlformats-officedocument.presentationml.slide+xml"/>
  <Override PartName="/ppt/slides/slide402.xml" ContentType="application/vnd.openxmlformats-officedocument.presentationml.slide+xml"/>
  <Override PartName="/ppt/slides/slide413.xml" ContentType="application/vnd.openxmlformats-officedocument.presentationml.slide+xml"/>
  <Override PartName="/ppt/slides/slide460.xml" ContentType="application/vnd.openxmlformats-officedocument.presentationml.slide+xml"/>
  <Default Extension="rels" ContentType="application/vnd.openxmlformats-package.relationships+xml"/>
  <Override PartName="/ppt/slides/slide23.xml" ContentType="application/vnd.openxmlformats-officedocument.presentationml.slide+xml"/>
  <Override PartName="/ppt/slides/slide70.xml" ContentType="application/vnd.openxmlformats-officedocument.presentationml.slide+xml"/>
  <Override PartName="/ppt/slides/slide189.xml" ContentType="application/vnd.openxmlformats-officedocument.presentationml.slide+xml"/>
  <Override PartName="/ppt/slides/slide205.xml" ContentType="application/vnd.openxmlformats-officedocument.presentationml.slide+xml"/>
  <Override PartName="/ppt/slides/slide241.xml" ContentType="application/vnd.openxmlformats-officedocument.presentationml.slide+xml"/>
  <Override PartName="/ppt/slides/slide252.xml" ContentType="application/vnd.openxmlformats-officedocument.presentationml.slide+xml"/>
  <Override PartName="/ppt/slides/slide339.xml" ContentType="application/vnd.openxmlformats-officedocument.presentationml.slide+xml"/>
  <Override PartName="/ppt/slides/slide386.xml" ContentType="application/vnd.openxmlformats-officedocument.presentationml.slide+xml"/>
  <Override PartName="/ppt/slides/slide12.xml" ContentType="application/vnd.openxmlformats-officedocument.presentationml.slide+xml"/>
  <Override PartName="/ppt/slides/slide178.xml" ContentType="application/vnd.openxmlformats-officedocument.presentationml.slide+xml"/>
  <Override PartName="/ppt/slides/slide230.xml" ContentType="application/vnd.openxmlformats-officedocument.presentationml.slide+xml"/>
  <Override PartName="/ppt/slides/slide328.xml" ContentType="application/vnd.openxmlformats-officedocument.presentationml.slide+xml"/>
  <Override PartName="/ppt/slides/slide375.xml" ContentType="application/vnd.openxmlformats-officedocument.presentationml.slide+xml"/>
  <Override PartName="/ppt/slideLayouts/slideLayout11.xml" ContentType="application/vnd.openxmlformats-officedocument.presentationml.slideLayout+xml"/>
  <Override PartName="/ppt/slides/slide167.xml" ContentType="application/vnd.openxmlformats-officedocument.presentationml.slide+xml"/>
  <Override PartName="/ppt/slides/slide306.xml" ContentType="application/vnd.openxmlformats-officedocument.presentationml.slide+xml"/>
  <Override PartName="/ppt/slides/slide317.xml" ContentType="application/vnd.openxmlformats-officedocument.presentationml.slide+xml"/>
  <Override PartName="/ppt/slides/slide353.xml" ContentType="application/vnd.openxmlformats-officedocument.presentationml.slide+xml"/>
  <Override PartName="/ppt/slides/slide364.xml" ContentType="application/vnd.openxmlformats-officedocument.presentationml.slide+xml"/>
  <Override PartName="/ppt/slides/slide498.xml" ContentType="application/vnd.openxmlformats-officedocument.presentationml.slide+xml"/>
  <Override PartName="/ppt/slides/slide503.xml" ContentType="application/vnd.openxmlformats-officedocument.presentationml.slide+xml"/>
  <Override PartName="/ppt/commentAuthors.xml" ContentType="application/vnd.openxmlformats-officedocument.presentationml.commentAuthors+xml"/>
  <Override PartName="/ppt/slides/slide109.xml" ContentType="application/vnd.openxmlformats-officedocument.presentationml.slide+xml"/>
  <Override PartName="/ppt/slides/slide145.xml" ContentType="application/vnd.openxmlformats-officedocument.presentationml.slide+xml"/>
  <Override PartName="/ppt/slides/slide156.xml" ContentType="application/vnd.openxmlformats-officedocument.presentationml.slide+xml"/>
  <Override PartName="/ppt/slides/slide192.xml" ContentType="application/vnd.openxmlformats-officedocument.presentationml.slide+xml"/>
  <Override PartName="/ppt/slides/slide342.xml" ContentType="application/vnd.openxmlformats-officedocument.presentationml.slide+xml"/>
  <Override PartName="/ppt/slides/slide487.xml" ContentType="application/vnd.openxmlformats-officedocument.presentationml.slide+xml"/>
  <Override PartName="/ppt/slides/slide97.xml" ContentType="application/vnd.openxmlformats-officedocument.presentationml.slide+xml"/>
  <Override PartName="/ppt/slides/slide134.xml" ContentType="application/vnd.openxmlformats-officedocument.presentationml.slide+xml"/>
  <Override PartName="/ppt/slides/slide181.xml" ContentType="application/vnd.openxmlformats-officedocument.presentationml.slide+xml"/>
  <Override PartName="/ppt/slides/slide279.xml" ContentType="application/vnd.openxmlformats-officedocument.presentationml.slide+xml"/>
  <Override PartName="/ppt/slides/slide331.xml" ContentType="application/vnd.openxmlformats-officedocument.presentationml.slide+xml"/>
  <Override PartName="/ppt/slides/slide418.xml" ContentType="application/vnd.openxmlformats-officedocument.presentationml.slide+xml"/>
  <Override PartName="/ppt/slides/slide429.xml" ContentType="application/vnd.openxmlformats-officedocument.presentationml.slide+xml"/>
  <Override PartName="/ppt/slides/slide465.xml" ContentType="application/vnd.openxmlformats-officedocument.presentationml.slide+xml"/>
  <Override PartName="/ppt/slides/slide476.xml" ContentType="application/vnd.openxmlformats-officedocument.presentationml.slide+xml"/>
  <Override PartName="/ppt/notesSlides/notesSlide5.xml" ContentType="application/vnd.openxmlformats-officedocument.presentationml.notesSlide+xml"/>
  <Override PartName="/ppt/slides/slide28.xml" ContentType="application/vnd.openxmlformats-officedocument.presentationml.slide+xml"/>
  <Override PartName="/ppt/slides/slide39.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23.xml" ContentType="application/vnd.openxmlformats-officedocument.presentationml.slide+xml"/>
  <Override PartName="/ppt/slides/slide170.xml" ContentType="application/vnd.openxmlformats-officedocument.presentationml.slide+xml"/>
  <Override PartName="/ppt/slides/slide257.xml" ContentType="application/vnd.openxmlformats-officedocument.presentationml.slide+xml"/>
  <Override PartName="/ppt/slides/slide268.xml" ContentType="application/vnd.openxmlformats-officedocument.presentationml.slide+xml"/>
  <Override PartName="/ppt/slides/slide320.xml" ContentType="application/vnd.openxmlformats-officedocument.presentationml.slide+xml"/>
  <Override PartName="/ppt/slides/slide407.xml" ContentType="application/vnd.openxmlformats-officedocument.presentationml.slide+xml"/>
  <Override PartName="/ppt/slides/slide454.xml" ContentType="application/vnd.openxmlformats-officedocument.presentationml.slide+xml"/>
  <Override PartName="/ppt/slides/slide3.xml" ContentType="application/vnd.openxmlformats-officedocument.presentationml.slide+xml"/>
  <Override PartName="/ppt/slides/slide17.xml" ContentType="application/vnd.openxmlformats-officedocument.presentationml.slide+xml"/>
  <Override PartName="/ppt/slides/slide64.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s/slide246.xml" ContentType="application/vnd.openxmlformats-officedocument.presentationml.slide+xml"/>
  <Override PartName="/ppt/slides/slide293.xml" ContentType="application/vnd.openxmlformats-officedocument.presentationml.slide+xml"/>
  <Override PartName="/ppt/slides/slide443.xml" ContentType="application/vnd.openxmlformats-officedocument.presentationml.slide+xml"/>
  <Override PartName="/ppt/slides/slide490.xml" ContentType="application/vnd.openxmlformats-officedocument.presentationml.slide+xml"/>
  <Override PartName="/ppt/slideLayouts/slideLayout5.xml" ContentType="application/vnd.openxmlformats-officedocument.presentationml.slideLayout+xml"/>
  <Override PartName="/ppt/slides/slide53.xml" ContentType="application/vnd.openxmlformats-officedocument.presentationml.slide+xml"/>
  <Override PartName="/ppt/slides/slide235.xml" ContentType="application/vnd.openxmlformats-officedocument.presentationml.slide+xml"/>
  <Override PartName="/ppt/slides/slide282.xml" ContentType="application/vnd.openxmlformats-officedocument.presentationml.slide+xml"/>
  <Override PartName="/ppt/slides/slide369.xml" ContentType="application/vnd.openxmlformats-officedocument.presentationml.slide+xml"/>
  <Override PartName="/ppt/slides/slide421.xml" ContentType="application/vnd.openxmlformats-officedocument.presentationml.slide+xml"/>
  <Override PartName="/ppt/slides/slide432.xml" ContentType="application/vnd.openxmlformats-officedocument.presentationml.slide+xml"/>
  <Default Extension="jpeg" ContentType="image/jpeg"/>
  <Override PartName="/ppt/slides/slide31.xml" ContentType="application/vnd.openxmlformats-officedocument.presentationml.slide+xml"/>
  <Override PartName="/ppt/slides/slide42.xml" ContentType="application/vnd.openxmlformats-officedocument.presentationml.slide+xml"/>
  <Override PartName="/ppt/slides/slide213.xml" ContentType="application/vnd.openxmlformats-officedocument.presentationml.slide+xml"/>
  <Override PartName="/ppt/slides/slide224.xml" ContentType="application/vnd.openxmlformats-officedocument.presentationml.slide+xml"/>
  <Override PartName="/ppt/slides/slide260.xml" ContentType="application/vnd.openxmlformats-officedocument.presentationml.slide+xml"/>
  <Override PartName="/ppt/slides/slide271.xml" ContentType="application/vnd.openxmlformats-officedocument.presentationml.slide+xml"/>
  <Override PartName="/ppt/slides/slide358.xml" ContentType="application/vnd.openxmlformats-officedocument.presentationml.slide+xml"/>
  <Override PartName="/ppt/slides/slide410.xml" ContentType="application/vnd.openxmlformats-officedocument.presentationml.slide+xml"/>
  <Override PartName="/ppt/slides/slide508.xml" ContentType="application/vnd.openxmlformats-officedocument.presentationml.slide+xml"/>
  <Override PartName="/ppt/slides/slide20.xml" ContentType="application/vnd.openxmlformats-officedocument.presentationml.slide+xml"/>
  <Override PartName="/ppt/slides/slide197.xml" ContentType="application/vnd.openxmlformats-officedocument.presentationml.slide+xml"/>
  <Override PartName="/ppt/slides/slide202.xml" ContentType="application/vnd.openxmlformats-officedocument.presentationml.slide+xml"/>
  <Override PartName="/ppt/slides/slide347.xml" ContentType="application/vnd.openxmlformats-officedocument.presentationml.slide+xml"/>
  <Override PartName="/ppt/slides/slide394.xml" ContentType="application/vnd.openxmlformats-officedocument.presentationml.slide+xml"/>
  <Override PartName="/ppt/slides/slide139.xml" ContentType="application/vnd.openxmlformats-officedocument.presentationml.slide+xml"/>
  <Override PartName="/ppt/slides/slide186.xml" ContentType="application/vnd.openxmlformats-officedocument.presentationml.slide+xml"/>
  <Override PartName="/ppt/slides/slide325.xml" ContentType="application/vnd.openxmlformats-officedocument.presentationml.slide+xml"/>
  <Override PartName="/ppt/slides/slide336.xml" ContentType="application/vnd.openxmlformats-officedocument.presentationml.slide+xml"/>
  <Override PartName="/ppt/slides/slide372.xml" ContentType="application/vnd.openxmlformats-officedocument.presentationml.slide+xml"/>
  <Override PartName="/ppt/slides/slide383.xml" ContentType="application/vnd.openxmlformats-officedocument.presentationml.slide+xml"/>
  <Override PartName="/ppt/slides/slide117.xml" ContentType="application/vnd.openxmlformats-officedocument.presentationml.slide+xml"/>
  <Override PartName="/ppt/slides/slide128.xml" ContentType="application/vnd.openxmlformats-officedocument.presentationml.slide+xml"/>
  <Override PartName="/ppt/slides/slide164.xml" ContentType="application/vnd.openxmlformats-officedocument.presentationml.slide+xml"/>
  <Override PartName="/ppt/slides/slide175.xml" ContentType="application/vnd.openxmlformats-officedocument.presentationml.slide+xml"/>
  <Override PartName="/ppt/slides/slide314.xml" ContentType="application/vnd.openxmlformats-officedocument.presentationml.slide+xml"/>
  <Override PartName="/ppt/slides/slide361.xml" ContentType="application/vnd.openxmlformats-officedocument.presentationml.slide+xml"/>
  <Override PartName="/ppt/slides/slide448.xml" ContentType="application/vnd.openxmlformats-officedocument.presentationml.slide+xml"/>
  <Override PartName="/ppt/slides/slide459.xml" ContentType="application/vnd.openxmlformats-officedocument.presentationml.slide+xml"/>
  <Override PartName="/ppt/slides/slide495.xml" ContentType="application/vnd.openxmlformats-officedocument.presentationml.slide+xml"/>
  <Override PartName="/ppt/slides/slide8.xml" ContentType="application/vnd.openxmlformats-officedocument.presentationml.slide+xml"/>
  <Override PartName="/ppt/slides/slide69.xml" ContentType="application/vnd.openxmlformats-officedocument.presentationml.slide+xml"/>
  <Override PartName="/ppt/slides/slide106.xml" ContentType="application/vnd.openxmlformats-officedocument.presentationml.slide+xml"/>
  <Override PartName="/ppt/slides/slide153.xml" ContentType="application/vnd.openxmlformats-officedocument.presentationml.slide+xml"/>
  <Override PartName="/ppt/slides/slide287.xml" ContentType="application/vnd.openxmlformats-officedocument.presentationml.slide+xml"/>
  <Override PartName="/ppt/slides/slide298.xml" ContentType="application/vnd.openxmlformats-officedocument.presentationml.slide+xml"/>
  <Override PartName="/ppt/slides/slide303.xml" ContentType="application/vnd.openxmlformats-officedocument.presentationml.slide+xml"/>
  <Override PartName="/ppt/slides/slide350.xml" ContentType="application/vnd.openxmlformats-officedocument.presentationml.slide+xml"/>
  <Override PartName="/ppt/slides/slide437.xml" ContentType="application/vnd.openxmlformats-officedocument.presentationml.slide+xml"/>
  <Override PartName="/ppt/slides/slide484.xml" ContentType="application/vnd.openxmlformats-officedocument.presentationml.slide+xml"/>
  <Override PartName="/ppt/slides/slide500.xml" ContentType="application/vnd.openxmlformats-officedocument.presentationml.slide+xml"/>
  <Override PartName="/ppt/slides/slide58.xml" ContentType="application/vnd.openxmlformats-officedocument.presentationml.slide+xml"/>
  <Override PartName="/ppt/slides/slide229.xml" ContentType="application/vnd.openxmlformats-officedocument.presentationml.slide+xml"/>
  <Override PartName="/ppt/slides/slide276.xml" ContentType="application/vnd.openxmlformats-officedocument.presentationml.slide+xml"/>
  <Override PartName="/ppt/notesSlides/notesSlide2.xml" ContentType="application/vnd.openxmlformats-officedocument.presentationml.notesSlide+xml"/>
  <Override PartName="/ppt/slides/slide36.xml" ContentType="application/vnd.openxmlformats-officedocument.presentationml.slide+xml"/>
  <Override PartName="/ppt/slides/slide83.xml" ContentType="application/vnd.openxmlformats-officedocument.presentationml.slide+xml"/>
  <Override PartName="/ppt/slides/slide131.xml" ContentType="application/vnd.openxmlformats-officedocument.presentationml.slide+xml"/>
  <Override PartName="/ppt/slides/slide399.xml" ContentType="application/vnd.openxmlformats-officedocument.presentationml.slide+xml"/>
  <Override PartName="/ppt/slides/slide415.xml" ContentType="application/vnd.openxmlformats-officedocument.presentationml.slide+xml"/>
  <Override PartName="/ppt/slides/slide462.xml" ContentType="application/vnd.openxmlformats-officedocument.presentationml.slide+xml"/>
  <Override PartName="/ppt/slides/slide207.xml" ContentType="application/vnd.openxmlformats-officedocument.presentationml.slide+xml"/>
  <Override PartName="/ppt/slides/slide254.xml" ContentType="application/vnd.openxmlformats-officedocument.presentationml.slide+xml"/>
  <Override PartName="/ppt/slides/slide440.xml" ContentType="application/vnd.openxmlformats-officedocument.presentationml.slide+xml"/>
  <Override PartName="/ppt/slides/slide14.xml" ContentType="application/vnd.openxmlformats-officedocument.presentationml.slide+xml"/>
  <Override PartName="/ppt/slides/slide61.xml" ContentType="application/vnd.openxmlformats-officedocument.presentationml.slide+xml"/>
  <Override PartName="/ppt/slides/slide232.xml" ContentType="application/vnd.openxmlformats-officedocument.presentationml.slide+xml"/>
  <Override PartName="/ppt/slides/slide377.xml" ContentType="application/vnd.openxmlformats-officedocument.presentationml.slide+xml"/>
  <Override PartName="/ppt/notesMasters/notesMaster1.xml" ContentType="application/vnd.openxmlformats-officedocument.presentationml.notesMaster+xml"/>
  <Override PartName="/ppt/slides/slide169.xml" ContentType="application/vnd.openxmlformats-officedocument.presentationml.slide+xml"/>
  <Override PartName="/ppt/slides/slide308.xml" ContentType="application/vnd.openxmlformats-officedocument.presentationml.slide+xml"/>
  <Override PartName="/ppt/slides/slide355.xml" ContentType="application/vnd.openxmlformats-officedocument.presentationml.slide+xml"/>
  <Override PartName="/ppt/tableStyles.xml" ContentType="application/vnd.openxmlformats-officedocument.presentationml.tableStyles+xml"/>
  <Override PartName="/ppt/slides/slide147.xml" ContentType="application/vnd.openxmlformats-officedocument.presentationml.slide+xml"/>
  <Override PartName="/ppt/slides/slide194.xml" ContentType="application/vnd.openxmlformats-officedocument.presentationml.slide+xml"/>
  <Override PartName="/ppt/slides/slide210.xml" ContentType="application/vnd.openxmlformats-officedocument.presentationml.slide+xml"/>
  <Override PartName="/ppt/slides/slide99.xml" ContentType="application/vnd.openxmlformats-officedocument.presentationml.slide+xml"/>
  <Override PartName="/ppt/slides/slide333.xml" ContentType="application/vnd.openxmlformats-officedocument.presentationml.slide+xml"/>
  <Override PartName="/ppt/slides/slide380.xml" ContentType="application/vnd.openxmlformats-officedocument.presentationml.slide+xml"/>
  <Override PartName="/ppt/slides/slide478.xml" ContentType="application/vnd.openxmlformats-officedocument.presentationml.slide+xml"/>
  <Override PartName="/ppt/slides/slide77.xml" ContentType="application/vnd.openxmlformats-officedocument.presentationml.slide+xml"/>
  <Override PartName="/ppt/slides/slide125.xml" ContentType="application/vnd.openxmlformats-officedocument.presentationml.slide+xml"/>
  <Override PartName="/ppt/slides/slide172.xml" ContentType="application/vnd.openxmlformats-officedocument.presentationml.slide+xml"/>
  <Override PartName="/ppt/slides/slide409.xml" ContentType="application/vnd.openxmlformats-officedocument.presentationml.slide+xml"/>
  <Override PartName="/ppt/slides/slide456.xml" ContentType="application/vnd.openxmlformats-officedocument.presentationml.slide+xml"/>
  <Override PartName="/ppt/slides/slide5.xml" ContentType="application/vnd.openxmlformats-officedocument.presentationml.slide+xml"/>
  <Override PartName="/ppt/slides/slide103.xml" ContentType="application/vnd.openxmlformats-officedocument.presentationml.slide+xml"/>
  <Override PartName="/ppt/slides/slide150.xml" ContentType="application/vnd.openxmlformats-officedocument.presentationml.slide+xml"/>
  <Override PartName="/ppt/slides/slide248.xml" ContentType="application/vnd.openxmlformats-officedocument.presentationml.slide+xml"/>
  <Override PartName="/ppt/slides/slide295.xml" ContentType="application/vnd.openxmlformats-officedocument.presentationml.slide+xml"/>
  <Override PartName="/ppt/slides/slide311.xml" ContentType="application/vnd.openxmlformats-officedocument.presentationml.slide+xml"/>
  <Override PartName="/ppt/slideLayouts/slideLayout7.xml" ContentType="application/vnd.openxmlformats-officedocument.presentationml.slideLayout+xml"/>
  <Override PartName="/ppt/slides/slide55.xml" ContentType="application/vnd.openxmlformats-officedocument.presentationml.slide+xml"/>
  <Override PartName="/ppt/slides/slide434.xml" ContentType="application/vnd.openxmlformats-officedocument.presentationml.slide+xml"/>
  <Override PartName="/ppt/slides/slide481.xml" ContentType="application/vnd.openxmlformats-officedocument.presentationml.slide+xml"/>
  <Override PartName="/ppt/slides/slide33.xml" ContentType="application/vnd.openxmlformats-officedocument.presentationml.slide+xml"/>
  <Override PartName="/ppt/slides/slide80.xml" ContentType="application/vnd.openxmlformats-officedocument.presentationml.slide+xml"/>
  <Override PartName="/ppt/slides/slide226.xml" ContentType="application/vnd.openxmlformats-officedocument.presentationml.slide+xml"/>
  <Override PartName="/ppt/slides/slide273.xml" ContentType="application/vnd.openxmlformats-officedocument.presentationml.slide+xml"/>
  <Override PartName="/ppt/slides/slide412.xml" ContentType="application/vnd.openxmlformats-officedocument.presentationml.slide+xml"/>
  <Override PartName="/ppt/presentation.xml" ContentType="application/vnd.openxmlformats-officedocument.presentationml.presentation.main+xml"/>
  <Override PartName="/ppt/slides/slide204.xml" ContentType="application/vnd.openxmlformats-officedocument.presentationml.slide+xml"/>
  <Override PartName="/ppt/slides/slide251.xml" ContentType="application/vnd.openxmlformats-officedocument.presentationml.slide+xml"/>
  <Override PartName="/ppt/slides/slide349.xml" ContentType="application/vnd.openxmlformats-officedocument.presentationml.slide+xml"/>
  <Override PartName="/ppt/slides/slide396.xml" ContentType="application/vnd.openxmlformats-officedocument.presentationml.slide+xml"/>
  <Override PartName="/docProps/app.xml" ContentType="application/vnd.openxmlformats-officedocument.extended-properties+xml"/>
  <Override PartName="/ppt/slides/slide11.xml" ContentType="application/vnd.openxmlformats-officedocument.presentationml.slide+xml"/>
  <Override PartName="/ppt/slides/slide188.xml" ContentType="application/vnd.openxmlformats-officedocument.presentationml.slide+xml"/>
  <Override PartName="/ppt/slides/slide327.xml" ContentType="application/vnd.openxmlformats-officedocument.presentationml.slide+xml"/>
  <Override PartName="/ppt/slides/slide374.xml" ContentType="application/vnd.openxmlformats-officedocument.presentationml.slide+xml"/>
  <Override PartName="/ppt/slides/slide119.xml" ContentType="application/vnd.openxmlformats-officedocument.presentationml.slide+xml"/>
  <Override PartName="/ppt/slides/slide166.xml" ContentType="application/vnd.openxmlformats-officedocument.presentationml.slide+xml"/>
  <Override PartName="/ppt/slideLayouts/slideLayout10.xml" ContentType="application/vnd.openxmlformats-officedocument.presentationml.slideLayout+xml"/>
  <Override PartName="/ppt/slides/slide305.xml" ContentType="application/vnd.openxmlformats-officedocument.presentationml.slide+xml"/>
  <Override PartName="/ppt/slides/slide352.xml" ContentType="application/vnd.openxmlformats-officedocument.presentationml.slide+xml"/>
  <Override PartName="/ppt/slides/slide497.xml" ContentType="application/vnd.openxmlformats-officedocument.presentationml.slide+xml"/>
  <Override PartName="/ppt/slides/slide49.xml" ContentType="application/vnd.openxmlformats-officedocument.presentationml.slide+xml"/>
  <Override PartName="/ppt/slides/slide96.xml" ContentType="application/vnd.openxmlformats-officedocument.presentationml.slide+xml"/>
  <Override PartName="/ppt/slides/slide144.xml" ContentType="application/vnd.openxmlformats-officedocument.presentationml.slide+xml"/>
  <Override PartName="/ppt/slides/slide191.xml" ContentType="application/vnd.openxmlformats-officedocument.presentationml.slide+xml"/>
  <Override PartName="/ppt/slides/slide289.xml" ContentType="application/vnd.openxmlformats-officedocument.presentationml.slide+xml"/>
  <Override PartName="/ppt/slides/slide330.xml" ContentType="application/vnd.openxmlformats-officedocument.presentationml.slide+xml"/>
  <Override PartName="/ppt/slides/slide428.xml" ContentType="application/vnd.openxmlformats-officedocument.presentationml.slide+xml"/>
  <Override PartName="/ppt/slides/slide475.xml" ContentType="application/vnd.openxmlformats-officedocument.presentationml.slide+xml"/>
  <Override PartName="/ppt/slides/slide122.xml" ContentType="application/vnd.openxmlformats-officedocument.presentationml.slide+xml"/>
  <Override PartName="/ppt/slides/slide267.xml" ContentType="application/vnd.openxmlformats-officedocument.presentationml.slide+xml"/>
  <Override PartName="/ppt/slides/slide27.xml" ContentType="application/vnd.openxmlformats-officedocument.presentationml.slide+xml"/>
  <Override PartName="/ppt/slides/slide74.xml" ContentType="application/vnd.openxmlformats-officedocument.presentationml.slide+xml"/>
  <Override PartName="/ppt/slides/slide406.xml" ContentType="application/vnd.openxmlformats-officedocument.presentationml.slide+xml"/>
  <Override PartName="/ppt/slides/slide453.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52.xml" ContentType="application/vnd.openxmlformats-officedocument.presentationml.slide+xml"/>
  <Override PartName="/ppt/slides/slide100.xml" ContentType="application/vnd.openxmlformats-officedocument.presentationml.slide+xml"/>
  <Override PartName="/ppt/slides/slide245.xml" ContentType="application/vnd.openxmlformats-officedocument.presentationml.slide+xml"/>
  <Override PartName="/ppt/slides/slide292.xml" ContentType="application/vnd.openxmlformats-officedocument.presentationml.slide+xml"/>
  <Override PartName="/ppt/slides/slide431.xml" ContentType="application/vnd.openxmlformats-officedocument.presentationml.slide+xml"/>
  <Override PartName="/ppt/slides/slide223.xml" ContentType="application/vnd.openxmlformats-officedocument.presentationml.slide+xml"/>
  <Override PartName="/ppt/slides/slide270.xml" ContentType="application/vnd.openxmlformats-officedocument.presentationml.slide+xml"/>
  <Override PartName="/ppt/slides/slide368.xml" ContentType="application/vnd.openxmlformats-officedocument.presentationml.slide+xml"/>
  <Override PartName="/ppt/slides/slide507.xml" ContentType="application/vnd.openxmlformats-officedocument.presentationml.slide+xml"/>
  <Override PartName="/ppt/slides/slide30.xml" ContentType="application/vnd.openxmlformats-officedocument.presentationml.slide+xml"/>
  <Override PartName="/ppt/slides/slide346.xml" ContentType="application/vnd.openxmlformats-officedocument.presentationml.slide+xml"/>
  <Override PartName="/ppt/slides/slide393.xml" ContentType="application/vnd.openxmlformats-officedocument.presentationml.slide+xml"/>
  <Override PartName="/ppt/slides/slide138.xml" ContentType="application/vnd.openxmlformats-officedocument.presentationml.slide+xml"/>
  <Override PartName="/ppt/slides/slide185.xml" ContentType="application/vnd.openxmlformats-officedocument.presentationml.slide+xml"/>
  <Override PartName="/ppt/slides/slide201.xml" ContentType="application/vnd.openxmlformats-officedocument.presentationml.slide+xml"/>
  <Override PartName="/ppt/slides/slide469.xml" ContentType="application/vnd.openxmlformats-officedocument.presentationml.slide+xml"/>
  <Override PartName="/ppt/notesSlides/notesSlide9.xml" ContentType="application/vnd.openxmlformats-officedocument.presentationml.notesSlide+xml"/>
  <Override PartName="/ppt/slides/slide324.xml" ContentType="application/vnd.openxmlformats-officedocument.presentationml.slide+xml"/>
  <Override PartName="/ppt/slides/slide371.xml" ContentType="application/vnd.openxmlformats-officedocument.presentationml.slide+xml"/>
  <Override PartName="/ppt/slides/slide68.xml" ContentType="application/vnd.openxmlformats-officedocument.presentationml.slide+xml"/>
  <Override PartName="/ppt/slides/slide116.xml" ContentType="application/vnd.openxmlformats-officedocument.presentationml.slide+xml"/>
  <Override PartName="/ppt/slides/slide163.xml" ContentType="application/vnd.openxmlformats-officedocument.presentationml.slide+xml"/>
  <Override PartName="/ppt/slides/slide302.xml" ContentType="application/vnd.openxmlformats-officedocument.presentationml.slide+xml"/>
  <Override PartName="/ppt/slides/slide447.xml" ContentType="application/vnd.openxmlformats-officedocument.presentationml.slide+xml"/>
  <Override PartName="/ppt/slides/slide494.xml" ContentType="application/vnd.openxmlformats-officedocument.presentationml.slide+xml"/>
  <Override PartName="/ppt/slides/slide141.xml" ContentType="application/vnd.openxmlformats-officedocument.presentationml.slide+xml"/>
  <Override PartName="/ppt/slides/slide239.xml" ContentType="application/vnd.openxmlformats-officedocument.presentationml.slide+xml"/>
  <Override PartName="/ppt/slides/slide286.xml" ContentType="application/vnd.openxmlformats-officedocument.presentationml.slide+xml"/>
  <Override PartName="/ppt/slides/slide425.xml" ContentType="application/vnd.openxmlformats-officedocument.presentationml.slide+xml"/>
  <Override PartName="/ppt/slides/slide472.xml" ContentType="application/vnd.openxmlformats-officedocument.presentationml.slide+xml"/>
  <Override PartName="/ppt/slides/slide46.xml" ContentType="application/vnd.openxmlformats-officedocument.presentationml.slide+xml"/>
  <Override PartName="/ppt/slides/slide93.xml" ContentType="application/vnd.openxmlformats-officedocument.presentationml.slide+xml"/>
  <Override PartName="/ppt/slides/slide217.xml" ContentType="application/vnd.openxmlformats-officedocument.presentationml.slide+xml"/>
  <Override PartName="/ppt/slides/slide264.xml" ContentType="application/vnd.openxmlformats-officedocument.presentationml.slide+xml"/>
  <Override PartName="/ppt/slides/slide24.xml" ContentType="application/vnd.openxmlformats-officedocument.presentationml.slide+xml"/>
  <Override PartName="/ppt/slides/slide71.xml" ContentType="application/vnd.openxmlformats-officedocument.presentationml.slide+xml"/>
  <Override PartName="/ppt/slides/slide403.xml" ContentType="application/vnd.openxmlformats-officedocument.presentationml.slide+xml"/>
  <Override PartName="/ppt/slides/slide450.xml" ContentType="application/vnd.openxmlformats-officedocument.presentationml.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510"/>
  </p:notesMasterIdLst>
  <p:sldIdLst>
    <p:sldId id="497" r:id="rId2"/>
    <p:sldId id="691" r:id="rId3"/>
    <p:sldId id="693" r:id="rId4"/>
    <p:sldId id="694" r:id="rId5"/>
    <p:sldId id="695" r:id="rId6"/>
    <p:sldId id="696" r:id="rId7"/>
    <p:sldId id="697" r:id="rId8"/>
    <p:sldId id="698" r:id="rId9"/>
    <p:sldId id="472" r:id="rId10"/>
    <p:sldId id="667" r:id="rId11"/>
    <p:sldId id="668" r:id="rId12"/>
    <p:sldId id="496" r:id="rId13"/>
    <p:sldId id="605" r:id="rId14"/>
    <p:sldId id="532" r:id="rId15"/>
    <p:sldId id="596" r:id="rId16"/>
    <p:sldId id="578" r:id="rId17"/>
    <p:sldId id="597" r:id="rId18"/>
    <p:sldId id="579" r:id="rId19"/>
    <p:sldId id="851" r:id="rId20"/>
    <p:sldId id="850" r:id="rId21"/>
    <p:sldId id="598" r:id="rId22"/>
    <p:sldId id="326" r:id="rId23"/>
    <p:sldId id="599" r:id="rId24"/>
    <p:sldId id="327" r:id="rId25"/>
    <p:sldId id="328" r:id="rId26"/>
    <p:sldId id="329" r:id="rId27"/>
    <p:sldId id="330" r:id="rId28"/>
    <p:sldId id="315" r:id="rId29"/>
    <p:sldId id="314" r:id="rId30"/>
    <p:sldId id="317" r:id="rId31"/>
    <p:sldId id="600" r:id="rId32"/>
    <p:sldId id="318" r:id="rId33"/>
    <p:sldId id="692" r:id="rId34"/>
    <p:sldId id="319" r:id="rId35"/>
    <p:sldId id="601" r:id="rId36"/>
    <p:sldId id="500" r:id="rId37"/>
    <p:sldId id="321" r:id="rId38"/>
    <p:sldId id="494" r:id="rId39"/>
    <p:sldId id="901" r:id="rId40"/>
    <p:sldId id="902" r:id="rId41"/>
    <p:sldId id="603" r:id="rId42"/>
    <p:sldId id="499" r:id="rId43"/>
    <p:sldId id="604" r:id="rId44"/>
    <p:sldId id="489" r:id="rId45"/>
    <p:sldId id="325" r:id="rId46"/>
    <p:sldId id="501" r:id="rId47"/>
    <p:sldId id="951" r:id="rId48"/>
    <p:sldId id="984" r:id="rId49"/>
    <p:sldId id="955" r:id="rId50"/>
    <p:sldId id="606" r:id="rId51"/>
    <p:sldId id="535" r:id="rId52"/>
    <p:sldId id="536" r:id="rId53"/>
    <p:sldId id="537" r:id="rId54"/>
    <p:sldId id="538" r:id="rId55"/>
    <p:sldId id="883" r:id="rId56"/>
    <p:sldId id="900" r:id="rId57"/>
    <p:sldId id="898" r:id="rId58"/>
    <p:sldId id="842" r:id="rId59"/>
    <p:sldId id="843" r:id="rId60"/>
    <p:sldId id="844" r:id="rId61"/>
    <p:sldId id="845" r:id="rId62"/>
    <p:sldId id="932" r:id="rId63"/>
    <p:sldId id="846" r:id="rId64"/>
    <p:sldId id="1043" r:id="rId65"/>
    <p:sldId id="1044" r:id="rId66"/>
    <p:sldId id="590" r:id="rId67"/>
    <p:sldId id="490" r:id="rId68"/>
    <p:sldId id="491" r:id="rId69"/>
    <p:sldId id="492" r:id="rId70"/>
    <p:sldId id="493" r:id="rId71"/>
    <p:sldId id="495" r:id="rId72"/>
    <p:sldId id="958" r:id="rId73"/>
    <p:sldId id="959" r:id="rId74"/>
    <p:sldId id="960" r:id="rId75"/>
    <p:sldId id="971" r:id="rId76"/>
    <p:sldId id="961" r:id="rId77"/>
    <p:sldId id="962" r:id="rId78"/>
    <p:sldId id="966" r:id="rId79"/>
    <p:sldId id="967" r:id="rId80"/>
    <p:sldId id="963" r:id="rId81"/>
    <p:sldId id="970" r:id="rId82"/>
    <p:sldId id="972" r:id="rId83"/>
    <p:sldId id="973" r:id="rId84"/>
    <p:sldId id="974" r:id="rId85"/>
    <p:sldId id="1046" r:id="rId86"/>
    <p:sldId id="1047" r:id="rId87"/>
    <p:sldId id="1048" r:id="rId88"/>
    <p:sldId id="1049" r:id="rId89"/>
    <p:sldId id="1050" r:id="rId90"/>
    <p:sldId id="1051" r:id="rId91"/>
    <p:sldId id="1052" r:id="rId92"/>
    <p:sldId id="1053" r:id="rId93"/>
    <p:sldId id="1054" r:id="rId94"/>
    <p:sldId id="1055" r:id="rId95"/>
    <p:sldId id="1056" r:id="rId96"/>
    <p:sldId id="1057" r:id="rId97"/>
    <p:sldId id="1058" r:id="rId98"/>
    <p:sldId id="595" r:id="rId99"/>
    <p:sldId id="539" r:id="rId100"/>
    <p:sldId id="580" r:id="rId101"/>
    <p:sldId id="620" r:id="rId102"/>
    <p:sldId id="1041" r:id="rId103"/>
    <p:sldId id="1040" r:id="rId104"/>
    <p:sldId id="621" r:id="rId105"/>
    <p:sldId id="796" r:id="rId106"/>
    <p:sldId id="931" r:id="rId107"/>
    <p:sldId id="985" r:id="rId108"/>
    <p:sldId id="849" r:id="rId109"/>
    <p:sldId id="800" r:id="rId110"/>
    <p:sldId id="615" r:id="rId111"/>
    <p:sldId id="506" r:id="rId112"/>
    <p:sldId id="803" r:id="rId113"/>
    <p:sldId id="804" r:id="rId114"/>
    <p:sldId id="791" r:id="rId115"/>
    <p:sldId id="793" r:id="rId116"/>
    <p:sldId id="794" r:id="rId117"/>
    <p:sldId id="795" r:id="rId118"/>
    <p:sldId id="616" r:id="rId119"/>
    <p:sldId id="505" r:id="rId120"/>
    <p:sldId id="1017" r:id="rId121"/>
    <p:sldId id="1009" r:id="rId122"/>
    <p:sldId id="1010" r:id="rId123"/>
    <p:sldId id="513" r:id="rId124"/>
    <p:sldId id="618" r:id="rId125"/>
    <p:sldId id="619" r:id="rId126"/>
    <p:sldId id="617" r:id="rId127"/>
    <p:sldId id="502" r:id="rId128"/>
    <p:sldId id="503" r:id="rId129"/>
    <p:sldId id="699" r:id="rId130"/>
    <p:sldId id="504" r:id="rId131"/>
    <p:sldId id="700" r:id="rId132"/>
    <p:sldId id="679" r:id="rId133"/>
    <p:sldId id="940" r:id="rId134"/>
    <p:sldId id="942" r:id="rId135"/>
    <p:sldId id="941" r:id="rId136"/>
    <p:sldId id="677" r:id="rId137"/>
    <p:sldId id="678" r:id="rId138"/>
    <p:sldId id="680" r:id="rId139"/>
    <p:sldId id="507" r:id="rId140"/>
    <p:sldId id="591" r:id="rId141"/>
    <p:sldId id="509" r:id="rId142"/>
    <p:sldId id="510" r:id="rId143"/>
    <p:sldId id="511" r:id="rId144"/>
    <p:sldId id="512" r:id="rId145"/>
    <p:sldId id="527" r:id="rId146"/>
    <p:sldId id="529" r:id="rId147"/>
    <p:sldId id="701" r:id="rId148"/>
    <p:sldId id="853" r:id="rId149"/>
    <p:sldId id="530" r:id="rId150"/>
    <p:sldId id="899" r:id="rId151"/>
    <p:sldId id="702" r:id="rId152"/>
    <p:sldId id="531" r:id="rId153"/>
    <p:sldId id="947" r:id="rId154"/>
    <p:sldId id="948" r:id="rId155"/>
    <p:sldId id="949" r:id="rId156"/>
    <p:sldId id="950" r:id="rId157"/>
    <p:sldId id="644" r:id="rId158"/>
    <p:sldId id="854" r:id="rId159"/>
    <p:sldId id="645" r:id="rId160"/>
    <p:sldId id="855" r:id="rId161"/>
    <p:sldId id="816" r:id="rId162"/>
    <p:sldId id="817" r:id="rId163"/>
    <p:sldId id="545" r:id="rId164"/>
    <p:sldId id="533" r:id="rId165"/>
    <p:sldId id="534" r:id="rId166"/>
    <p:sldId id="542" r:id="rId167"/>
    <p:sldId id="543" r:id="rId168"/>
    <p:sldId id="544" r:id="rId169"/>
    <p:sldId id="546" r:id="rId170"/>
    <p:sldId id="522" r:id="rId171"/>
    <p:sldId id="523" r:id="rId172"/>
    <p:sldId id="809" r:id="rId173"/>
    <p:sldId id="526" r:id="rId174"/>
    <p:sldId id="524" r:id="rId175"/>
    <p:sldId id="525" r:id="rId176"/>
    <p:sldId id="548" r:id="rId177"/>
    <p:sldId id="646" r:id="rId178"/>
    <p:sldId id="647" r:id="rId179"/>
    <p:sldId id="773" r:id="rId180"/>
    <p:sldId id="772" r:id="rId181"/>
    <p:sldId id="789" r:id="rId182"/>
    <p:sldId id="790" r:id="rId183"/>
    <p:sldId id="549" r:id="rId184"/>
    <p:sldId id="550" r:id="rId185"/>
    <p:sldId id="547" r:id="rId186"/>
    <p:sldId id="515" r:id="rId187"/>
    <p:sldId id="516" r:id="rId188"/>
    <p:sldId id="517" r:id="rId189"/>
    <p:sldId id="551" r:id="rId190"/>
    <p:sldId id="554" r:id="rId191"/>
    <p:sldId id="555" r:id="rId192"/>
    <p:sldId id="556" r:id="rId193"/>
    <p:sldId id="557" r:id="rId194"/>
    <p:sldId id="558" r:id="rId195"/>
    <p:sldId id="562" r:id="rId196"/>
    <p:sldId id="563" r:id="rId197"/>
    <p:sldId id="661" r:id="rId198"/>
    <p:sldId id="625" r:id="rId199"/>
    <p:sldId id="559" r:id="rId200"/>
    <p:sldId id="936" r:id="rId201"/>
    <p:sldId id="304" r:id="rId202"/>
    <p:sldId id="560" r:id="rId203"/>
    <p:sldId id="903" r:id="rId204"/>
    <p:sldId id="561" r:id="rId205"/>
    <p:sldId id="564" r:id="rId206"/>
    <p:sldId id="1042" r:id="rId207"/>
    <p:sldId id="826" r:id="rId208"/>
    <p:sldId id="566" r:id="rId209"/>
    <p:sldId id="567" r:id="rId210"/>
    <p:sldId id="832" r:id="rId211"/>
    <p:sldId id="568" r:id="rId212"/>
    <p:sldId id="820" r:id="rId213"/>
    <p:sldId id="821" r:id="rId214"/>
    <p:sldId id="798" r:id="rId215"/>
    <p:sldId id="799" r:id="rId216"/>
    <p:sldId id="666" r:id="rId217"/>
    <p:sldId id="665" r:id="rId218"/>
    <p:sldId id="569" r:id="rId219"/>
    <p:sldId id="944" r:id="rId220"/>
    <p:sldId id="823" r:id="rId221"/>
    <p:sldId id="570" r:id="rId222"/>
    <p:sldId id="864" r:id="rId223"/>
    <p:sldId id="945" r:id="rId224"/>
    <p:sldId id="863" r:id="rId225"/>
    <p:sldId id="806" r:id="rId226"/>
    <p:sldId id="828" r:id="rId227"/>
    <p:sldId id="808" r:id="rId228"/>
    <p:sldId id="807" r:id="rId229"/>
    <p:sldId id="572" r:id="rId230"/>
    <p:sldId id="586" r:id="rId231"/>
    <p:sldId id="827" r:id="rId232"/>
    <p:sldId id="836" r:id="rId233"/>
    <p:sldId id="837" r:id="rId234"/>
    <p:sldId id="573" r:id="rId235"/>
    <p:sldId id="574" r:id="rId236"/>
    <p:sldId id="838" r:id="rId237"/>
    <p:sldId id="839" r:id="rId238"/>
    <p:sldId id="582" r:id="rId239"/>
    <p:sldId id="581" r:id="rId240"/>
    <p:sldId id="859" r:id="rId241"/>
    <p:sldId id="1059" r:id="rId242"/>
    <p:sldId id="1060" r:id="rId243"/>
    <p:sldId id="576" r:id="rId244"/>
    <p:sldId id="824" r:id="rId245"/>
    <p:sldId id="577" r:id="rId246"/>
    <p:sldId id="935" r:id="rId247"/>
    <p:sldId id="371" r:id="rId248"/>
    <p:sldId id="575" r:id="rId249"/>
    <p:sldId id="733" r:id="rId250"/>
    <p:sldId id="583" r:id="rId251"/>
    <p:sldId id="584" r:id="rId252"/>
    <p:sldId id="585" r:id="rId253"/>
    <p:sldId id="609" r:id="rId254"/>
    <p:sldId id="610" r:id="rId255"/>
    <p:sldId id="703" r:id="rId256"/>
    <p:sldId id="611" r:id="rId257"/>
    <p:sldId id="612" r:id="rId258"/>
    <p:sldId id="704" r:id="rId259"/>
    <p:sldId id="613" r:id="rId260"/>
    <p:sldId id="705" r:id="rId261"/>
    <p:sldId id="614" r:id="rId262"/>
    <p:sldId id="311" r:id="rId263"/>
    <p:sldId id="934" r:id="rId264"/>
    <p:sldId id="937" r:id="rId265"/>
    <p:sldId id="894" r:id="rId266"/>
    <p:sldId id="312" r:id="rId267"/>
    <p:sldId id="892" r:id="rId268"/>
    <p:sldId id="911" r:id="rId269"/>
    <p:sldId id="912" r:id="rId270"/>
    <p:sldId id="587" r:id="rId271"/>
    <p:sldId id="675" r:id="rId272"/>
    <p:sldId id="588" r:id="rId273"/>
    <p:sldId id="997" r:id="rId274"/>
    <p:sldId id="706" r:id="rId275"/>
    <p:sldId id="589" r:id="rId276"/>
    <p:sldId id="998" r:id="rId277"/>
    <p:sldId id="856" r:id="rId278"/>
    <p:sldId id="857" r:id="rId279"/>
    <p:sldId id="707" r:id="rId280"/>
    <p:sldId id="815" r:id="rId281"/>
    <p:sldId id="979" r:id="rId282"/>
    <p:sldId id="982" r:id="rId283"/>
    <p:sldId id="983" r:id="rId284"/>
    <p:sldId id="975" r:id="rId285"/>
    <p:sldId id="708" r:id="rId286"/>
    <p:sldId id="593" r:id="rId287"/>
    <p:sldId id="709" r:id="rId288"/>
    <p:sldId id="594" r:id="rId289"/>
    <p:sldId id="710" r:id="rId290"/>
    <p:sldId id="607" r:id="rId291"/>
    <p:sldId id="336" r:id="rId292"/>
    <p:sldId id="337" r:id="rId293"/>
    <p:sldId id="748" r:id="rId294"/>
    <p:sldId id="1034" r:id="rId295"/>
    <p:sldId id="622" r:id="rId296"/>
    <p:sldId id="989" r:id="rId297"/>
    <p:sldId id="987" r:id="rId298"/>
    <p:sldId id="623" r:id="rId299"/>
    <p:sldId id="1035" r:id="rId300"/>
    <p:sldId id="990" r:id="rId301"/>
    <p:sldId id="991" r:id="rId302"/>
    <p:sldId id="858" r:id="rId303"/>
    <p:sldId id="627" r:id="rId304"/>
    <p:sldId id="628" r:id="rId305"/>
    <p:sldId id="1036" r:id="rId306"/>
    <p:sldId id="626" r:id="rId307"/>
    <p:sldId id="992" r:id="rId308"/>
    <p:sldId id="1037" r:id="rId309"/>
    <p:sldId id="629" r:id="rId310"/>
    <p:sldId id="1038" r:id="rId311"/>
    <p:sldId id="630" r:id="rId312"/>
    <p:sldId id="1039" r:id="rId313"/>
    <p:sldId id="818" r:id="rId314"/>
    <p:sldId id="631" r:id="rId315"/>
    <p:sldId id="993" r:id="rId316"/>
    <p:sldId id="913" r:id="rId317"/>
    <p:sldId id="632" r:id="rId318"/>
    <p:sldId id="994" r:id="rId319"/>
    <p:sldId id="751" r:id="rId320"/>
    <p:sldId id="352" r:id="rId321"/>
    <p:sldId id="633" r:id="rId322"/>
    <p:sldId id="995" r:id="rId323"/>
    <p:sldId id="996" r:id="rId324"/>
    <p:sldId id="634" r:id="rId325"/>
    <p:sldId id="635" r:id="rId326"/>
    <p:sldId id="368" r:id="rId327"/>
    <p:sldId id="636" r:id="rId328"/>
    <p:sldId id="663" r:id="rId329"/>
    <p:sldId id="664" r:id="rId330"/>
    <p:sldId id="637" r:id="rId331"/>
    <p:sldId id="638" r:id="rId332"/>
    <p:sldId id="712" r:id="rId333"/>
    <p:sldId id="713" r:id="rId334"/>
    <p:sldId id="714" r:id="rId335"/>
    <p:sldId id="379" r:id="rId336"/>
    <p:sldId id="953" r:id="rId337"/>
    <p:sldId id="1018" r:id="rId338"/>
    <p:sldId id="1019" r:id="rId339"/>
    <p:sldId id="1020" r:id="rId340"/>
    <p:sldId id="643" r:id="rId341"/>
    <p:sldId id="642" r:id="rId342"/>
    <p:sldId id="847" r:id="rId343"/>
    <p:sldId id="848" r:id="rId344"/>
    <p:sldId id="640" r:id="rId345"/>
    <p:sldId id="641" r:id="rId346"/>
    <p:sldId id="648" r:id="rId347"/>
    <p:sldId id="649" r:id="rId348"/>
    <p:sldId id="650" r:id="rId349"/>
    <p:sldId id="651" r:id="rId350"/>
    <p:sldId id="652" r:id="rId351"/>
    <p:sldId id="653" r:id="rId352"/>
    <p:sldId id="386" r:id="rId353"/>
    <p:sldId id="654" r:id="rId354"/>
    <p:sldId id="655" r:id="rId355"/>
    <p:sldId id="656" r:id="rId356"/>
    <p:sldId id="397" r:id="rId357"/>
    <p:sldId id="657" r:id="rId358"/>
    <p:sldId id="658" r:id="rId359"/>
    <p:sldId id="659" r:id="rId360"/>
    <p:sldId id="399" r:id="rId361"/>
    <p:sldId id="660" r:id="rId362"/>
    <p:sldId id="829" r:id="rId363"/>
    <p:sldId id="830" r:id="rId364"/>
    <p:sldId id="669" r:id="rId365"/>
    <p:sldId id="670" r:id="rId366"/>
    <p:sldId id="831" r:id="rId367"/>
    <p:sldId id="683" r:id="rId368"/>
    <p:sldId id="684" r:id="rId369"/>
    <p:sldId id="682" r:id="rId370"/>
    <p:sldId id="860" r:id="rId371"/>
    <p:sldId id="671" r:id="rId372"/>
    <p:sldId id="672" r:id="rId373"/>
    <p:sldId id="673" r:id="rId374"/>
    <p:sldId id="674" r:id="rId375"/>
    <p:sldId id="801" r:id="rId376"/>
    <p:sldId id="1012" r:id="rId377"/>
    <p:sldId id="1013" r:id="rId378"/>
    <p:sldId id="1016" r:id="rId379"/>
    <p:sldId id="802" r:id="rId380"/>
    <p:sldId id="914" r:id="rId381"/>
    <p:sldId id="852" r:id="rId382"/>
    <p:sldId id="1015" r:id="rId383"/>
    <p:sldId id="895" r:id="rId384"/>
    <p:sldId id="896" r:id="rId385"/>
    <p:sldId id="978" r:id="rId386"/>
    <p:sldId id="686" r:id="rId387"/>
    <p:sldId id="685" r:id="rId388"/>
    <p:sldId id="957" r:id="rId389"/>
    <p:sldId id="719" r:id="rId390"/>
    <p:sldId id="720" r:id="rId391"/>
    <p:sldId id="715" r:id="rId392"/>
    <p:sldId id="716" r:id="rId393"/>
    <p:sldId id="717" r:id="rId394"/>
    <p:sldId id="872" r:id="rId395"/>
    <p:sldId id="721" r:id="rId396"/>
    <p:sldId id="722" r:id="rId397"/>
    <p:sldId id="718" r:id="rId398"/>
    <p:sldId id="723" r:id="rId399"/>
    <p:sldId id="724" r:id="rId400"/>
    <p:sldId id="749" r:id="rId401"/>
    <p:sldId id="915" r:id="rId402"/>
    <p:sldId id="750" r:id="rId403"/>
    <p:sldId id="810" r:id="rId404"/>
    <p:sldId id="811" r:id="rId405"/>
    <p:sldId id="812" r:id="rId406"/>
    <p:sldId id="725" r:id="rId407"/>
    <p:sldId id="726" r:id="rId408"/>
    <p:sldId id="1011" r:id="rId409"/>
    <p:sldId id="1061" r:id="rId410"/>
    <p:sldId id="1062" r:id="rId411"/>
    <p:sldId id="1063" r:id="rId412"/>
    <p:sldId id="1064" r:id="rId413"/>
    <p:sldId id="1065" r:id="rId414"/>
    <p:sldId id="1066" r:id="rId415"/>
    <p:sldId id="1067" r:id="rId416"/>
    <p:sldId id="1068" r:id="rId417"/>
    <p:sldId id="727" r:id="rId418"/>
    <p:sldId id="728" r:id="rId419"/>
    <p:sldId id="781" r:id="rId420"/>
    <p:sldId id="1007" r:id="rId421"/>
    <p:sldId id="730" r:id="rId422"/>
    <p:sldId id="775" r:id="rId423"/>
    <p:sldId id="734" r:id="rId424"/>
    <p:sldId id="735" r:id="rId425"/>
    <p:sldId id="738" r:id="rId426"/>
    <p:sldId id="774" r:id="rId427"/>
    <p:sldId id="737" r:id="rId428"/>
    <p:sldId id="740" r:id="rId429"/>
    <p:sldId id="968" r:id="rId430"/>
    <p:sldId id="969" r:id="rId431"/>
    <p:sldId id="1045" r:id="rId432"/>
    <p:sldId id="986" r:id="rId433"/>
    <p:sldId id="427" r:id="rId434"/>
    <p:sldId id="688" r:id="rId435"/>
    <p:sldId id="689" r:id="rId436"/>
    <p:sldId id="731" r:id="rId437"/>
    <p:sldId id="732" r:id="rId438"/>
    <p:sldId id="758" r:id="rId439"/>
    <p:sldId id="759" r:id="rId440"/>
    <p:sldId id="916" r:id="rId441"/>
    <p:sldId id="917" r:id="rId442"/>
    <p:sldId id="840" r:id="rId443"/>
    <p:sldId id="841" r:id="rId444"/>
    <p:sldId id="939" r:id="rId445"/>
    <p:sldId id="766" r:id="rId446"/>
    <p:sldId id="767" r:id="rId447"/>
    <p:sldId id="776" r:id="rId448"/>
    <p:sldId id="752" r:id="rId449"/>
    <p:sldId id="753" r:id="rId450"/>
    <p:sldId id="764" r:id="rId451"/>
    <p:sldId id="765" r:id="rId452"/>
    <p:sldId id="874" r:id="rId453"/>
    <p:sldId id="946" r:id="rId454"/>
    <p:sldId id="777" r:id="rId455"/>
    <p:sldId id="762" r:id="rId456"/>
    <p:sldId id="763" r:id="rId457"/>
    <p:sldId id="769" r:id="rId458"/>
    <p:sldId id="770" r:id="rId459"/>
    <p:sldId id="873" r:id="rId460"/>
    <p:sldId id="875" r:id="rId461"/>
    <p:sldId id="943" r:id="rId462"/>
    <p:sldId id="755" r:id="rId463"/>
    <p:sldId id="754" r:id="rId464"/>
    <p:sldId id="760" r:id="rId465"/>
    <p:sldId id="952" r:id="rId466"/>
    <p:sldId id="768" r:id="rId467"/>
    <p:sldId id="761" r:id="rId468"/>
    <p:sldId id="861" r:id="rId469"/>
    <p:sldId id="862" r:id="rId470"/>
    <p:sldId id="756" r:id="rId471"/>
    <p:sldId id="771" r:id="rId472"/>
    <p:sldId id="876" r:id="rId473"/>
    <p:sldId id="877" r:id="rId474"/>
    <p:sldId id="778" r:id="rId475"/>
    <p:sldId id="779" r:id="rId476"/>
    <p:sldId id="834" r:id="rId477"/>
    <p:sldId id="780" r:id="rId478"/>
    <p:sldId id="833" r:id="rId479"/>
    <p:sldId id="783" r:id="rId480"/>
    <p:sldId id="880" r:id="rId481"/>
    <p:sldId id="881" r:id="rId482"/>
    <p:sldId id="879" r:id="rId483"/>
    <p:sldId id="866" r:id="rId484"/>
    <p:sldId id="878" r:id="rId485"/>
    <p:sldId id="867" r:id="rId486"/>
    <p:sldId id="868" r:id="rId487"/>
    <p:sldId id="870" r:id="rId488"/>
    <p:sldId id="871" r:id="rId489"/>
    <p:sldId id="869" r:id="rId490"/>
    <p:sldId id="1033" r:id="rId491"/>
    <p:sldId id="1021" r:id="rId492"/>
    <p:sldId id="1022" r:id="rId493"/>
    <p:sldId id="1023" r:id="rId494"/>
    <p:sldId id="1024" r:id="rId495"/>
    <p:sldId id="1025" r:id="rId496"/>
    <p:sldId id="1027" r:id="rId497"/>
    <p:sldId id="1028" r:id="rId498"/>
    <p:sldId id="1029" r:id="rId499"/>
    <p:sldId id="1030" r:id="rId500"/>
    <p:sldId id="1032" r:id="rId501"/>
    <p:sldId id="1031" r:id="rId502"/>
    <p:sldId id="885" r:id="rId503"/>
    <p:sldId id="976" r:id="rId504"/>
    <p:sldId id="933" r:id="rId505"/>
    <p:sldId id="954" r:id="rId506"/>
    <p:sldId id="788" r:id="rId507"/>
    <p:sldId id="988" r:id="rId508"/>
    <p:sldId id="1026" r:id="rId50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xmlns=""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clrMru>
    <a:srgbClr val="006C86"/>
    <a:srgbClr val="2658E6"/>
    <a:srgbClr val="E01E1E"/>
    <a:srgbClr val="C74C49"/>
    <a:srgbClr val="E12F2B"/>
    <a:srgbClr val="FE1212"/>
    <a:srgbClr val="C41A1A"/>
    <a:srgbClr val="D9DD21"/>
    <a:srgbClr val="7EEEE3"/>
    <a:srgbClr val="E1FBF9"/>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5588" autoAdjust="0"/>
    <p:restoredTop sz="94737" autoAdjust="0"/>
  </p:normalViewPr>
  <p:slideViewPr>
    <p:cSldViewPr>
      <p:cViewPr>
        <p:scale>
          <a:sx n="75" d="100"/>
          <a:sy n="75" d="100"/>
        </p:scale>
        <p:origin x="-1830" y="-342"/>
      </p:cViewPr>
      <p:guideLst>
        <p:guide orient="horz" pos="2160"/>
        <p:guide pos="288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6900"/>
    </p:cViewPr>
  </p:sorterViewPr>
  <p:gridSpacing cx="73736200" cy="7373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commentAuthors" Target="commentAuthors.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viewProps" Target="viewProps.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240" Type="http://schemas.openxmlformats.org/officeDocument/2006/relationships/slide" Target="slides/slide239.xml"/><Relationship Id="rId261" Type="http://schemas.openxmlformats.org/officeDocument/2006/relationships/slide" Target="slides/slide260.xml"/><Relationship Id="rId478" Type="http://schemas.openxmlformats.org/officeDocument/2006/relationships/slide" Target="slides/slide477.xml"/><Relationship Id="rId499" Type="http://schemas.openxmlformats.org/officeDocument/2006/relationships/slide" Target="slides/slide498.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17" Type="http://schemas.openxmlformats.org/officeDocument/2006/relationships/slide" Target="slides/slide316.xml"/><Relationship Id="rId338" Type="http://schemas.openxmlformats.org/officeDocument/2006/relationships/slide" Target="slides/slide337.xml"/><Relationship Id="rId359" Type="http://schemas.openxmlformats.org/officeDocument/2006/relationships/slide" Target="slides/slide358.xml"/><Relationship Id="rId503" Type="http://schemas.openxmlformats.org/officeDocument/2006/relationships/slide" Target="slides/slide502.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370" Type="http://schemas.openxmlformats.org/officeDocument/2006/relationships/slide" Target="slides/slide369.xml"/><Relationship Id="rId391" Type="http://schemas.openxmlformats.org/officeDocument/2006/relationships/slide" Target="slides/slide390.xml"/><Relationship Id="rId405" Type="http://schemas.openxmlformats.org/officeDocument/2006/relationships/slide" Target="slides/slide404.xml"/><Relationship Id="rId426" Type="http://schemas.openxmlformats.org/officeDocument/2006/relationships/slide" Target="slides/slide425.xml"/><Relationship Id="rId447" Type="http://schemas.openxmlformats.org/officeDocument/2006/relationships/slide" Target="slides/slide446.xml"/><Relationship Id="rId230" Type="http://schemas.openxmlformats.org/officeDocument/2006/relationships/slide" Target="slides/slide229.xml"/><Relationship Id="rId251" Type="http://schemas.openxmlformats.org/officeDocument/2006/relationships/slide" Target="slides/slide250.xml"/><Relationship Id="rId468" Type="http://schemas.openxmlformats.org/officeDocument/2006/relationships/slide" Target="slides/slide467.xml"/><Relationship Id="rId489" Type="http://schemas.openxmlformats.org/officeDocument/2006/relationships/slide" Target="slides/slide488.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slide" Target="slides/slide271.xml"/><Relationship Id="rId293" Type="http://schemas.openxmlformats.org/officeDocument/2006/relationships/slide" Target="slides/slide292.xml"/><Relationship Id="rId307" Type="http://schemas.openxmlformats.org/officeDocument/2006/relationships/slide" Target="slides/slide306.xml"/><Relationship Id="rId328" Type="http://schemas.openxmlformats.org/officeDocument/2006/relationships/slide" Target="slides/slide327.xml"/><Relationship Id="rId349" Type="http://schemas.openxmlformats.org/officeDocument/2006/relationships/slide" Target="slides/slide348.xml"/><Relationship Id="rId514" Type="http://schemas.openxmlformats.org/officeDocument/2006/relationships/theme" Target="theme/theme1.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381" Type="http://schemas.openxmlformats.org/officeDocument/2006/relationships/slide" Target="slides/slide380.xml"/><Relationship Id="rId416" Type="http://schemas.openxmlformats.org/officeDocument/2006/relationships/slide" Target="slides/slide415.xml"/><Relationship Id="rId220" Type="http://schemas.openxmlformats.org/officeDocument/2006/relationships/slide" Target="slides/slide219.xml"/><Relationship Id="rId241" Type="http://schemas.openxmlformats.org/officeDocument/2006/relationships/slide" Target="slides/slide240.xml"/><Relationship Id="rId437" Type="http://schemas.openxmlformats.org/officeDocument/2006/relationships/slide" Target="slides/slide436.xml"/><Relationship Id="rId458" Type="http://schemas.openxmlformats.org/officeDocument/2006/relationships/slide" Target="slides/slide457.xml"/><Relationship Id="rId479" Type="http://schemas.openxmlformats.org/officeDocument/2006/relationships/slide" Target="slides/slide478.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283" Type="http://schemas.openxmlformats.org/officeDocument/2006/relationships/slide" Target="slides/slide282.xml"/><Relationship Id="rId318" Type="http://schemas.openxmlformats.org/officeDocument/2006/relationships/slide" Target="slides/slide317.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350" Type="http://schemas.openxmlformats.org/officeDocument/2006/relationships/slide" Target="slides/slide349.xml"/><Relationship Id="rId371" Type="http://schemas.openxmlformats.org/officeDocument/2006/relationships/slide" Target="slides/slide370.xml"/><Relationship Id="rId406" Type="http://schemas.openxmlformats.org/officeDocument/2006/relationships/slide" Target="slides/slide405.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27" Type="http://schemas.openxmlformats.org/officeDocument/2006/relationships/slide" Target="slides/slide426.xml"/><Relationship Id="rId448" Type="http://schemas.openxmlformats.org/officeDocument/2006/relationships/slide" Target="slides/slide447.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308" Type="http://schemas.openxmlformats.org/officeDocument/2006/relationships/slide" Target="slides/slide307.xml"/><Relationship Id="rId329" Type="http://schemas.openxmlformats.org/officeDocument/2006/relationships/slide" Target="slides/slide328.xml"/><Relationship Id="rId480" Type="http://schemas.openxmlformats.org/officeDocument/2006/relationships/slide" Target="slides/slide479.xml"/><Relationship Id="rId515" Type="http://schemas.openxmlformats.org/officeDocument/2006/relationships/tableStyles" Target="tableStyles.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340" Type="http://schemas.openxmlformats.org/officeDocument/2006/relationships/slide" Target="slides/slide339.xml"/><Relationship Id="rId361" Type="http://schemas.openxmlformats.org/officeDocument/2006/relationships/slide" Target="slides/slide360.xml"/><Relationship Id="rId196" Type="http://schemas.openxmlformats.org/officeDocument/2006/relationships/slide" Target="slides/slide195.xml"/><Relationship Id="rId200" Type="http://schemas.openxmlformats.org/officeDocument/2006/relationships/slide" Target="slides/slide199.xml"/><Relationship Id="rId382" Type="http://schemas.openxmlformats.org/officeDocument/2006/relationships/slide" Target="slides/slide381.xml"/><Relationship Id="rId417" Type="http://schemas.openxmlformats.org/officeDocument/2006/relationships/slide" Target="slides/slide416.xml"/><Relationship Id="rId438" Type="http://schemas.openxmlformats.org/officeDocument/2006/relationships/slide" Target="slides/slide437.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19" Type="http://schemas.openxmlformats.org/officeDocument/2006/relationships/slide" Target="slides/slide318.xml"/><Relationship Id="rId470" Type="http://schemas.openxmlformats.org/officeDocument/2006/relationships/slide" Target="slides/slide469.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330" Type="http://schemas.openxmlformats.org/officeDocument/2006/relationships/slide" Target="slides/slide329.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351" Type="http://schemas.openxmlformats.org/officeDocument/2006/relationships/slide" Target="slides/slide350.xml"/><Relationship Id="rId372" Type="http://schemas.openxmlformats.org/officeDocument/2006/relationships/slide" Target="slides/slide371.xml"/><Relationship Id="rId393" Type="http://schemas.openxmlformats.org/officeDocument/2006/relationships/slide" Target="slides/slide392.xml"/><Relationship Id="rId407" Type="http://schemas.openxmlformats.org/officeDocument/2006/relationships/slide" Target="slides/slide406.xml"/><Relationship Id="rId428" Type="http://schemas.openxmlformats.org/officeDocument/2006/relationships/slide" Target="slides/slide427.xml"/><Relationship Id="rId449" Type="http://schemas.openxmlformats.org/officeDocument/2006/relationships/slide" Target="slides/slide448.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481" Type="http://schemas.openxmlformats.org/officeDocument/2006/relationships/slide" Target="slides/slide480.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slide" Target="slides/slide319.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341" Type="http://schemas.openxmlformats.org/officeDocument/2006/relationships/slide" Target="slides/slide340.xml"/><Relationship Id="rId362" Type="http://schemas.openxmlformats.org/officeDocument/2006/relationships/slide" Target="slides/slide361.xml"/><Relationship Id="rId383" Type="http://schemas.openxmlformats.org/officeDocument/2006/relationships/slide" Target="slides/slide382.xml"/><Relationship Id="rId418" Type="http://schemas.openxmlformats.org/officeDocument/2006/relationships/slide" Target="slides/slide417.xml"/><Relationship Id="rId439" Type="http://schemas.openxmlformats.org/officeDocument/2006/relationships/slide" Target="slides/slide438.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450" Type="http://schemas.openxmlformats.org/officeDocument/2006/relationships/slide" Target="slides/slide449.xml"/><Relationship Id="rId471" Type="http://schemas.openxmlformats.org/officeDocument/2006/relationships/slide" Target="slides/slide470.xml"/><Relationship Id="rId506" Type="http://schemas.openxmlformats.org/officeDocument/2006/relationships/slide" Target="slides/slide50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492" Type="http://schemas.openxmlformats.org/officeDocument/2006/relationships/slide" Target="slides/slide491.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373" Type="http://schemas.openxmlformats.org/officeDocument/2006/relationships/slide" Target="slides/slide372.xml"/><Relationship Id="rId394" Type="http://schemas.openxmlformats.org/officeDocument/2006/relationships/slide" Target="slides/slide393.xml"/><Relationship Id="rId408" Type="http://schemas.openxmlformats.org/officeDocument/2006/relationships/slide" Target="slides/slide407.xml"/><Relationship Id="rId429" Type="http://schemas.openxmlformats.org/officeDocument/2006/relationships/slide" Target="slides/slide428.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440" Type="http://schemas.openxmlformats.org/officeDocument/2006/relationships/slide" Target="slides/slide439.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461" Type="http://schemas.openxmlformats.org/officeDocument/2006/relationships/slide" Target="slides/slide460.xml"/><Relationship Id="rId482" Type="http://schemas.openxmlformats.org/officeDocument/2006/relationships/slide" Target="slides/slide481.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notesMaster" Target="notesMasters/notesMaster1.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presProps" Target="presProps.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28-09-2019</a:t>
            </a:fld>
            <a:endParaRPr lang="en-IN"/>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xmlns=""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9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0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0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0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7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8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74</a:t>
            </a:fld>
            <a:endParaRPr lang="en-IN"/>
          </a:p>
        </p:txBody>
      </p:sp>
    </p:spTree>
    <p:extLst>
      <p:ext uri="{BB962C8B-B14F-4D97-AF65-F5344CB8AC3E}">
        <p14:creationId xmlns:p14="http://schemas.microsoft.com/office/powerpoint/2010/main" xmlns="" val="8074749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156</a:t>
            </a:fld>
            <a:endParaRPr lang="en-IN"/>
          </a:p>
        </p:txBody>
      </p:sp>
    </p:spTree>
    <p:extLst>
      <p:ext uri="{BB962C8B-B14F-4D97-AF65-F5344CB8AC3E}">
        <p14:creationId xmlns:p14="http://schemas.microsoft.com/office/powerpoint/2010/main" xmlns="" val="39030089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290</a:t>
            </a:fld>
            <a:endParaRPr lang="en-IN"/>
          </a:p>
        </p:txBody>
      </p:sp>
    </p:spTree>
    <p:extLst>
      <p:ext uri="{BB962C8B-B14F-4D97-AF65-F5344CB8AC3E}">
        <p14:creationId xmlns:p14="http://schemas.microsoft.com/office/powerpoint/2010/main" xmlns="" val="1729218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304</a:t>
            </a:fld>
            <a:endParaRPr lang="en-IN"/>
          </a:p>
        </p:txBody>
      </p:sp>
    </p:spTree>
    <p:extLst>
      <p:ext uri="{BB962C8B-B14F-4D97-AF65-F5344CB8AC3E}">
        <p14:creationId xmlns:p14="http://schemas.microsoft.com/office/powerpoint/2010/main" xmlns="" val="17615134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306</a:t>
            </a:fld>
            <a:endParaRPr lang="en-IN"/>
          </a:p>
        </p:txBody>
      </p:sp>
    </p:spTree>
    <p:extLst>
      <p:ext uri="{BB962C8B-B14F-4D97-AF65-F5344CB8AC3E}">
        <p14:creationId xmlns:p14="http://schemas.microsoft.com/office/powerpoint/2010/main" xmlns="" val="30271477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307</a:t>
            </a:fld>
            <a:endParaRPr lang="en-IN"/>
          </a:p>
        </p:txBody>
      </p:sp>
    </p:spTree>
    <p:extLst>
      <p:ext uri="{BB962C8B-B14F-4D97-AF65-F5344CB8AC3E}">
        <p14:creationId xmlns:p14="http://schemas.microsoft.com/office/powerpoint/2010/main" xmlns="" val="31521263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372</a:t>
            </a:fld>
            <a:endParaRPr lang="en-IN"/>
          </a:p>
        </p:txBody>
      </p:sp>
    </p:spTree>
    <p:extLst>
      <p:ext uri="{BB962C8B-B14F-4D97-AF65-F5344CB8AC3E}">
        <p14:creationId xmlns:p14="http://schemas.microsoft.com/office/powerpoint/2010/main" xmlns="" val="28886551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389</a:t>
            </a:fld>
            <a:endParaRPr lang="en-IN"/>
          </a:p>
        </p:txBody>
      </p:sp>
    </p:spTree>
    <p:extLst>
      <p:ext uri="{BB962C8B-B14F-4D97-AF65-F5344CB8AC3E}">
        <p14:creationId xmlns:p14="http://schemas.microsoft.com/office/powerpoint/2010/main" xmlns="" val="11999534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482</a:t>
            </a:fld>
            <a:endParaRPr lang="en-IN"/>
          </a:p>
        </p:txBody>
      </p:sp>
    </p:spTree>
    <p:extLst>
      <p:ext uri="{BB962C8B-B14F-4D97-AF65-F5344CB8AC3E}">
        <p14:creationId xmlns:p14="http://schemas.microsoft.com/office/powerpoint/2010/main" xmlns="" val="241555816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 Target="../slides/slide2.xml"/><Relationship Id="rId2" Type="http://schemas.openxmlformats.org/officeDocument/2006/relationships/slide" Target="../slides/slide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slide" Target="../slides/slide2.xml"/><Relationship Id="rId2" Type="http://schemas.openxmlformats.org/officeDocument/2006/relationships/slide" Target="../slides/slide1.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219200" y="3886200"/>
            <a:ext cx="6858000" cy="990600"/>
          </a:xfrm>
        </p:spPr>
        <p:txBody>
          <a:bodyPr anchor="t" anchorCtr="0"/>
          <a:lstStyle>
            <a:lvl1pPr algn="r">
              <a:defRPr sz="3200">
                <a:solidFill>
                  <a:schemeClr val="tx1"/>
                </a:solidFill>
              </a:defRPr>
            </a:lvl1pPr>
          </a:lstStyle>
          <a:p>
            <a:r>
              <a:rPr kumimoji="0" lang="en-US" smtClean="0"/>
              <a:t>Click to edit Master title style</a:t>
            </a:r>
            <a:endParaRPr kumimoji="0" lang="en-US"/>
          </a:p>
        </p:txBody>
      </p:sp>
      <p:sp>
        <p:nvSpPr>
          <p:cNvPr id="9" name="Subtitle 8"/>
          <p:cNvSpPr>
            <a:spLocks noGrp="1"/>
          </p:cNvSpPr>
          <p:nvPr>
            <p:ph type="subTitle" idx="1"/>
          </p:nvPr>
        </p:nvSpPr>
        <p:spPr>
          <a:xfrm>
            <a:off x="1219200" y="5124450"/>
            <a:ext cx="6858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29" name="Slide Number Placeholder 28"/>
          <p:cNvSpPr>
            <a:spLocks noGrp="1"/>
          </p:cNvSpPr>
          <p:nvPr>
            <p:ph type="sldNum" sz="quarter" idx="12"/>
          </p:nvPr>
        </p:nvSpPr>
        <p:spPr>
          <a:xfrm>
            <a:off x="1216152" y="6355080"/>
            <a:ext cx="1219200" cy="365760"/>
          </a:xfrm>
        </p:spPr>
        <p:txBody>
          <a:bodyPr/>
          <a:lstStyle/>
          <a:p>
            <a:fld id="{F3BABF9D-069A-4E92-B44E-A92F526D40F2}" type="slidenum">
              <a:rPr lang="en-US" smtClean="0"/>
              <a:pPr/>
              <a:t>‹#›</a:t>
            </a:fld>
            <a:endParaRPr lang="en-US" dirty="0"/>
          </a:p>
        </p:txBody>
      </p:sp>
      <p:sp>
        <p:nvSpPr>
          <p:cNvPr id="21" name="Rectangle 20"/>
          <p:cNvSpPr/>
          <p:nvPr/>
        </p:nvSpPr>
        <p:spPr>
          <a:xfrm>
            <a:off x="904875" y="3648075"/>
            <a:ext cx="73152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33" name="Rectangle 32"/>
          <p:cNvSpPr/>
          <p:nvPr/>
        </p:nvSpPr>
        <p:spPr>
          <a:xfrm>
            <a:off x="914400" y="5048250"/>
            <a:ext cx="73152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2" name="Rectangle 21"/>
          <p:cNvSpPr/>
          <p:nvPr/>
        </p:nvSpPr>
        <p:spPr>
          <a:xfrm>
            <a:off x="904875" y="3648075"/>
            <a:ext cx="2286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32" name="Rectangle 31"/>
          <p:cNvSpPr/>
          <p:nvPr/>
        </p:nvSpPr>
        <p:spPr>
          <a:xfrm>
            <a:off x="914400" y="5048250"/>
            <a:ext cx="2286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graphicFrame>
        <p:nvGraphicFramePr>
          <p:cNvPr id="13" name="Table 12"/>
          <p:cNvGraphicFramePr>
            <a:graphicFrameLocks noGrp="1"/>
          </p:cNvGraphicFramePr>
          <p:nvPr userDrawn="1">
            <p:extLst>
              <p:ext uri="{D42A27DB-BD31-4B8C-83A1-F6EECF244321}">
                <p14:modId xmlns:p14="http://schemas.microsoft.com/office/powerpoint/2010/main" xmlns="" val="575716325"/>
              </p:ext>
            </p:extLst>
          </p:nvPr>
        </p:nvGraphicFramePr>
        <p:xfrm>
          <a:off x="5257800" y="6474639"/>
          <a:ext cx="3429000" cy="243840"/>
        </p:xfrm>
        <a:graphic>
          <a:graphicData uri="http://schemas.openxmlformats.org/drawingml/2006/table">
            <a:tbl>
              <a:tblPr firstRow="1" bandRow="1">
                <a:tableStyleId>{073A0DAA-6AF3-43AB-8588-CEC1D06C72B9}</a:tableStyleId>
              </a:tblPr>
              <a:tblGrid>
                <a:gridCol w="857250"/>
                <a:gridCol w="857250"/>
                <a:gridCol w="767012"/>
                <a:gridCol w="947488"/>
              </a:tblGrid>
              <a:tr h="127000">
                <a:tc>
                  <a:txBody>
                    <a:bodyPr/>
                    <a:lstStyle/>
                    <a:p>
                      <a:pPr algn="ctr"/>
                      <a:r>
                        <a:rPr lang="en-US" sz="1000" dirty="0" smtClean="0">
                          <a:latin typeface="Arial" panose="020B0604020202020204" pitchFamily="34" charset="0"/>
                          <a:cs typeface="Arial" panose="020B0604020202020204" pitchFamily="34" charset="0"/>
                          <a:hlinkClick r:id="rId2" action="ppaction://hlinksldjump"/>
                        </a:rPr>
                        <a:t>Home</a:t>
                      </a:r>
                      <a:endParaRPr lang="en-US" sz="1000" dirty="0">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smtClean="0">
                          <a:solidFill>
                            <a:schemeClr val="tx1"/>
                          </a:solidFill>
                          <a:latin typeface="Arial" panose="020B0604020202020204" pitchFamily="34" charset="0"/>
                          <a:cs typeface="Arial" panose="020B0604020202020204" pitchFamily="34" charset="0"/>
                        </a:rPr>
                        <a:t>Link1</a:t>
                      </a:r>
                      <a:endParaRPr lang="en-US" sz="1000" dirty="0">
                        <a:solidFill>
                          <a:schemeClr val="tx1"/>
                        </a:solidFill>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smtClean="0">
                          <a:solidFill>
                            <a:schemeClr val="tx1"/>
                          </a:solidFill>
                          <a:latin typeface="Arial" panose="020B0604020202020204" pitchFamily="34" charset="0"/>
                          <a:cs typeface="Arial" panose="020B0604020202020204" pitchFamily="34" charset="0"/>
                        </a:rPr>
                        <a:t>Link2</a:t>
                      </a:r>
                      <a:endParaRPr lang="en-US" sz="1000" dirty="0">
                        <a:solidFill>
                          <a:schemeClr val="tx1"/>
                        </a:solidFill>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smtClean="0">
                          <a:latin typeface="Arial" panose="020B0604020202020204" pitchFamily="34" charset="0"/>
                          <a:cs typeface="Arial" panose="020B0604020202020204" pitchFamily="34" charset="0"/>
                          <a:hlinkClick r:id="rId3" action="ppaction://hlinksldjump"/>
                        </a:rPr>
                        <a:t>Index Page</a:t>
                      </a:r>
                      <a:endParaRPr lang="en-US" sz="1000" dirty="0">
                        <a:latin typeface="Arial" panose="020B0604020202020204" pitchFamily="34" charset="0"/>
                        <a:cs typeface="Arial" panose="020B0604020202020204" pitchFamily="34" charset="0"/>
                      </a:endParaRPr>
                    </a:p>
                  </a:txBody>
                  <a:tcPr>
                    <a:solidFill>
                      <a:schemeClr val="bg1"/>
                    </a:solidFill>
                  </a:tcPr>
                </a:tc>
              </a:tr>
            </a:tbl>
          </a:graphicData>
        </a:graphic>
      </p:graphicFrame>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a:xfrm>
            <a:off x="6400800" y="6356350"/>
            <a:ext cx="2289048" cy="365760"/>
          </a:xfrm>
          <a:prstGeom prst="rect">
            <a:avLst/>
          </a:prstGeom>
        </p:spPr>
        <p:txBody>
          <a:bodyPr/>
          <a:lstStyle/>
          <a:p>
            <a:fld id="{52F73076-280E-4994-B9AF-08CB19D7A53F}" type="datetimeFigureOut">
              <a:rPr lang="en-US" smtClean="0"/>
              <a:pPr/>
              <a:t>9/28/2019</a:t>
            </a:fld>
            <a:endParaRPr lang="en-US" dirty="0"/>
          </a:p>
        </p:txBody>
      </p:sp>
      <p:sp>
        <p:nvSpPr>
          <p:cNvPr id="5" name="Footer Placeholder 4"/>
          <p:cNvSpPr>
            <a:spLocks noGrp="1"/>
          </p:cNvSpPr>
          <p:nvPr>
            <p:ph type="ftr" sz="quarter" idx="11"/>
          </p:nvPr>
        </p:nvSpPr>
        <p:spPr>
          <a:xfrm>
            <a:off x="2898648" y="6356350"/>
            <a:ext cx="35052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8" name="Isosceles Triangle 7"/>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9" name="Straight Connector 8"/>
          <p:cNvSpPr>
            <a:spLocks noChangeShapeType="1"/>
          </p:cNvSpPr>
          <p:nvPr/>
        </p:nvSpPr>
        <p:spPr bwMode="auto">
          <a:xfrm rot="5400000">
            <a:off x="3629607"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8" name="Content Placeholder 7"/>
          <p:cNvSpPr>
            <a:spLocks noGrp="1"/>
          </p:cNvSpPr>
          <p:nvPr>
            <p:ph sz="quarter" idx="1"/>
          </p:nvPr>
        </p:nvSpPr>
        <p:spPr>
          <a:xfrm>
            <a:off x="457200" y="1219200"/>
            <a:ext cx="8229600" cy="493776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219200" y="2971800"/>
            <a:ext cx="6858000" cy="1066800"/>
          </a:xfrm>
        </p:spPr>
        <p:txBody>
          <a:bodyPr anchor="t" anchorCtr="0"/>
          <a:lstStyle>
            <a:lvl1pPr algn="r">
              <a:buNone/>
              <a:defRPr sz="3200" b="0" cap="none" baseline="0"/>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1295400" y="4267200"/>
            <a:ext cx="67818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a:xfrm>
            <a:off x="6400800" y="6355080"/>
            <a:ext cx="2286000" cy="365760"/>
          </a:xfrm>
          <a:prstGeom prst="rect">
            <a:avLst/>
          </a:prstGeom>
        </p:spPr>
        <p:txBody>
          <a:bodyPr/>
          <a:lstStyle/>
          <a:p>
            <a:fld id="{52F73076-280E-4994-B9AF-08CB19D7A53F}" type="datetimeFigureOut">
              <a:rPr lang="en-US" smtClean="0"/>
              <a:pPr/>
              <a:t>9/28/2019</a:t>
            </a:fld>
            <a:endParaRPr lang="en-US" dirty="0"/>
          </a:p>
        </p:txBody>
      </p:sp>
      <p:sp>
        <p:nvSpPr>
          <p:cNvPr id="5" name="Footer Placeholder 4"/>
          <p:cNvSpPr>
            <a:spLocks noGrp="1"/>
          </p:cNvSpPr>
          <p:nvPr>
            <p:ph type="ftr" sz="quarter" idx="11"/>
          </p:nvPr>
        </p:nvSpPr>
        <p:spPr>
          <a:xfrm>
            <a:off x="2898648" y="6355080"/>
            <a:ext cx="347472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069848" y="6355080"/>
            <a:ext cx="1520952" cy="365760"/>
          </a:xfrm>
        </p:spPr>
        <p:txBody>
          <a:bodyPr/>
          <a:lstStyle/>
          <a:p>
            <a:fld id="{F3BABF9D-069A-4E92-B44E-A92F526D40F2}" type="slidenum">
              <a:rPr lang="en-US" smtClean="0"/>
              <a:pPr/>
              <a:t>‹#›</a:t>
            </a:fld>
            <a:endParaRPr lang="en-US" dirty="0"/>
          </a:p>
        </p:txBody>
      </p:sp>
      <p:sp>
        <p:nvSpPr>
          <p:cNvPr id="7" name="Rectangle 6"/>
          <p:cNvSpPr/>
          <p:nvPr/>
        </p:nvSpPr>
        <p:spPr>
          <a:xfrm>
            <a:off x="914400" y="2819400"/>
            <a:ext cx="73152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8" name="Rectangle 7"/>
          <p:cNvSpPr/>
          <p:nvPr/>
        </p:nvSpPr>
        <p:spPr>
          <a:xfrm>
            <a:off x="914400" y="2819400"/>
            <a:ext cx="2286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lstStyle/>
          <a:p>
            <a:r>
              <a:rPr kumimoji="0" lang="en-US" smtClean="0"/>
              <a:t>Click to edit Master title style</a:t>
            </a:r>
            <a:endParaRPr kumimoji="0" lang="en-US"/>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457200" y="1219200"/>
            <a:ext cx="4041648" cy="493776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1" name="Content Placeholder 10"/>
          <p:cNvSpPr>
            <a:spLocks noGrp="1"/>
          </p:cNvSpPr>
          <p:nvPr>
            <p:ph sz="quarter" idx="2"/>
          </p:nvPr>
        </p:nvSpPr>
        <p:spPr>
          <a:xfrm>
            <a:off x="4632198" y="1216152"/>
            <a:ext cx="4041648" cy="493776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nchor="ctr"/>
          <a:lstStyle>
            <a:lvl1pPr>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1285875"/>
            <a:ext cx="4040188"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48200" y="1295400"/>
            <a:ext cx="4041775"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457200" y="2133600"/>
            <a:ext cx="4038600" cy="40386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3" name="Content Placeholder 12"/>
          <p:cNvSpPr>
            <a:spLocks noGrp="1"/>
          </p:cNvSpPr>
          <p:nvPr>
            <p:ph sz="quarter" idx="4"/>
          </p:nvPr>
        </p:nvSpPr>
        <p:spPr>
          <a:xfrm>
            <a:off x="4648200" y="2133600"/>
            <a:ext cx="4038600" cy="40386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lstStyle/>
          <a:p>
            <a:r>
              <a:rPr kumimoji="0" lang="en-US" smtClean="0"/>
              <a:t>Click to edit Master title style</a:t>
            </a:r>
            <a:endParaRPr kumimoji="0" lang="en-US"/>
          </a:p>
        </p:txBody>
      </p:sp>
      <p:sp>
        <p:nvSpPr>
          <p:cNvPr id="5" name="Slide Number Placeholder 4"/>
          <p:cNvSpPr>
            <a:spLocks noGrp="1"/>
          </p:cNvSpPr>
          <p:nvPr>
            <p:ph type="sldNum" sz="quarter" idx="12"/>
          </p:nvPr>
        </p:nvSpPr>
        <p:spPr/>
        <p:txBody>
          <a:bodyPr/>
          <a:lstStyle/>
          <a:p>
            <a:fld id="{F3BABF9D-069A-4E92-B44E-A92F526D40F2}" type="slidenum">
              <a:rPr lang="en-US" smtClean="0"/>
              <a:pPr/>
              <a:t>‹#›</a:t>
            </a:fld>
            <a:endParaRPr lang="en-US" dirty="0"/>
          </a:p>
        </p:txBody>
      </p:sp>
      <p:sp>
        <p:nvSpPr>
          <p:cNvPr id="6" name="Isosceles Triangle 5"/>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3BABF9D-069A-4E92-B44E-A92F526D40F2}" type="slidenum">
              <a:rPr lang="en-US" smtClean="0"/>
              <a:pPr/>
              <a:t>‹#›</a:t>
            </a:fld>
            <a:endParaRPr lang="en-US" dirty="0"/>
          </a:p>
        </p:txBody>
      </p:sp>
      <p:sp>
        <p:nvSpPr>
          <p:cNvPr id="6" name="Isosceles Triangle 5"/>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8" name="Straight Connector 7"/>
          <p:cNvSpPr>
            <a:spLocks noChangeShapeType="1"/>
          </p:cNvSpPr>
          <p:nvPr userDrawn="1"/>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graphicFrame>
        <p:nvGraphicFramePr>
          <p:cNvPr id="9" name="Table 8"/>
          <p:cNvGraphicFramePr>
            <a:graphicFrameLocks noGrp="1"/>
          </p:cNvGraphicFramePr>
          <p:nvPr userDrawn="1">
            <p:extLst>
              <p:ext uri="{D42A27DB-BD31-4B8C-83A1-F6EECF244321}">
                <p14:modId xmlns:p14="http://schemas.microsoft.com/office/powerpoint/2010/main" xmlns="" val="575716325"/>
              </p:ext>
            </p:extLst>
          </p:nvPr>
        </p:nvGraphicFramePr>
        <p:xfrm>
          <a:off x="5257800" y="6474639"/>
          <a:ext cx="3429000" cy="243840"/>
        </p:xfrm>
        <a:graphic>
          <a:graphicData uri="http://schemas.openxmlformats.org/drawingml/2006/table">
            <a:tbl>
              <a:tblPr firstRow="1" bandRow="1">
                <a:tableStyleId>{073A0DAA-6AF3-43AB-8588-CEC1D06C72B9}</a:tableStyleId>
              </a:tblPr>
              <a:tblGrid>
                <a:gridCol w="857250"/>
                <a:gridCol w="857250"/>
                <a:gridCol w="767012"/>
                <a:gridCol w="947488"/>
              </a:tblGrid>
              <a:tr h="127000">
                <a:tc>
                  <a:txBody>
                    <a:bodyPr/>
                    <a:lstStyle/>
                    <a:p>
                      <a:pPr algn="ctr"/>
                      <a:r>
                        <a:rPr lang="en-US" sz="1000" dirty="0" smtClean="0">
                          <a:latin typeface="Arial" panose="020B0604020202020204" pitchFamily="34" charset="0"/>
                          <a:cs typeface="Arial" panose="020B0604020202020204" pitchFamily="34" charset="0"/>
                          <a:hlinkClick r:id="rId2" action="ppaction://hlinksldjump"/>
                        </a:rPr>
                        <a:t>Home</a:t>
                      </a:r>
                      <a:endParaRPr lang="en-US" sz="1000" dirty="0">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smtClean="0">
                          <a:solidFill>
                            <a:schemeClr val="tx1"/>
                          </a:solidFill>
                          <a:latin typeface="Arial" panose="020B0604020202020204" pitchFamily="34" charset="0"/>
                          <a:cs typeface="Arial" panose="020B0604020202020204" pitchFamily="34" charset="0"/>
                        </a:rPr>
                        <a:t>Link1</a:t>
                      </a:r>
                      <a:endParaRPr lang="en-US" sz="1000" dirty="0">
                        <a:solidFill>
                          <a:schemeClr val="tx1"/>
                        </a:solidFill>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smtClean="0">
                          <a:solidFill>
                            <a:schemeClr val="tx1"/>
                          </a:solidFill>
                          <a:latin typeface="Arial" panose="020B0604020202020204" pitchFamily="34" charset="0"/>
                          <a:cs typeface="Arial" panose="020B0604020202020204" pitchFamily="34" charset="0"/>
                        </a:rPr>
                        <a:t>Link2</a:t>
                      </a:r>
                      <a:endParaRPr lang="en-US" sz="1000" dirty="0">
                        <a:solidFill>
                          <a:schemeClr val="tx1"/>
                        </a:solidFill>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smtClean="0">
                          <a:latin typeface="Arial" panose="020B0604020202020204" pitchFamily="34" charset="0"/>
                          <a:cs typeface="Arial" panose="020B0604020202020204" pitchFamily="34" charset="0"/>
                          <a:hlinkClick r:id="rId3" action="ppaction://hlinksldjump"/>
                        </a:rPr>
                        <a:t>Index Page</a:t>
                      </a:r>
                      <a:endParaRPr lang="en-US" sz="1000" dirty="0">
                        <a:latin typeface="Arial" panose="020B0604020202020204" pitchFamily="34" charset="0"/>
                        <a:cs typeface="Arial" panose="020B0604020202020204" pitchFamily="34" charset="0"/>
                      </a:endParaRPr>
                    </a:p>
                  </a:txBody>
                  <a:tcPr>
                    <a:solidFill>
                      <a:schemeClr val="bg1"/>
                    </a:solidFill>
                  </a:tcPr>
                </a:tc>
              </a:tr>
            </a:tbl>
          </a:graphicData>
        </a:graphic>
      </p:graphicFrame>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24600" y="304800"/>
            <a:ext cx="25146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6324600" y="1219200"/>
            <a:ext cx="25146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a:xfrm>
            <a:off x="6400800" y="6356350"/>
            <a:ext cx="2289048" cy="365760"/>
          </a:xfrm>
          <a:prstGeom prst="rect">
            <a:avLst/>
          </a:prstGeom>
        </p:spPr>
        <p:txBody>
          <a:bodyPr/>
          <a:lstStyle/>
          <a:p>
            <a:fld id="{52F73076-280E-4994-B9AF-08CB19D7A53F}" type="datetimeFigureOut">
              <a:rPr lang="en-US" smtClean="0"/>
              <a:pPr/>
              <a:t>9/28/2019</a:t>
            </a:fld>
            <a:endParaRPr lang="en-US" dirty="0"/>
          </a:p>
        </p:txBody>
      </p:sp>
      <p:sp>
        <p:nvSpPr>
          <p:cNvPr id="6" name="Footer Placeholder 5"/>
          <p:cNvSpPr>
            <a:spLocks noGrp="1"/>
          </p:cNvSpPr>
          <p:nvPr>
            <p:ph type="ftr" sz="quarter" idx="11"/>
          </p:nvPr>
        </p:nvSpPr>
        <p:spPr>
          <a:xfrm>
            <a:off x="2898648" y="6356350"/>
            <a:ext cx="35052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10" name="Straight Connector 9"/>
          <p:cNvSpPr>
            <a:spLocks noChangeShapeType="1"/>
          </p:cNvSpPr>
          <p:nvPr/>
        </p:nvSpPr>
        <p:spPr bwMode="auto">
          <a:xfrm rot="5400000">
            <a:off x="3160645"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9" name="Isosceles Triangle 8"/>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2" name="Content Placeholder 11"/>
          <p:cNvSpPr>
            <a:spLocks noGrp="1"/>
          </p:cNvSpPr>
          <p:nvPr>
            <p:ph sz="quarter" idx="1"/>
          </p:nvPr>
        </p:nvSpPr>
        <p:spPr>
          <a:xfrm>
            <a:off x="304800" y="304800"/>
            <a:ext cx="5715000" cy="5715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500856"/>
            <a:ext cx="8229600" cy="674688"/>
          </a:xfrm>
          <a:ln>
            <a:solidFill>
              <a:schemeClr val="accent1"/>
            </a:solidFill>
          </a:ln>
        </p:spPr>
        <p:txBody>
          <a:bodyPr lIns="274320" anchor="ctr"/>
          <a:lstStyle>
            <a:lvl1pPr algn="r">
              <a:buNone/>
              <a:defRPr sz="2000" b="0">
                <a:solidFill>
                  <a:schemeClr val="tx1"/>
                </a:solidFill>
              </a:defRPr>
            </a:lvl1pPr>
          </a:lstStyle>
          <a:p>
            <a:r>
              <a:rPr kumimoji="0" lang="en-US" smtClean="0"/>
              <a:t>Click to edit Master title style</a:t>
            </a:r>
            <a:endParaRPr kumimoji="0" lang="en-US"/>
          </a:p>
        </p:txBody>
      </p:sp>
      <p:sp>
        <p:nvSpPr>
          <p:cNvPr id="3" name="Picture Placeholder 2"/>
          <p:cNvSpPr>
            <a:spLocks noGrp="1"/>
          </p:cNvSpPr>
          <p:nvPr>
            <p:ph type="pic" idx="1"/>
          </p:nvPr>
        </p:nvSpPr>
        <p:spPr>
          <a:xfrm>
            <a:off x="457200" y="1905000"/>
            <a:ext cx="8229600" cy="4270248"/>
          </a:xfrm>
          <a:solidFill>
            <a:schemeClr val="tx1">
              <a:shade val="50000"/>
            </a:schemeClr>
          </a:solidFill>
          <a:ln>
            <a:noFill/>
          </a:ln>
          <a:effectLst/>
        </p:spPr>
        <p:txBody>
          <a:bodyPr/>
          <a:lstStyle>
            <a:lvl1pPr marL="0" indent="0">
              <a:spcBef>
                <a:spcPts val="600"/>
              </a:spcBef>
              <a:buNone/>
              <a:defRPr sz="3200"/>
            </a:lvl1pPr>
          </a:lstStyle>
          <a:p>
            <a:r>
              <a:rPr kumimoji="0" lang="en-US" dirty="0" smtClean="0"/>
              <a:t>Click icon to add picture</a:t>
            </a:r>
            <a:endParaRPr kumimoji="0" lang="en-US" dirty="0"/>
          </a:p>
        </p:txBody>
      </p:sp>
      <p:sp>
        <p:nvSpPr>
          <p:cNvPr id="4" name="Text Placeholder 3"/>
          <p:cNvSpPr>
            <a:spLocks noGrp="1"/>
          </p:cNvSpPr>
          <p:nvPr>
            <p:ph type="body" sz="half" idx="2"/>
          </p:nvPr>
        </p:nvSpPr>
        <p:spPr>
          <a:xfrm>
            <a:off x="457200" y="1219200"/>
            <a:ext cx="82296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a:xfrm>
            <a:off x="6400800" y="6356350"/>
            <a:ext cx="2289048" cy="365760"/>
          </a:xfrm>
          <a:prstGeom prst="rect">
            <a:avLst/>
          </a:prstGeom>
        </p:spPr>
        <p:txBody>
          <a:bodyPr/>
          <a:lstStyle/>
          <a:p>
            <a:fld id="{52F73076-280E-4994-B9AF-08CB19D7A53F}" type="datetimeFigureOut">
              <a:rPr lang="en-US" smtClean="0"/>
              <a:pPr/>
              <a:t>9/28/2019</a:t>
            </a:fld>
            <a:endParaRPr lang="en-US" dirty="0"/>
          </a:p>
        </p:txBody>
      </p:sp>
      <p:sp>
        <p:nvSpPr>
          <p:cNvPr id="6" name="Footer Placeholder 5"/>
          <p:cNvSpPr>
            <a:spLocks noGrp="1"/>
          </p:cNvSpPr>
          <p:nvPr>
            <p:ph type="ftr" sz="quarter" idx="11"/>
          </p:nvPr>
        </p:nvSpPr>
        <p:spPr>
          <a:xfrm>
            <a:off x="2898648" y="6356350"/>
            <a:ext cx="35052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9" name="Isosceles Triangle 8"/>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0" name="Rectangle 9"/>
          <p:cNvSpPr/>
          <p:nvPr/>
        </p:nvSpPr>
        <p:spPr>
          <a:xfrm>
            <a:off x="457200" y="500856"/>
            <a:ext cx="18288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457200" y="152400"/>
            <a:ext cx="8229600" cy="990600"/>
          </a:xfrm>
          <a:prstGeom prst="rect">
            <a:avLst/>
          </a:prstGeom>
        </p:spPr>
        <p:txBody>
          <a:bodyPr vert="horz" anchor="b" anchorCtr="0">
            <a:normAutofit/>
          </a:bodyPr>
          <a:lstStyle/>
          <a:p>
            <a:r>
              <a:rPr kumimoji="0" lang="en-US" smtClean="0"/>
              <a:t>Click to edit Master title style</a:t>
            </a:r>
            <a:endParaRPr kumimoji="0" lang="en-US"/>
          </a:p>
        </p:txBody>
      </p:sp>
      <p:sp>
        <p:nvSpPr>
          <p:cNvPr id="13" name="Text Placeholder 12"/>
          <p:cNvSpPr>
            <a:spLocks noGrp="1"/>
          </p:cNvSpPr>
          <p:nvPr>
            <p:ph type="body" idx="1"/>
          </p:nvPr>
        </p:nvSpPr>
        <p:spPr>
          <a:xfrm>
            <a:off x="457200" y="1219200"/>
            <a:ext cx="8229600" cy="4910328"/>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23" name="Slide Number Placeholder 22"/>
          <p:cNvSpPr>
            <a:spLocks noGrp="1"/>
          </p:cNvSpPr>
          <p:nvPr>
            <p:ph type="sldNum" sz="quarter" idx="4"/>
          </p:nvPr>
        </p:nvSpPr>
        <p:spPr>
          <a:xfrm>
            <a:off x="612648" y="6356350"/>
            <a:ext cx="19812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29" name="Straight Connector 28"/>
          <p:cNvSpPr>
            <a:spLocks noChangeShapeType="1"/>
          </p:cNvSpPr>
          <p:nvPr/>
        </p:nvSpPr>
        <p:spPr bwMode="auto">
          <a:xfrm>
            <a:off x="457200" y="1143000"/>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10" name="Isosceles Triangle 9"/>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graphicFrame>
        <p:nvGraphicFramePr>
          <p:cNvPr id="11" name="Table 10"/>
          <p:cNvGraphicFramePr>
            <a:graphicFrameLocks noGrp="1"/>
          </p:cNvGraphicFramePr>
          <p:nvPr userDrawn="1">
            <p:extLst>
              <p:ext uri="{D42A27DB-BD31-4B8C-83A1-F6EECF244321}">
                <p14:modId xmlns:p14="http://schemas.microsoft.com/office/powerpoint/2010/main" xmlns="" val="990093061"/>
              </p:ext>
            </p:extLst>
          </p:nvPr>
        </p:nvGraphicFramePr>
        <p:xfrm>
          <a:off x="5257800" y="6474639"/>
          <a:ext cx="3429000" cy="243840"/>
        </p:xfrm>
        <a:graphic>
          <a:graphicData uri="http://schemas.openxmlformats.org/drawingml/2006/table">
            <a:tbl>
              <a:tblPr firstRow="1" bandRow="1">
                <a:tableStyleId>{073A0DAA-6AF3-43AB-8588-CEC1D06C72B9}</a:tableStyleId>
              </a:tblPr>
              <a:tblGrid>
                <a:gridCol w="857250"/>
                <a:gridCol w="857250"/>
                <a:gridCol w="767012"/>
                <a:gridCol w="947488"/>
              </a:tblGrid>
              <a:tr h="127000">
                <a:tc>
                  <a:txBody>
                    <a:bodyPr/>
                    <a:lstStyle/>
                    <a:p>
                      <a:pPr algn="ctr"/>
                      <a:r>
                        <a:rPr lang="en-US" sz="1000" dirty="0" smtClean="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smtClean="0">
                          <a:solidFill>
                            <a:schemeClr val="tx1"/>
                          </a:solidFill>
                          <a:latin typeface="Arial" panose="020B0604020202020204" pitchFamily="34" charset="0"/>
                          <a:cs typeface="Arial" panose="020B0604020202020204" pitchFamily="34" charset="0"/>
                        </a:rPr>
                        <a:t>Link1</a:t>
                      </a:r>
                      <a:endParaRPr lang="en-US" sz="1000" dirty="0">
                        <a:solidFill>
                          <a:schemeClr val="tx1"/>
                        </a:solidFill>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smtClean="0">
                          <a:solidFill>
                            <a:schemeClr val="tx1"/>
                          </a:solidFill>
                          <a:latin typeface="Arial" panose="020B0604020202020204" pitchFamily="34" charset="0"/>
                          <a:cs typeface="Arial" panose="020B0604020202020204" pitchFamily="34" charset="0"/>
                        </a:rPr>
                        <a:t>Link2</a:t>
                      </a:r>
                      <a:endParaRPr lang="en-US" sz="1000" dirty="0">
                        <a:solidFill>
                          <a:schemeClr val="tx1"/>
                        </a:solidFill>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smtClean="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a:solidFill>
                      <a:schemeClr val="bg1"/>
                    </a:solidFill>
                  </a:tcPr>
                </a:tc>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5.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7.xml"/><Relationship Id="rId4" Type="http://schemas.openxmlformats.org/officeDocument/2006/relationships/image" Target="../media/image8.gif"/></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 Id="rId9" Type="http://schemas.openxmlformats.org/officeDocument/2006/relationships/image" Target="../media/image62.png"/></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12.jpeg"/></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slide" Target="slide28.xml"/><Relationship Id="rId3" Type="http://schemas.openxmlformats.org/officeDocument/2006/relationships/slide" Target="slide13.xml"/><Relationship Id="rId7" Type="http://schemas.openxmlformats.org/officeDocument/2006/relationships/slide" Target="slide23.xml"/><Relationship Id="rId12" Type="http://schemas.openxmlformats.org/officeDocument/2006/relationships/slide" Target="slide41.xml"/><Relationship Id="rId2" Type="http://schemas.openxmlformats.org/officeDocument/2006/relationships/slide" Target="slide10.xml"/><Relationship Id="rId1" Type="http://schemas.openxmlformats.org/officeDocument/2006/relationships/slideLayout" Target="../slideLayouts/slideLayout7.xml"/><Relationship Id="rId6" Type="http://schemas.openxmlformats.org/officeDocument/2006/relationships/slide" Target="slide21.xml"/><Relationship Id="rId11" Type="http://schemas.openxmlformats.org/officeDocument/2006/relationships/slide" Target="slide35.xml"/><Relationship Id="rId5" Type="http://schemas.openxmlformats.org/officeDocument/2006/relationships/slide" Target="slide17.xml"/><Relationship Id="rId10" Type="http://schemas.openxmlformats.org/officeDocument/2006/relationships/slide" Target="slide33.xml"/><Relationship Id="rId4" Type="http://schemas.openxmlformats.org/officeDocument/2006/relationships/slide" Target="slide15.xml"/><Relationship Id="rId9" Type="http://schemas.openxmlformats.org/officeDocument/2006/relationships/slide" Target="slide31.xml"/></Relationships>
</file>

<file path=ppt/slides/_rels/slide2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7.xml"/><Relationship Id="rId5" Type="http://schemas.openxmlformats.org/officeDocument/2006/relationships/image" Target="../media/image72.png"/><Relationship Id="rId4" Type="http://schemas.openxmlformats.org/officeDocument/2006/relationships/image" Target="../media/image71.png"/></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jpeg"/><Relationship Id="rId1" Type="http://schemas.openxmlformats.org/officeDocument/2006/relationships/slideLayout" Target="../slideLayouts/slideLayout7.xml"/><Relationship Id="rId4" Type="http://schemas.openxmlformats.org/officeDocument/2006/relationships/image" Target="../media/image77.png"/></Relationships>
</file>

<file path=ppt/slides/_rels/slide21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slide" Target="slide2.xml"/><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image" Target="../media/image78.png"/><Relationship Id="rId1" Type="http://schemas.openxmlformats.org/officeDocument/2006/relationships/slideLayout" Target="../slideLayouts/slideLayout7.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 Id="rId9" Type="http://schemas.openxmlformats.org/officeDocument/2006/relationships/image" Target="../media/image85.png"/></Relationships>
</file>

<file path=ppt/slides/_rels/slide223.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78.png"/><Relationship Id="rId1" Type="http://schemas.openxmlformats.org/officeDocument/2006/relationships/slideLayout" Target="../slideLayouts/slideLayout7.xml"/><Relationship Id="rId4" Type="http://schemas.openxmlformats.org/officeDocument/2006/relationships/image" Target="../media/image87.png"/></Relationships>
</file>

<file path=ppt/slides/_rels/slide224.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6.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6.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2" Type="http://schemas.openxmlformats.org/officeDocument/2006/relationships/image" Target="../media/image90.jpeg"/><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2" Type="http://schemas.openxmlformats.org/officeDocument/2006/relationships/image" Target="../media/image94.jpeg"/><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2" Type="http://schemas.openxmlformats.org/officeDocument/2006/relationships/image" Target="../media/image94.jpeg"/><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7.xml"/><Relationship Id="rId4" Type="http://schemas.openxmlformats.org/officeDocument/2006/relationships/image" Target="../media/image112.png"/></Relationships>
</file>

<file path=ppt/slides/_rels/slide298.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slide" Target="slide118.xml"/><Relationship Id="rId3" Type="http://schemas.openxmlformats.org/officeDocument/2006/relationships/slide" Target="slide50.xml"/><Relationship Id="rId7" Type="http://schemas.openxmlformats.org/officeDocument/2006/relationships/slide" Target="slide110.xml"/><Relationship Id="rId12" Type="http://schemas.openxmlformats.org/officeDocument/2006/relationships/slide" Target="slide131.xml"/><Relationship Id="rId2" Type="http://schemas.openxmlformats.org/officeDocument/2006/relationships/slide" Target="slide43.xml"/><Relationship Id="rId1" Type="http://schemas.openxmlformats.org/officeDocument/2006/relationships/slideLayout" Target="../slideLayouts/slideLayout7.xml"/><Relationship Id="rId6" Type="http://schemas.openxmlformats.org/officeDocument/2006/relationships/slide" Target="slide101.xml"/><Relationship Id="rId11" Type="http://schemas.openxmlformats.org/officeDocument/2006/relationships/slide" Target="slide129.xml"/><Relationship Id="rId5" Type="http://schemas.openxmlformats.org/officeDocument/2006/relationships/slide" Target="slide98.xml"/><Relationship Id="rId10" Type="http://schemas.openxmlformats.org/officeDocument/2006/relationships/slide" Target="slide126.xml"/><Relationship Id="rId4" Type="http://schemas.openxmlformats.org/officeDocument/2006/relationships/slide" Target="slide66.xml"/><Relationship Id="rId9" Type="http://schemas.openxmlformats.org/officeDocument/2006/relationships/slide" Target="slide12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0.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117.png"/></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19.png"/></Relationships>
</file>

<file path=ppt/slides/_rels/slide307.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7.xml"/><Relationship Id="rId5" Type="http://schemas.openxmlformats.org/officeDocument/2006/relationships/image" Target="../media/image131.png"/><Relationship Id="rId4" Type="http://schemas.openxmlformats.org/officeDocument/2006/relationships/image" Target="../media/image130.png"/></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 Id="rId4" Type="http://schemas.openxmlformats.org/officeDocument/2006/relationships/image" Target="../media/image136.png"/></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3" Type="http://schemas.openxmlformats.org/officeDocument/2006/relationships/image" Target="../media/image139.gif"/><Relationship Id="rId2" Type="http://schemas.openxmlformats.org/officeDocument/2006/relationships/image" Target="../media/image138.gif"/><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slide" Target="slide169.xml"/><Relationship Id="rId13" Type="http://schemas.openxmlformats.org/officeDocument/2006/relationships/slide" Target="slide201.xml"/><Relationship Id="rId3" Type="http://schemas.openxmlformats.org/officeDocument/2006/relationships/slide" Target="slide139.xml"/><Relationship Id="rId7" Type="http://schemas.openxmlformats.org/officeDocument/2006/relationships/slide" Target="slide163.xml"/><Relationship Id="rId12" Type="http://schemas.openxmlformats.org/officeDocument/2006/relationships/slide" Target="slide198.xml"/><Relationship Id="rId2" Type="http://schemas.openxmlformats.org/officeDocument/2006/relationships/slide" Target="slide136.xml"/><Relationship Id="rId1" Type="http://schemas.openxmlformats.org/officeDocument/2006/relationships/slideLayout" Target="../slideLayouts/slideLayout7.xml"/><Relationship Id="rId6" Type="http://schemas.openxmlformats.org/officeDocument/2006/relationships/slide" Target="slide157.xml"/><Relationship Id="rId11" Type="http://schemas.openxmlformats.org/officeDocument/2006/relationships/slide" Target="slide195.xml"/><Relationship Id="rId5" Type="http://schemas.openxmlformats.org/officeDocument/2006/relationships/slide" Target="slide151.xml"/><Relationship Id="rId10" Type="http://schemas.openxmlformats.org/officeDocument/2006/relationships/slide" Target="slide189.xml"/><Relationship Id="rId4" Type="http://schemas.openxmlformats.org/officeDocument/2006/relationships/slide" Target="slide147.xml"/><Relationship Id="rId9" Type="http://schemas.openxmlformats.org/officeDocument/2006/relationships/slide" Target="slide185.xml"/></Relationships>
</file>

<file path=ppt/slides/_rels/slide4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slide" Target="slide247.xml"/><Relationship Id="rId13" Type="http://schemas.openxmlformats.org/officeDocument/2006/relationships/slide" Target="slide260.xml"/><Relationship Id="rId3" Type="http://schemas.openxmlformats.org/officeDocument/2006/relationships/slide" Target="slide216.xml"/><Relationship Id="rId7" Type="http://schemas.openxmlformats.org/officeDocument/2006/relationships/slide" Target="slide243.xml"/><Relationship Id="rId12" Type="http://schemas.openxmlformats.org/officeDocument/2006/relationships/slide" Target="slide258.xml"/><Relationship Id="rId2" Type="http://schemas.openxmlformats.org/officeDocument/2006/relationships/slide" Target="slide204.xml"/><Relationship Id="rId1" Type="http://schemas.openxmlformats.org/officeDocument/2006/relationships/slideLayout" Target="../slideLayouts/slideLayout7.xml"/><Relationship Id="rId6" Type="http://schemas.openxmlformats.org/officeDocument/2006/relationships/slide" Target="slide238.xml"/><Relationship Id="rId11" Type="http://schemas.openxmlformats.org/officeDocument/2006/relationships/slide" Target="slide255.xml"/><Relationship Id="rId5" Type="http://schemas.openxmlformats.org/officeDocument/2006/relationships/slide" Target="slide234.xml"/><Relationship Id="rId10" Type="http://schemas.openxmlformats.org/officeDocument/2006/relationships/slide" Target="slide253.xml"/><Relationship Id="rId4" Type="http://schemas.openxmlformats.org/officeDocument/2006/relationships/slide" Target="slide218.xml"/><Relationship Id="rId9" Type="http://schemas.openxmlformats.org/officeDocument/2006/relationships/slide" Target="slide250.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2" Type="http://schemas.openxmlformats.org/officeDocument/2006/relationships/image" Target="../media/image146.jpeg"/><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5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jpeg"/></Relationships>
</file>

<file path=ppt/slides/_rels/slide59.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6.xml.rels><?xml version="1.0" encoding="UTF-8" standalone="yes"?>
<Relationships xmlns="http://schemas.openxmlformats.org/package/2006/relationships"><Relationship Id="rId8" Type="http://schemas.openxmlformats.org/officeDocument/2006/relationships/slide" Target="slide330.xml"/><Relationship Id="rId13" Type="http://schemas.openxmlformats.org/officeDocument/2006/relationships/slide" Target="slide346.xml"/><Relationship Id="rId3" Type="http://schemas.openxmlformats.org/officeDocument/2006/relationships/slide" Target="slide291.xml"/><Relationship Id="rId7" Type="http://schemas.openxmlformats.org/officeDocument/2006/relationships/slide" Target="slide328.xml"/><Relationship Id="rId12" Type="http://schemas.openxmlformats.org/officeDocument/2006/relationships/slide" Target="slide344.xml"/><Relationship Id="rId2" Type="http://schemas.openxmlformats.org/officeDocument/2006/relationships/slide" Target="slide262.xml"/><Relationship Id="rId1" Type="http://schemas.openxmlformats.org/officeDocument/2006/relationships/slideLayout" Target="../slideLayouts/slideLayout7.xml"/><Relationship Id="rId6" Type="http://schemas.openxmlformats.org/officeDocument/2006/relationships/slide" Target="slide326.xml"/><Relationship Id="rId11" Type="http://schemas.openxmlformats.org/officeDocument/2006/relationships/slide" Target="slide340.xml"/><Relationship Id="rId5" Type="http://schemas.openxmlformats.org/officeDocument/2006/relationships/slide" Target="slide320.xml"/><Relationship Id="rId10" Type="http://schemas.openxmlformats.org/officeDocument/2006/relationships/slide" Target="slide335.xml"/><Relationship Id="rId4" Type="http://schemas.openxmlformats.org/officeDocument/2006/relationships/slide" Target="slide303.xml"/><Relationship Id="rId9" Type="http://schemas.openxmlformats.org/officeDocument/2006/relationships/slide" Target="slide332.xml"/></Relationships>
</file>

<file path=ppt/slides/_rels/slide6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png"/><Relationship Id="rId1" Type="http://schemas.openxmlformats.org/officeDocument/2006/relationships/slideLayout" Target="../slideLayouts/slideLayout7.xml"/><Relationship Id="rId4" Type="http://schemas.openxmlformats.org/officeDocument/2006/relationships/image" Target="../media/image41.jpeg"/></Relationships>
</file>

<file path=ppt/slides/_rels/slide6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slide" Target="slide359.xml"/><Relationship Id="rId3" Type="http://schemas.openxmlformats.org/officeDocument/2006/relationships/slide" Target="slide349.xml"/><Relationship Id="rId7" Type="http://schemas.openxmlformats.org/officeDocument/2006/relationships/slide" Target="slide357.xml"/><Relationship Id="rId12" Type="http://schemas.openxmlformats.org/officeDocument/2006/relationships/slide" Target="slide389.xml"/><Relationship Id="rId2" Type="http://schemas.openxmlformats.org/officeDocument/2006/relationships/slide" Target="slide347.xml"/><Relationship Id="rId1" Type="http://schemas.openxmlformats.org/officeDocument/2006/relationships/slideLayout" Target="../slideLayouts/slideLayout7.xml"/><Relationship Id="rId6" Type="http://schemas.openxmlformats.org/officeDocument/2006/relationships/slide" Target="slide355.xml"/><Relationship Id="rId11" Type="http://schemas.openxmlformats.org/officeDocument/2006/relationships/slide" Target="slide374.xml"/><Relationship Id="rId5" Type="http://schemas.openxmlformats.org/officeDocument/2006/relationships/slide" Target="slide353.xml"/><Relationship Id="rId10" Type="http://schemas.openxmlformats.org/officeDocument/2006/relationships/slide" Target="slide372.xml"/><Relationship Id="rId4" Type="http://schemas.openxmlformats.org/officeDocument/2006/relationships/slide" Target="slide351.xml"/><Relationship Id="rId9" Type="http://schemas.openxmlformats.org/officeDocument/2006/relationships/slide" Target="slide365.xml"/></Relationships>
</file>

<file path=ppt/slides/_rels/slide70.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52399" y="152400"/>
            <a:ext cx="2348630" cy="762000"/>
          </a:xfrm>
          <a:prstGeom prst="rect">
            <a:avLst/>
          </a:prstGeom>
        </p:spPr>
      </p:pic>
      <p:sp>
        <p:nvSpPr>
          <p:cNvPr id="5" name="Rectangle 4"/>
          <p:cNvSpPr/>
          <p:nvPr/>
        </p:nvSpPr>
        <p:spPr>
          <a:xfrm>
            <a:off x="2860834" y="0"/>
            <a:ext cx="6283166" cy="1323439"/>
          </a:xfrm>
          <a:prstGeom prst="rect">
            <a:avLst/>
          </a:prstGeom>
        </p:spPr>
        <p:txBody>
          <a:bodyPr wrap="square">
            <a:spAutoFit/>
          </a:bodyPr>
          <a:lstStyle/>
          <a:p>
            <a:r>
              <a:rPr lang="en-IN" sz="4000" dirty="0" smtClean="0">
                <a:solidFill>
                  <a:srgbClr val="FF6000"/>
                </a:solidFill>
                <a:latin typeface="Segoe Print" panose="02000600000000000000" pitchFamily="2" charset="0"/>
              </a:rPr>
              <a:t>A </a:t>
            </a:r>
            <a:r>
              <a:rPr lang="en-IN" sz="4000" dirty="0">
                <a:solidFill>
                  <a:srgbClr val="FF6000"/>
                </a:solidFill>
                <a:latin typeface="Segoe Print" panose="02000600000000000000" pitchFamily="2" charset="0"/>
              </a:rPr>
              <a:t>day without new knowledge is a lost day.</a:t>
            </a:r>
          </a:p>
        </p:txBody>
      </p:sp>
      <p:sp>
        <p:nvSpPr>
          <p:cNvPr id="8" name="Title 2"/>
          <p:cNvSpPr>
            <a:spLocks noGrp="1"/>
          </p:cNvSpPr>
          <p:nvPr>
            <p:ph type="ctrTitle"/>
          </p:nvPr>
        </p:nvSpPr>
        <p:spPr>
          <a:xfrm>
            <a:off x="0" y="4572000"/>
            <a:ext cx="9144000" cy="990600"/>
          </a:xfrm>
        </p:spPr>
        <p:txBody>
          <a:bodyPr vert="horz" anchor="t" anchorCtr="0">
            <a:noAutofit/>
          </a:bodyPr>
          <a:lstStyle/>
          <a:p>
            <a:pPr algn="l"/>
            <a:r>
              <a:rPr lang="en-US" sz="4200" b="1" i="1" dirty="0" smtClean="0">
                <a:solidFill>
                  <a:srgbClr val="00B0F0"/>
                </a:solidFill>
                <a:latin typeface="SimSun" panose="02010600030101010101" pitchFamily="2" charset="-122"/>
                <a:ea typeface="SimSun" panose="02010600030101010101" pitchFamily="2" charset="-122"/>
                <a:cs typeface="Arial" pitchFamily="34" charset="0"/>
              </a:rPr>
              <a:t>Database Technologies </a:t>
            </a:r>
            <a:r>
              <a:rPr lang="en-US" sz="4200" b="1" i="1" dirty="0">
                <a:solidFill>
                  <a:srgbClr val="00B0F0"/>
                </a:solidFill>
                <a:latin typeface="SimSun" panose="02010600030101010101" pitchFamily="2" charset="-122"/>
                <a:ea typeface="SimSun" panose="02010600030101010101" pitchFamily="2" charset="-122"/>
                <a:cs typeface="Arial" pitchFamily="34" charset="0"/>
              </a:rPr>
              <a:t>- </a:t>
            </a:r>
            <a:r>
              <a:rPr lang="en-US" sz="4200" b="1" i="1" dirty="0" smtClean="0">
                <a:solidFill>
                  <a:srgbClr val="00B0F0"/>
                </a:solidFill>
                <a:latin typeface="SimSun" panose="02010600030101010101" pitchFamily="2" charset="-122"/>
                <a:ea typeface="SimSun" panose="02010600030101010101" pitchFamily="2" charset="-122"/>
                <a:cs typeface="Arial" pitchFamily="34" charset="0"/>
              </a:rPr>
              <a:t>MySQL</a:t>
            </a:r>
            <a:endParaRPr lang="en-US" sz="4200" b="1" i="1" dirty="0">
              <a:solidFill>
                <a:srgbClr val="00B0F0"/>
              </a:solidFill>
              <a:latin typeface="SimSun" panose="02010600030101010101" pitchFamily="2" charset="-122"/>
              <a:ea typeface="SimSun" panose="02010600030101010101" pitchFamily="2" charset="-122"/>
              <a:cs typeface="Arial" pitchFamily="34" charset="0"/>
            </a:endParaRPr>
          </a:p>
        </p:txBody>
      </p:sp>
      <p:sp>
        <p:nvSpPr>
          <p:cNvPr id="9" name="Subtitle 3"/>
          <p:cNvSpPr txBox="1">
            <a:spLocks/>
          </p:cNvSpPr>
          <p:nvPr/>
        </p:nvSpPr>
        <p:spPr>
          <a:xfrm>
            <a:off x="1219200" y="5562600"/>
            <a:ext cx="6858000" cy="533400"/>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pPr fontAlgn="auto">
              <a:spcAft>
                <a:spcPts val="0"/>
              </a:spcAft>
            </a:pPr>
            <a:r>
              <a:rPr lang="en-US" sz="4800" dirty="0" smtClean="0">
                <a:solidFill>
                  <a:srgbClr val="17A889"/>
                </a:solidFill>
                <a:latin typeface="Arial" pitchFamily="34" charset="0"/>
                <a:cs typeface="Arial" pitchFamily="34" charset="0"/>
              </a:rPr>
              <a:t>infoway</a:t>
            </a:r>
            <a:endParaRPr lang="en-US" sz="4800" dirty="0">
              <a:solidFill>
                <a:srgbClr val="17A889"/>
              </a:solidFill>
              <a:latin typeface="Arial" pitchFamily="34" charset="0"/>
              <a:cs typeface="Arial" pitchFamily="34" charset="0"/>
            </a:endParaRPr>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51752" y="1000496"/>
            <a:ext cx="4596448" cy="3581400"/>
          </a:xfrm>
          <a:prstGeom prst="rect">
            <a:avLst/>
          </a:prstGeom>
          <a:noFill/>
          <a:extLst>
            <a:ext uri="{909E8E84-426E-40DD-AFC4-6F175D3DCCD1}">
              <a14:hiddenFill xmlns:a14="http://schemas.microsoft.com/office/drawing/2010/main" xmlns="">
                <a:solidFill>
                  <a:srgbClr val="FFFFFF"/>
                </a:solidFill>
              </a14:hiddenFill>
            </a:ext>
          </a:extLst>
        </p:spPr>
      </p:pic>
      <p:sp>
        <p:nvSpPr>
          <p:cNvPr id="2" name="Rectangle 1"/>
          <p:cNvSpPr/>
          <p:nvPr/>
        </p:nvSpPr>
        <p:spPr>
          <a:xfrm>
            <a:off x="0" y="1828800"/>
            <a:ext cx="1752600" cy="830997"/>
          </a:xfrm>
          <a:prstGeom prst="rect">
            <a:avLst/>
          </a:prstGeom>
        </p:spPr>
        <p:txBody>
          <a:bodyPr wrap="square">
            <a:spAutoFit/>
          </a:bodyPr>
          <a:lstStyle/>
          <a:p>
            <a:r>
              <a:rPr lang="en-IN" sz="2400" dirty="0">
                <a:solidFill>
                  <a:srgbClr val="C00000"/>
                </a:solidFill>
                <a:latin typeface="Arial" panose="020B0604020202020204" pitchFamily="34" charset="0"/>
              </a:rPr>
              <a:t>The </a:t>
            </a:r>
            <a:r>
              <a:rPr lang="en-IN" sz="2400" b="1" dirty="0">
                <a:solidFill>
                  <a:srgbClr val="C00000"/>
                </a:solidFill>
                <a:latin typeface="Arial" panose="020B0604020202020204" pitchFamily="34" charset="0"/>
              </a:rPr>
              <a:t>DIKW </a:t>
            </a:r>
            <a:r>
              <a:rPr lang="en-IN" sz="2400" b="1" dirty="0" smtClean="0">
                <a:solidFill>
                  <a:srgbClr val="C00000"/>
                </a:solidFill>
                <a:latin typeface="Arial" panose="020B0604020202020204" pitchFamily="34" charset="0"/>
              </a:rPr>
              <a:t>pyramid</a:t>
            </a:r>
            <a:endParaRPr lang="en-IN" sz="2400" dirty="0">
              <a:solidFill>
                <a:srgbClr val="C00000"/>
              </a:solidFill>
            </a:endParaRPr>
          </a:p>
        </p:txBody>
      </p:sp>
      <p:sp>
        <p:nvSpPr>
          <p:cNvPr id="3" name="Rectangle 2"/>
          <p:cNvSpPr/>
          <p:nvPr/>
        </p:nvSpPr>
        <p:spPr>
          <a:xfrm>
            <a:off x="4006855" y="3200193"/>
            <a:ext cx="4070345" cy="369332"/>
          </a:xfrm>
          <a:prstGeom prst="rect">
            <a:avLst/>
          </a:prstGeom>
        </p:spPr>
        <p:txBody>
          <a:bodyPr wrap="none">
            <a:spAutoFit/>
          </a:bodyPr>
          <a:lstStyle/>
          <a:p>
            <a:r>
              <a:rPr lang="en-IN" dirty="0"/>
              <a:t>learned about something or someone.</a:t>
            </a:r>
          </a:p>
        </p:txBody>
      </p:sp>
      <p:sp>
        <p:nvSpPr>
          <p:cNvPr id="7" name="Rectangle 6"/>
          <p:cNvSpPr/>
          <p:nvPr/>
        </p:nvSpPr>
        <p:spPr>
          <a:xfrm>
            <a:off x="3581400" y="2282603"/>
            <a:ext cx="5562600" cy="646331"/>
          </a:xfrm>
          <a:prstGeom prst="rect">
            <a:avLst/>
          </a:prstGeom>
        </p:spPr>
        <p:txBody>
          <a:bodyPr wrap="square">
            <a:spAutoFit/>
          </a:bodyPr>
          <a:lstStyle/>
          <a:p>
            <a:r>
              <a:rPr lang="en-IN" dirty="0"/>
              <a:t>skills acquired through experience or </a:t>
            </a:r>
            <a:r>
              <a:rPr lang="en-IN" dirty="0" smtClean="0"/>
              <a:t>education, </a:t>
            </a:r>
            <a:r>
              <a:rPr lang="en-US" dirty="0" smtClean="0"/>
              <a:t>the theoretical or practical understanding of a subject.</a:t>
            </a:r>
            <a:endParaRPr lang="en-IN" dirty="0"/>
          </a:p>
        </p:txBody>
      </p:sp>
      <p:sp>
        <p:nvSpPr>
          <p:cNvPr id="10" name="Rectangle 9"/>
          <p:cNvSpPr/>
          <p:nvPr/>
        </p:nvSpPr>
        <p:spPr>
          <a:xfrm>
            <a:off x="3106817" y="1490625"/>
            <a:ext cx="5791200" cy="646331"/>
          </a:xfrm>
          <a:prstGeom prst="rect">
            <a:avLst/>
          </a:prstGeom>
        </p:spPr>
        <p:txBody>
          <a:bodyPr wrap="square">
            <a:spAutoFit/>
          </a:bodyPr>
          <a:lstStyle/>
          <a:p>
            <a:r>
              <a:rPr lang="en-IN" dirty="0"/>
              <a:t>the quality of having experience, knowledge, and good judgement; the quality of being wise.</a:t>
            </a:r>
          </a:p>
        </p:txBody>
      </p:sp>
      <p:sp>
        <p:nvSpPr>
          <p:cNvPr id="11" name="Rectangle 10"/>
          <p:cNvSpPr/>
          <p:nvPr/>
        </p:nvSpPr>
        <p:spPr>
          <a:xfrm>
            <a:off x="152399" y="5663102"/>
            <a:ext cx="4572000" cy="646331"/>
          </a:xfrm>
          <a:prstGeom prst="rect">
            <a:avLst/>
          </a:prstGeom>
          <a:solidFill>
            <a:schemeClr val="tx1"/>
          </a:solidFill>
        </p:spPr>
        <p:txBody>
          <a:bodyPr>
            <a:spAutoFit/>
          </a:bodyPr>
          <a:lstStyle/>
          <a:p>
            <a:r>
              <a:rPr lang="en-US" dirty="0"/>
              <a:t>https://hackr.io/blog/dbms-normalization#First_Normal_Form_1NF</a:t>
            </a:r>
          </a:p>
        </p:txBody>
      </p:sp>
    </p:spTree>
    <p:extLst>
      <p:ext uri="{BB962C8B-B14F-4D97-AF65-F5344CB8AC3E}">
        <p14:creationId xmlns:p14="http://schemas.microsoft.com/office/powerpoint/2010/main" xmlns="" val="98349644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How would you explain a </a:t>
            </a:r>
            <a:r>
              <a:rPr lang="en-IN" dirty="0" smtClean="0">
                <a:solidFill>
                  <a:srgbClr val="DC525C"/>
                </a:solidFill>
                <a:latin typeface="Segoe UI Light" panose="020B0502040204020203" pitchFamily="34" charset="0"/>
                <a:cs typeface="Segoe UI Light" panose="020B0502040204020203" pitchFamily="34" charset="0"/>
              </a:rPr>
              <a:t>database to a child?</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2957682473"/>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smtClean="0">
                <a:solidFill>
                  <a:srgbClr val="FFFF00"/>
                </a:solidFill>
                <a:latin typeface="Arial" pitchFamily="34" charset="0"/>
                <a:cs typeface="Arial" pitchFamily="34" charset="0"/>
              </a:rPr>
              <a:t>Comments </a:t>
            </a:r>
            <a:r>
              <a:rPr lang="en-US" sz="4000" b="1" i="1" dirty="0">
                <a:solidFill>
                  <a:srgbClr val="FFFF00"/>
                </a:solidFill>
                <a:latin typeface="Arial" pitchFamily="34" charset="0"/>
                <a:cs typeface="Arial" pitchFamily="34" charset="0"/>
              </a:rPr>
              <a:t>in MySQL</a:t>
            </a:r>
          </a:p>
        </p:txBody>
      </p:sp>
      <p:sp>
        <p:nvSpPr>
          <p:cNvPr id="4" name="Rectangle 3"/>
          <p:cNvSpPr/>
          <p:nvPr/>
        </p:nvSpPr>
        <p:spPr>
          <a:xfrm>
            <a:off x="152400" y="1065600"/>
            <a:ext cx="88392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following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a:t>
            </a:r>
          </a:p>
        </p:txBody>
      </p:sp>
    </p:spTree>
    <p:extLst>
      <p:ext uri="{BB962C8B-B14F-4D97-AF65-F5344CB8AC3E}">
        <p14:creationId xmlns:p14="http://schemas.microsoft.com/office/powerpoint/2010/main" xmlns="" val="56203016"/>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dirty="0" smtClean="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2767858763"/>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smtClean="0">
                <a:solidFill>
                  <a:srgbClr val="FFFF00"/>
                </a:solidFill>
                <a:latin typeface="Arial" pitchFamily="34" charset="0"/>
                <a:cs typeface="Arial" pitchFamily="34" charset="0"/>
              </a:rPr>
              <a:t>Database Storage Structures</a:t>
            </a:r>
            <a:endParaRPr lang="en-US" sz="4000" b="1" i="1" dirty="0">
              <a:solidFill>
                <a:srgbClr val="FFFF00"/>
              </a:solidFill>
              <a:latin typeface="Arial" pitchFamily="34" charset="0"/>
              <a:cs typeface="Arial" pitchFamily="34" charset="0"/>
            </a:endParaRPr>
          </a:p>
        </p:txBody>
      </p:sp>
      <p:sp>
        <p:nvSpPr>
          <p:cNvPr id="6" name="Rectangle 5"/>
          <p:cNvSpPr/>
          <p:nvPr/>
        </p:nvSpPr>
        <p:spPr>
          <a:xfrm>
            <a:off x="69587" y="773652"/>
            <a:ext cx="3716595" cy="369332"/>
          </a:xfrm>
          <a:prstGeom prst="rect">
            <a:avLst/>
          </a:prstGeom>
        </p:spPr>
        <p:txBody>
          <a:bodyPr wrap="none">
            <a:spAutoFit/>
          </a:bodyPr>
          <a:lstStyle/>
          <a:p>
            <a:r>
              <a:rPr lang="en-US" dirty="0" smtClean="0">
                <a:solidFill>
                  <a:srgbClr val="006C86"/>
                </a:solidFill>
              </a:rPr>
              <a:t>SHOW VARIABLES </a:t>
            </a:r>
            <a:r>
              <a:rPr lang="en-US" dirty="0" smtClean="0">
                <a:solidFill>
                  <a:srgbClr val="A67F59"/>
                </a:solidFill>
                <a:latin typeface="Liberation Mono"/>
              </a:rPr>
              <a:t>LIKE</a:t>
            </a:r>
            <a:r>
              <a:rPr lang="en-US" dirty="0" smtClean="0">
                <a:solidFill>
                  <a:srgbClr val="006C86"/>
                </a:solidFill>
              </a:rPr>
              <a:t> </a:t>
            </a:r>
            <a:r>
              <a:rPr lang="en-US" dirty="0" smtClean="0">
                <a:solidFill>
                  <a:srgbClr val="92D050"/>
                </a:solidFill>
              </a:rPr>
              <a:t>'</a:t>
            </a:r>
            <a:r>
              <a:rPr lang="en-US" dirty="0" err="1" smtClean="0">
                <a:solidFill>
                  <a:srgbClr val="92D050"/>
                </a:solidFill>
              </a:rPr>
              <a:t>datadir</a:t>
            </a:r>
            <a:r>
              <a:rPr lang="en-US" dirty="0" smtClean="0">
                <a:solidFill>
                  <a:srgbClr val="006C86"/>
                </a:solidFill>
              </a:rPr>
              <a:t>';</a:t>
            </a:r>
            <a:endParaRPr lang="en-US" dirty="0">
              <a:solidFill>
                <a:srgbClr val="006C86"/>
              </a:solidFill>
            </a:endParaRPr>
          </a:p>
        </p:txBody>
      </p:sp>
    </p:spTree>
    <p:extLst>
      <p:ext uri="{BB962C8B-B14F-4D97-AF65-F5344CB8AC3E}">
        <p14:creationId xmlns:p14="http://schemas.microsoft.com/office/powerpoint/2010/main" xmlns="" val="56203016"/>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dirty="0" smtClean="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2767858763"/>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IN" sz="4000" b="1" i="1" dirty="0" smtClean="0">
                <a:solidFill>
                  <a:srgbClr val="FFFF00"/>
                </a:solidFill>
                <a:latin typeface="Arial" pitchFamily="34" charset="0"/>
                <a:cs typeface="Arial" pitchFamily="34" charset="0"/>
              </a:rPr>
              <a:t>Login</a:t>
            </a:r>
            <a:endParaRPr lang="en-US" sz="4000" b="1" i="1" dirty="0">
              <a:solidFill>
                <a:srgbClr val="FFFF00"/>
              </a:solidFill>
              <a:latin typeface="Arial" pitchFamily="34" charset="0"/>
              <a:cs typeface="Arial" pitchFamily="34" charset="0"/>
            </a:endParaRPr>
          </a:p>
        </p:txBody>
      </p:sp>
      <p:sp>
        <p:nvSpPr>
          <p:cNvPr id="4" name="Rectangle 3"/>
          <p:cNvSpPr/>
          <p:nvPr/>
        </p:nvSpPr>
        <p:spPr>
          <a:xfrm>
            <a:off x="0" y="968023"/>
            <a:ext cx="9144000" cy="1546577"/>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–hstp5 –P3307 –usaleel –p user01</a:t>
            </a:r>
          </a:p>
          <a:p>
            <a:pPr marL="342900" indent="-342900">
              <a:lnSpc>
                <a:spcPct val="150000"/>
              </a:lnSpc>
              <a:buFont typeface="Wingdings" panose="05000000000000000000" pitchFamily="2" charset="2"/>
              <a:buChar char="§"/>
            </a:pPr>
            <a:r>
              <a:rPr lang="en-IN" sz="2100" dirty="0" smtClean="0">
                <a:solidFill>
                  <a:srgbClr val="006C86"/>
                </a:solidFill>
                <a:latin typeface="Consolas" panose="020B0609020204030204" pitchFamily="49" charset="0"/>
                <a:cs typeface="Arial" panose="020B0604020202020204" pitchFamily="34" charset="0"/>
              </a:rPr>
              <a:t>C:\&gt; mysql –h192.168.100.14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a:t>
            </a:r>
            <a:r>
              <a:rPr lang="en-IN" sz="2100" dirty="0" smtClean="0">
                <a:solidFill>
                  <a:srgbClr val="006C86"/>
                </a:solidFill>
                <a:latin typeface="Consolas" panose="020B0609020204030204" pitchFamily="49" charset="0"/>
                <a:cs typeface="Arial" panose="020B0604020202020204" pitchFamily="34" charset="0"/>
              </a:rPr>
              <a:t>:\&gt; mysql </a:t>
            </a:r>
            <a:r>
              <a:rPr lang="en-IN" sz="2100" dirty="0">
                <a:solidFill>
                  <a:srgbClr val="006C86"/>
                </a:solidFill>
                <a:latin typeface="Consolas" panose="020B0609020204030204" pitchFamily="49" charset="0"/>
                <a:cs typeface="Arial" panose="020B0604020202020204" pitchFamily="34" charset="0"/>
              </a:rPr>
              <a:t>–h192.168.100.14 –P3307 –usaleel –</a:t>
            </a:r>
            <a:r>
              <a:rPr lang="en-IN" sz="2100" dirty="0" smtClean="0">
                <a:solidFill>
                  <a:srgbClr val="006C86"/>
                </a:solidFill>
                <a:latin typeface="Consolas" panose="020B0609020204030204" pitchFamily="49" charset="0"/>
                <a:cs typeface="Arial" panose="020B0604020202020204" pitchFamily="34" charset="0"/>
              </a:rPr>
              <a:t>psaleel user01</a:t>
            </a:r>
          </a:p>
        </p:txBody>
      </p:sp>
      <p:sp>
        <p:nvSpPr>
          <p:cNvPr id="2" name="Rectangle 1"/>
          <p:cNvSpPr/>
          <p:nvPr/>
        </p:nvSpPr>
        <p:spPr>
          <a:xfrm>
            <a:off x="193675" y="153888"/>
            <a:ext cx="5121915" cy="400110"/>
          </a:xfrm>
          <a:prstGeom prst="rect">
            <a:avLst/>
          </a:prstGeom>
          <a:solidFill>
            <a:srgbClr val="EDE701"/>
          </a:solidFill>
        </p:spPr>
        <p:txBody>
          <a:bodyPr wrap="none">
            <a:spAutoFit/>
          </a:bodyPr>
          <a:lstStyle/>
          <a:p>
            <a:r>
              <a:rPr lang="en-IN" sz="2000" dirty="0" smtClean="0">
                <a:latin typeface="Consolas" panose="020B0609020204030204" pitchFamily="49" charset="0"/>
                <a:ea typeface="Calibri" panose="020F0502020204030204" pitchFamily="34" charset="0"/>
              </a:rPr>
              <a:t>Default </a:t>
            </a:r>
            <a:r>
              <a:rPr lang="en-IN" sz="2000" dirty="0">
                <a:latin typeface="Consolas" panose="020B0609020204030204" pitchFamily="49" charset="0"/>
                <a:ea typeface="Calibri" panose="020F0502020204030204" pitchFamily="34" charset="0"/>
              </a:rPr>
              <a:t>port for MySQL </a:t>
            </a:r>
            <a:r>
              <a:rPr lang="en-IN" sz="2000" dirty="0" smtClean="0">
                <a:latin typeface="Consolas" panose="020B0609020204030204" pitchFamily="49" charset="0"/>
                <a:ea typeface="Calibri" panose="020F0502020204030204" pitchFamily="34" charset="0"/>
              </a:rPr>
              <a:t>Server: </a:t>
            </a:r>
            <a:r>
              <a:rPr lang="en-IN" sz="2000" b="1" dirty="0" smtClean="0">
                <a:latin typeface="Consolas" panose="020B0609020204030204" pitchFamily="49" charset="0"/>
                <a:ea typeface="Calibri" panose="020F0502020204030204" pitchFamily="34" charset="0"/>
              </a:rPr>
              <a:t>3306</a:t>
            </a:r>
            <a:endParaRPr lang="en-IN" sz="2000" b="1" dirty="0">
              <a:latin typeface="Consolas" panose="020B0609020204030204" pitchFamily="49" charset="0"/>
            </a:endParaRPr>
          </a:p>
        </p:txBody>
      </p:sp>
      <p:pic>
        <p:nvPicPr>
          <p:cNvPr id="5" name="Picture 4"/>
          <p:cNvPicPr>
            <a:picLocks noChangeAspect="1"/>
          </p:cNvPicPr>
          <p:nvPr/>
        </p:nvPicPr>
        <p:blipFill>
          <a:blip r:embed="rId2"/>
          <a:stretch>
            <a:fillRect/>
          </a:stretch>
        </p:blipFill>
        <p:spPr>
          <a:xfrm>
            <a:off x="130464" y="2819400"/>
            <a:ext cx="8861136" cy="2840182"/>
          </a:xfrm>
          <a:prstGeom prst="rect">
            <a:avLst/>
          </a:prstGeom>
        </p:spPr>
      </p:pic>
    </p:spTree>
    <p:extLst>
      <p:ext uri="{BB962C8B-B14F-4D97-AF65-F5344CB8AC3E}">
        <p14:creationId xmlns:p14="http://schemas.microsoft.com/office/powerpoint/2010/main" xmlns="" val="2733507964"/>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i="1" dirty="0" smtClean="0"/>
              <a:t>STORAGE ENGINES</a:t>
            </a:r>
            <a:endParaRPr lang="en-US" i="1" dirty="0"/>
          </a:p>
        </p:txBody>
      </p:sp>
      <p:sp>
        <p:nvSpPr>
          <p:cNvPr id="3" name="Rectangle 2"/>
          <p:cNvSpPr/>
          <p:nvPr/>
        </p:nvSpPr>
        <p:spPr>
          <a:xfrm>
            <a:off x="165100" y="1330404"/>
            <a:ext cx="8826500" cy="1107996"/>
          </a:xfrm>
          <a:prstGeom prst="rect">
            <a:avLst/>
          </a:prstGeom>
        </p:spPr>
        <p:txBody>
          <a:bodyPr wrap="square">
            <a:spAutoFit/>
          </a:bodyPr>
          <a:lstStyle/>
          <a:p>
            <a:pPr algn="just"/>
            <a:r>
              <a:rPr lang="en-IN" sz="2200" dirty="0">
                <a:solidFill>
                  <a:srgbClr val="000000"/>
                </a:solidFill>
                <a:latin typeface="Segoe UI Light" panose="020B0502040204020203" pitchFamily="34"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200" b="1" dirty="0">
                <a:solidFill>
                  <a:srgbClr val="000000"/>
                </a:solidFill>
                <a:latin typeface="Segoe UI Light" panose="020B0502040204020203" pitchFamily="34" charset="0"/>
                <a:cs typeface="Segoe UI Light" panose="020B0502040204020203" pitchFamily="34" charset="0"/>
              </a:rPr>
              <a:t>transactional </a:t>
            </a:r>
            <a:r>
              <a:rPr lang="en-IN" sz="2200" dirty="0">
                <a:solidFill>
                  <a:srgbClr val="000000"/>
                </a:solidFill>
                <a:latin typeface="Segoe UI Light" panose="020B0502040204020203" pitchFamily="34" charset="0"/>
                <a:cs typeface="Segoe UI Light" panose="020B0502040204020203" pitchFamily="34" charset="0"/>
              </a:rPr>
              <a:t>and</a:t>
            </a:r>
            <a:r>
              <a:rPr lang="en-IN" sz="2200" b="1" dirty="0">
                <a:solidFill>
                  <a:srgbClr val="000000"/>
                </a:solidFill>
                <a:latin typeface="Segoe UI Light" panose="020B0502040204020203" pitchFamily="34" charset="0"/>
                <a:cs typeface="Segoe UI Light" panose="020B0502040204020203" pitchFamily="34" charset="0"/>
              </a:rPr>
              <a:t> non-transactional.</a:t>
            </a:r>
            <a:endParaRPr lang="en-IN" sz="2200" b="1" dirty="0">
              <a:latin typeface="Segoe UI Light" panose="020B0502040204020203" pitchFamily="34" charset="0"/>
              <a:cs typeface="Segoe UI Light" panose="020B0502040204020203" pitchFamily="34" charset="0"/>
            </a:endParaRPr>
          </a:p>
        </p:txBody>
      </p:sp>
      <p:sp>
        <p:nvSpPr>
          <p:cNvPr id="4" name="Rectangle 3"/>
          <p:cNvSpPr/>
          <p:nvPr/>
        </p:nvSpPr>
        <p:spPr>
          <a:xfrm>
            <a:off x="115207" y="76200"/>
            <a:ext cx="8952593" cy="1107996"/>
          </a:xfrm>
          <a:prstGeom prst="rect">
            <a:avLst/>
          </a:prstGeom>
        </p:spPr>
        <p:txBody>
          <a:bodyPr wrap="square">
            <a:spAutoFit/>
          </a:bodyPr>
          <a:lstStyle/>
          <a:p>
            <a:r>
              <a:rPr lang="en-IN" sz="2200" dirty="0">
                <a:solidFill>
                  <a:schemeClr val="bg2">
                    <a:lumMod val="50000"/>
                  </a:schemeClr>
                </a:solidFill>
                <a:latin typeface="Segoe UI Light" panose="020B0502040204020203" pitchFamily="34" charset="0"/>
                <a:cs typeface="Segoe UI Light" panose="020B0502040204020203" pitchFamily="34" charset="0"/>
              </a:rPr>
              <a:t>Before MySQL version 5.5, MyISAM is the default storage engine when you create a table without specifying the storage engine explicitly. From version 5.5, MySQL uses </a:t>
            </a:r>
            <a:r>
              <a:rPr lang="en-IN" sz="2200" b="1" i="1" dirty="0">
                <a:solidFill>
                  <a:schemeClr val="bg2">
                    <a:lumMod val="50000"/>
                  </a:schemeClr>
                </a:solidFill>
                <a:latin typeface="Segoe UI Light" panose="020B0502040204020203" pitchFamily="34" charset="0"/>
                <a:cs typeface="Segoe UI Light" panose="020B0502040204020203" pitchFamily="34" charset="0"/>
              </a:rPr>
              <a:t>InnoDB as the default storage engine</a:t>
            </a:r>
            <a:r>
              <a:rPr lang="en-IN" sz="2200" dirty="0">
                <a:solidFill>
                  <a:schemeClr val="bg2">
                    <a:lumMod val="50000"/>
                  </a:schemeClr>
                </a:solidFill>
                <a:latin typeface="Segoe UI Light" panose="020B0502040204020203" pitchFamily="34" charset="0"/>
                <a:cs typeface="Segoe UI Light" panose="020B0502040204020203" pitchFamily="34" charset="0"/>
              </a:rPr>
              <a:t>.</a:t>
            </a:r>
          </a:p>
        </p:txBody>
      </p:sp>
      <p:graphicFrame>
        <p:nvGraphicFramePr>
          <p:cNvPr id="6" name="Table 5"/>
          <p:cNvGraphicFramePr>
            <a:graphicFrameLocks noGrp="1"/>
          </p:cNvGraphicFramePr>
          <p:nvPr>
            <p:extLst>
              <p:ext uri="{D42A27DB-BD31-4B8C-83A1-F6EECF244321}">
                <p14:modId xmlns:p14="http://schemas.microsoft.com/office/powerpoint/2010/main" xmlns="" val="3166385620"/>
              </p:ext>
            </p:extLst>
          </p:nvPr>
        </p:nvGraphicFramePr>
        <p:xfrm>
          <a:off x="457200" y="4394200"/>
          <a:ext cx="8153400" cy="1854200"/>
        </p:xfrm>
        <a:graphic>
          <a:graphicData uri="http://schemas.openxmlformats.org/drawingml/2006/table">
            <a:tbl>
              <a:tblPr firstRow="1" bandRow="1">
                <a:tableStyleId>{D27102A9-8310-4765-A935-A1911B00CA55}</a:tableStyleId>
              </a:tblPr>
              <a:tblGrid>
                <a:gridCol w="4076700"/>
                <a:gridCol w="4076700"/>
              </a:tblGrid>
              <a:tr h="370840">
                <a:tc>
                  <a:txBody>
                    <a:bodyPr/>
                    <a:lstStyle/>
                    <a:p>
                      <a:pPr algn="ctr"/>
                      <a:r>
                        <a:rPr lang="en-IN" sz="1800" dirty="0" smtClean="0"/>
                        <a:t>Storage Engine</a:t>
                      </a:r>
                      <a:endParaRPr lang="en-IN" sz="18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smtClean="0"/>
                        <a:t>File on disk</a:t>
                      </a:r>
                    </a:p>
                  </a:txBody>
                  <a:tcPr/>
                </a:tc>
              </a:tr>
              <a:tr h="370840">
                <a:tc>
                  <a:txBody>
                    <a:bodyPr/>
                    <a:lstStyle/>
                    <a:p>
                      <a:pPr algn="l"/>
                      <a:r>
                        <a:rPr lang="en-IN" sz="1800" dirty="0" smtClean="0"/>
                        <a:t>MEMORY </a:t>
                      </a:r>
                      <a:endParaRPr lang="en-IN" sz="18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smtClean="0"/>
                        <a:t>Data is not stores on the</a:t>
                      </a:r>
                      <a:r>
                        <a:rPr lang="en-IN" sz="1800" baseline="0" dirty="0" smtClean="0"/>
                        <a:t> disk</a:t>
                      </a:r>
                      <a:endParaRPr lang="en-IN" sz="1800" dirty="0" smtClean="0"/>
                    </a:p>
                  </a:txBody>
                  <a:tcPr/>
                </a:tc>
              </a:tr>
              <a:tr h="370840">
                <a:tc>
                  <a:txBody>
                    <a:bodyPr/>
                    <a:lstStyle/>
                    <a:p>
                      <a:pPr algn="l"/>
                      <a:r>
                        <a:rPr lang="en-IN" sz="1800" dirty="0" smtClean="0"/>
                        <a:t>InnoDB</a:t>
                      </a:r>
                      <a:endParaRPr lang="en-IN" sz="1800" dirty="0"/>
                    </a:p>
                  </a:txBody>
                  <a:tcPr/>
                </a:tc>
                <a:tc>
                  <a:txBody>
                    <a:bodyPr/>
                    <a:lstStyle/>
                    <a:p>
                      <a:r>
                        <a:rPr lang="en-IN" sz="1800" dirty="0" smtClean="0"/>
                        <a:t>.idb (data and index)</a:t>
                      </a:r>
                      <a:endParaRPr lang="en-IN" sz="1800" dirty="0"/>
                    </a:p>
                  </a:txBody>
                  <a:tcPr/>
                </a:tc>
              </a:tr>
              <a:tr h="370840">
                <a:tc>
                  <a:txBody>
                    <a:bodyPr/>
                    <a:lstStyle/>
                    <a:p>
                      <a:pPr algn="l"/>
                      <a:r>
                        <a:rPr lang="en-IN" sz="1800" dirty="0" smtClean="0"/>
                        <a:t>MyISAM</a:t>
                      </a:r>
                      <a:endParaRPr lang="en-IN" sz="1800" dirty="0"/>
                    </a:p>
                  </a:txBody>
                  <a:tcPr/>
                </a:tc>
                <a:tc>
                  <a:txBody>
                    <a:bodyPr/>
                    <a:lstStyle/>
                    <a:p>
                      <a:r>
                        <a:rPr lang="en-IN" sz="1800" dirty="0" smtClean="0"/>
                        <a:t>MYD (data), .MYI (index)</a:t>
                      </a:r>
                      <a:endParaRPr lang="en-IN" sz="1800" dirty="0"/>
                    </a:p>
                  </a:txBody>
                  <a:tcPr/>
                </a:tc>
              </a:tr>
              <a:tr h="370840">
                <a:tc>
                  <a:txBody>
                    <a:bodyPr/>
                    <a:lstStyle/>
                    <a:p>
                      <a:pPr algn="l"/>
                      <a:r>
                        <a:rPr lang="en-IN" sz="1800" dirty="0" smtClean="0"/>
                        <a:t>CSV</a:t>
                      </a:r>
                      <a:endParaRPr lang="en-IN" sz="1800" dirty="0"/>
                    </a:p>
                  </a:txBody>
                  <a:tcPr/>
                </a:tc>
                <a:tc>
                  <a:txBody>
                    <a:bodyPr/>
                    <a:lstStyle/>
                    <a:p>
                      <a:r>
                        <a:rPr lang="en-IN" sz="1800" dirty="0" smtClean="0"/>
                        <a:t>.CSV (data), CSM (metadata)</a:t>
                      </a:r>
                      <a:endParaRPr lang="en-IN" sz="1800" dirty="0"/>
                    </a:p>
                  </a:txBody>
                  <a:tcPr/>
                </a:tc>
              </a:tr>
            </a:tbl>
          </a:graphicData>
        </a:graphic>
      </p:graphicFrame>
      <p:sp>
        <p:nvSpPr>
          <p:cNvPr id="5" name="TextBox 4"/>
          <p:cNvSpPr txBox="1"/>
          <p:nvPr/>
        </p:nvSpPr>
        <p:spPr>
          <a:xfrm>
            <a:off x="0" y="3200905"/>
            <a:ext cx="8885663" cy="1015663"/>
          </a:xfrm>
          <a:prstGeom prst="rect">
            <a:avLst/>
          </a:prstGeom>
          <a:noFill/>
        </p:spPr>
        <p:txBody>
          <a:bodyPr wrap="square" rtlCol="0">
            <a:spAutoFit/>
          </a:bodyPr>
          <a:lstStyle/>
          <a:p>
            <a:r>
              <a:rPr lang="en-IN" dirty="0" smtClean="0"/>
              <a:t>When you create  a table, MySQL creates a disk file that contains the table’s format (that is, its definition) . The format file has a basename that is the same name as the table name and an </a:t>
            </a:r>
            <a:r>
              <a:rPr lang="en-IN" sz="2400" dirty="0" smtClean="0">
                <a:solidFill>
                  <a:srgbClr val="FE1212"/>
                </a:solidFill>
              </a:rPr>
              <a:t>.frm</a:t>
            </a:r>
            <a:r>
              <a:rPr lang="en-IN" dirty="0" smtClean="0"/>
              <a:t> extension.</a:t>
            </a:r>
            <a:endParaRPr lang="en-IN" dirty="0"/>
          </a:p>
        </p:txBody>
      </p:sp>
    </p:spTree>
    <p:extLst>
      <p:ext uri="{BB962C8B-B14F-4D97-AF65-F5344CB8AC3E}">
        <p14:creationId xmlns:p14="http://schemas.microsoft.com/office/powerpoint/2010/main" xmlns="" val="1974197771"/>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normAutofit/>
          </a:bodyPr>
          <a:lstStyle/>
          <a:p>
            <a:pPr lvl="0">
              <a:spcBef>
                <a:spcPts val="700"/>
              </a:spcBef>
              <a:buClr>
                <a:schemeClr val="accent2"/>
              </a:buClr>
              <a:buSzPct val="60000"/>
              <a:defRPr/>
            </a:pPr>
            <a:r>
              <a:rPr lang="en-IN" b="1" dirty="0" smtClean="0">
                <a:latin typeface="Arial" pitchFamily="34" charset="0"/>
                <a:cs typeface="Arial" pitchFamily="34" charset="0"/>
              </a:rPr>
              <a:t>ENGINES</a:t>
            </a:r>
            <a:endParaRPr lang="en-IN" b="1" dirty="0">
              <a:latin typeface="Arial" pitchFamily="34" charset="0"/>
              <a:cs typeface="Arial" pitchFamily="34" charset="0"/>
            </a:endParaRPr>
          </a:p>
        </p:txBody>
      </p:sp>
      <p:sp>
        <p:nvSpPr>
          <p:cNvPr id="5" name="Rectangle 4"/>
          <p:cNvSpPr/>
          <p:nvPr/>
        </p:nvSpPr>
        <p:spPr>
          <a:xfrm>
            <a:off x="152400" y="1391483"/>
            <a:ext cx="8826500" cy="4247317"/>
          </a:xfrm>
          <a:prstGeom prst="rect">
            <a:avLst/>
          </a:prstGeom>
        </p:spPr>
        <p:txBody>
          <a:bodyPr wrap="square">
            <a:spAutoFit/>
          </a:bodyPr>
          <a:lstStyle/>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InnoDB</a:t>
            </a:r>
            <a:r>
              <a:rPr lang="en-IN" sz="2000" dirty="0">
                <a:solidFill>
                  <a:srgbClr val="006C86"/>
                </a:solidFill>
                <a:latin typeface="Segoe UI Light" panose="020B0502040204020203" pitchFamily="34" charset="0"/>
                <a:cs typeface="Segoe UI Light" panose="020B0502040204020203" pitchFamily="34" charset="0"/>
              </a:rPr>
              <a:t> is the most widely used storage engine with transaction support. </a:t>
            </a:r>
            <a:r>
              <a:rPr lang="en-IN" sz="2000" dirty="0" smtClean="0">
                <a:solidFill>
                  <a:srgbClr val="006C86"/>
                </a:solidFill>
                <a:latin typeface="Segoe UI Light" panose="020B0502040204020203" pitchFamily="34" charset="0"/>
                <a:cs typeface="Segoe UI Light" panose="020B0502040204020203" pitchFamily="34" charset="0"/>
              </a:rPr>
              <a:t>It </a:t>
            </a:r>
            <a:r>
              <a:rPr lang="en-IN" sz="2000" dirty="0">
                <a:solidFill>
                  <a:srgbClr val="006C86"/>
                </a:solidFill>
                <a:latin typeface="Segoe UI Light" panose="020B0502040204020203" pitchFamily="34" charset="0"/>
                <a:cs typeface="Segoe UI Light" panose="020B0502040204020203" pitchFamily="34" charset="0"/>
              </a:rPr>
              <a:t>is the only engine which provides foreign key referential integrity constraint. Oracle recommends using InnoDB for tables except for specialized use cases</a:t>
            </a:r>
            <a:r>
              <a:rPr lang="en-IN" sz="2000" dirty="0" smtClean="0">
                <a:solidFill>
                  <a:srgbClr val="006C86"/>
                </a:solidFill>
                <a:latin typeface="Segoe UI Light" panose="020B0502040204020203" pitchFamily="34" charset="0"/>
                <a:cs typeface="Segoe UI Light" panose="020B0502040204020203" pitchFamily="34" charset="0"/>
              </a:rPr>
              <a:t>.</a:t>
            </a:r>
          </a:p>
          <a:p>
            <a:pPr marL="342900" indent="-342900" algn="just">
              <a:buFont typeface="Arial" panose="020B0604020202020204" pitchFamily="34" charset="0"/>
              <a:buChar char="•"/>
            </a:pPr>
            <a:endParaRPr lang="en-IN" sz="1000" dirty="0">
              <a:solidFill>
                <a:srgbClr val="006C86"/>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MyISAM</a:t>
            </a:r>
            <a:r>
              <a:rPr lang="en-IN" sz="2000" dirty="0">
                <a:solidFill>
                  <a:srgbClr val="006C86"/>
                </a:solidFill>
                <a:latin typeface="Segoe UI Light" panose="020B0502040204020203" pitchFamily="34" charset="0"/>
                <a:cs typeface="Segoe UI Light" panose="020B0502040204020203" pitchFamily="34" charset="0"/>
              </a:rPr>
              <a:t> is the original storage engine. It is a fast storage engine. It does not support transactions. MyISAM provides table-level locking. It is used mostly in Web and data warehousing</a:t>
            </a:r>
            <a:r>
              <a:rPr lang="en-IN" sz="2000" dirty="0" smtClean="0">
                <a:solidFill>
                  <a:srgbClr val="006C86"/>
                </a:solidFill>
                <a:latin typeface="Segoe UI Light" panose="020B0502040204020203" pitchFamily="34" charset="0"/>
                <a:cs typeface="Segoe UI Light" panose="020B0502040204020203" pitchFamily="34" charset="0"/>
              </a:rPr>
              <a:t>.</a:t>
            </a:r>
          </a:p>
          <a:p>
            <a:pPr marL="342900" indent="-342900" algn="just">
              <a:buFont typeface="Arial" panose="020B0604020202020204" pitchFamily="34" charset="0"/>
              <a:buChar char="•"/>
            </a:pPr>
            <a:endParaRPr lang="en-IN" sz="1000" dirty="0">
              <a:solidFill>
                <a:srgbClr val="006C86"/>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Memory</a:t>
            </a:r>
            <a:r>
              <a:rPr lang="en-IN" sz="2000" dirty="0">
                <a:solidFill>
                  <a:srgbClr val="006C86"/>
                </a:solidFill>
                <a:latin typeface="Segoe UI Light" panose="020B0502040204020203" pitchFamily="34"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r>
              <a:rPr lang="en-IN" sz="2000" dirty="0" smtClean="0">
                <a:solidFill>
                  <a:srgbClr val="006C86"/>
                </a:solidFill>
                <a:latin typeface="Segoe UI Light" panose="020B0502040204020203" pitchFamily="34" charset="0"/>
                <a:cs typeface="Segoe UI Light" panose="020B0502040204020203" pitchFamily="34" charset="0"/>
              </a:rPr>
              <a:t>.</a:t>
            </a:r>
          </a:p>
          <a:p>
            <a:pPr marL="342900" indent="-342900" algn="just">
              <a:buFont typeface="Arial" panose="020B0604020202020204" pitchFamily="34" charset="0"/>
              <a:buChar char="•"/>
            </a:pPr>
            <a:endParaRPr lang="en-IN" sz="1000" dirty="0">
              <a:solidFill>
                <a:srgbClr val="006C86"/>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CSV</a:t>
            </a:r>
            <a:r>
              <a:rPr lang="en-IN" sz="2000" dirty="0">
                <a:solidFill>
                  <a:srgbClr val="006C86"/>
                </a:solidFill>
                <a:latin typeface="Segoe UI Light" panose="020B0502040204020203" pitchFamily="34" charset="0"/>
                <a:cs typeface="Segoe UI Light" panose="020B0502040204020203" pitchFamily="34" charset="0"/>
              </a:rPr>
              <a:t> stores data in CSV files. It provides great flexibility because data in this format is easily integrated into other applications.</a:t>
            </a:r>
            <a:endParaRPr lang="en-IN" sz="2000" b="0" i="0" dirty="0">
              <a:solidFill>
                <a:srgbClr val="006C86"/>
              </a:solidFill>
              <a:effectLst/>
              <a:latin typeface="Segoe UI Light" panose="020B0502040204020203" pitchFamily="34" charset="0"/>
              <a:cs typeface="Segoe UI Light" panose="020B0502040204020203" pitchFamily="34" charset="0"/>
            </a:endParaRPr>
          </a:p>
        </p:txBody>
      </p:sp>
      <p:sp>
        <p:nvSpPr>
          <p:cNvPr id="3" name="TextBox 2"/>
          <p:cNvSpPr txBox="1"/>
          <p:nvPr/>
        </p:nvSpPr>
        <p:spPr>
          <a:xfrm>
            <a:off x="2895600" y="76200"/>
            <a:ext cx="6172200" cy="707886"/>
          </a:xfrm>
          <a:prstGeom prst="rect">
            <a:avLst/>
          </a:prstGeom>
          <a:noFill/>
        </p:spPr>
        <p:txBody>
          <a:bodyPr wrap="square" rtlCol="0">
            <a:spAutoFit/>
          </a:bodyPr>
          <a:lstStyle/>
          <a:p>
            <a:pPr algn="just"/>
            <a:r>
              <a:rPr lang="en-IN" sz="2000" dirty="0" smtClean="0">
                <a:solidFill>
                  <a:srgbClr val="2658E6"/>
                </a:solidFill>
              </a:rPr>
              <a:t> MEMORY tables are visible to another client, but TEMPORARY tables are not visible to another client.</a:t>
            </a:r>
            <a:endParaRPr lang="en-IN" sz="2000" dirty="0">
              <a:solidFill>
                <a:srgbClr val="2658E6"/>
              </a:solidFill>
            </a:endParaRPr>
          </a:p>
        </p:txBody>
      </p:sp>
    </p:spTree>
    <p:extLst>
      <p:ext uri="{BB962C8B-B14F-4D97-AF65-F5344CB8AC3E}">
        <p14:creationId xmlns:p14="http://schemas.microsoft.com/office/powerpoint/2010/main" xmlns="" val="2689540529"/>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normAutofit/>
          </a:bodyPr>
          <a:lstStyle/>
          <a:p>
            <a:pPr lvl="0">
              <a:spcBef>
                <a:spcPts val="700"/>
              </a:spcBef>
              <a:buClr>
                <a:schemeClr val="accent2"/>
              </a:buClr>
              <a:buSzPct val="60000"/>
              <a:defRPr/>
            </a:pPr>
            <a:r>
              <a:rPr lang="en-IN" b="1" dirty="0" smtClean="0">
                <a:latin typeface="Arial" pitchFamily="34" charset="0"/>
                <a:cs typeface="Arial" pitchFamily="34" charset="0"/>
              </a:rPr>
              <a:t>ENGINES</a:t>
            </a:r>
            <a:endParaRPr lang="en-IN" b="1" dirty="0">
              <a:latin typeface="Arial" pitchFamily="34" charset="0"/>
              <a:cs typeface="Arial" pitchFamily="34" charset="0"/>
            </a:endParaRPr>
          </a:p>
        </p:txBody>
      </p:sp>
      <p:sp>
        <p:nvSpPr>
          <p:cNvPr id="3" name="TextBox 2"/>
          <p:cNvSpPr txBox="1"/>
          <p:nvPr/>
        </p:nvSpPr>
        <p:spPr>
          <a:xfrm>
            <a:off x="2895600" y="76200"/>
            <a:ext cx="6172200" cy="707886"/>
          </a:xfrm>
          <a:prstGeom prst="rect">
            <a:avLst/>
          </a:prstGeom>
          <a:noFill/>
        </p:spPr>
        <p:txBody>
          <a:bodyPr wrap="square" rtlCol="0">
            <a:spAutoFit/>
          </a:bodyPr>
          <a:lstStyle/>
          <a:p>
            <a:pPr algn="just"/>
            <a:r>
              <a:rPr lang="en-IN" sz="2000" dirty="0" smtClean="0">
                <a:solidFill>
                  <a:srgbClr val="2658E6"/>
                </a:solidFill>
              </a:rPr>
              <a:t> MEMORY tables are visible to another client, but TEMPORARY tables are not visible to another client.</a:t>
            </a:r>
            <a:endParaRPr lang="en-IN" sz="2000" dirty="0">
              <a:solidFill>
                <a:srgbClr val="2658E6"/>
              </a:solidFill>
            </a:endParaRPr>
          </a:p>
        </p:txBody>
      </p:sp>
      <p:sp>
        <p:nvSpPr>
          <p:cNvPr id="4" name="Rectangle 3"/>
          <p:cNvSpPr/>
          <p:nvPr/>
        </p:nvSpPr>
        <p:spPr>
          <a:xfrm>
            <a:off x="196850" y="1295400"/>
            <a:ext cx="8750300" cy="707886"/>
          </a:xfrm>
          <a:prstGeom prst="rect">
            <a:avLst/>
          </a:prstGeom>
        </p:spPr>
        <p:txBody>
          <a:bodyPr wrap="square">
            <a:spAutoFit/>
          </a:bodyPr>
          <a:lstStyle/>
          <a:p>
            <a:r>
              <a:rPr lang="en-US" sz="2000" dirty="0">
                <a:solidFill>
                  <a:srgbClr val="006C86"/>
                </a:solidFill>
                <a:latin typeface="Segoe UI Light" panose="020B0502040204020203" pitchFamily="34" charset="0"/>
                <a:cs typeface="Segoe UI Light" panose="020B0502040204020203" pitchFamily="34" charset="0"/>
              </a:rPr>
              <a:t>In the case of InnoDB, it is used to store the tables in tablespace whereas, in the case of MyISAM, it stores each MyISAM table in a separate file.</a:t>
            </a:r>
          </a:p>
        </p:txBody>
      </p:sp>
      <p:sp>
        <p:nvSpPr>
          <p:cNvPr id="6" name="Rectangle 5"/>
          <p:cNvSpPr/>
          <p:nvPr/>
        </p:nvSpPr>
        <p:spPr>
          <a:xfrm>
            <a:off x="196850" y="2133600"/>
            <a:ext cx="8489950" cy="1261884"/>
          </a:xfrm>
          <a:prstGeom prst="rect">
            <a:avLst/>
          </a:prstGeom>
        </p:spPr>
        <p:txBody>
          <a:bodyPr wrap="square">
            <a:spAutoFit/>
          </a:bodyPr>
          <a:lstStyle/>
          <a:p>
            <a:r>
              <a:rPr lang="en-US" dirty="0" smtClean="0">
                <a:solidFill>
                  <a:srgbClr val="C00000"/>
                </a:solidFill>
                <a:latin typeface="Liberation Mono"/>
              </a:rPr>
              <a:t>In my.ini do this changes.</a:t>
            </a:r>
            <a:r>
              <a:rPr lang="en-US" dirty="0" smtClean="0">
                <a:solidFill>
                  <a:srgbClr val="000000"/>
                </a:solidFill>
                <a:latin typeface="Liberation Mono"/>
              </a:rPr>
              <a:t/>
            </a:r>
            <a:br>
              <a:rPr lang="en-US" dirty="0" smtClean="0">
                <a:solidFill>
                  <a:srgbClr val="000000"/>
                </a:solidFill>
                <a:latin typeface="Liberation Mono"/>
              </a:rPr>
            </a:br>
            <a:endParaRPr lang="en-US" dirty="0" smtClean="0">
              <a:solidFill>
                <a:srgbClr val="000000"/>
              </a:solidFill>
              <a:latin typeface="Liberation Mono"/>
            </a:endParaRPr>
          </a:p>
          <a:p>
            <a:r>
              <a:rPr lang="en-US" dirty="0" smtClean="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smtClean="0">
                <a:solidFill>
                  <a:srgbClr val="0077AA"/>
                </a:solidFill>
                <a:latin typeface="Leelawadee UI Semilight" panose="020B0402040204020203" pitchFamily="34" charset="-34"/>
                <a:cs typeface="Leelawadee UI Semilight" panose="020B0402040204020203" pitchFamily="34" charset="-34"/>
              </a:rPr>
              <a:t>innodb_file_per_table = 1</a:t>
            </a:r>
            <a:endParaRPr lang="en-US"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5" name="Rectangle 4"/>
          <p:cNvSpPr/>
          <p:nvPr/>
        </p:nvSpPr>
        <p:spPr>
          <a:xfrm>
            <a:off x="304800" y="3581400"/>
            <a:ext cx="8534400" cy="2554545"/>
          </a:xfrm>
          <a:prstGeom prst="rect">
            <a:avLst/>
          </a:prstGeom>
        </p:spPr>
        <p:txBody>
          <a:bodyPr wrap="square">
            <a:spAutoFit/>
          </a:bodyPr>
          <a:lstStyle/>
          <a:p>
            <a:r>
              <a:rPr lang="en-US" sz="2000" b="1" dirty="0" smtClean="0">
                <a:solidFill>
                  <a:srgbClr val="006C86"/>
                </a:solidFill>
                <a:latin typeface="Segoe UI Light" panose="020B0502040204020203" pitchFamily="34" charset="0"/>
                <a:cs typeface="Segoe UI Light" panose="020B0502040204020203" pitchFamily="34" charset="0"/>
              </a:rPr>
              <a:t>Tablespace</a:t>
            </a:r>
            <a:r>
              <a:rPr lang="en-US" sz="2000" dirty="0" smtClean="0">
                <a:solidFill>
                  <a:srgbClr val="006C86"/>
                </a:solidFill>
                <a:latin typeface="Segoe UI Light" panose="020B0502040204020203" pitchFamily="34" charset="0"/>
                <a:cs typeface="Segoe UI Light" panose="020B0502040204020203" pitchFamily="34" charset="0"/>
              </a:rPr>
              <a:t>: A </a:t>
            </a:r>
            <a:r>
              <a:rPr lang="en-US" sz="2000" dirty="0">
                <a:solidFill>
                  <a:srgbClr val="006C86"/>
                </a:solidFill>
                <a:latin typeface="Segoe UI Light" panose="020B0502040204020203" pitchFamily="34" charset="0"/>
                <a:cs typeface="Segoe UI Light" panose="020B0502040204020203" pitchFamily="34" charset="0"/>
              </a:rPr>
              <a:t>data file that can hold data for one or more InnoDB tables and associated indexes</a:t>
            </a:r>
            <a:r>
              <a:rPr lang="en-US" sz="2000" dirty="0" smtClean="0">
                <a:solidFill>
                  <a:srgbClr val="006C86"/>
                </a:solidFill>
                <a:latin typeface="Segoe UI Light" panose="020B0502040204020203" pitchFamily="34" charset="0"/>
                <a:cs typeface="Segoe UI Light" panose="020B0502040204020203" pitchFamily="34" charset="0"/>
              </a:rPr>
              <a:t>. </a:t>
            </a:r>
          </a:p>
          <a:p>
            <a:pPr marL="457200" indent="-457200">
              <a:buAutoNum type="alphaLcPeriod"/>
            </a:pPr>
            <a:r>
              <a:rPr lang="en-US" sz="2000" b="1" dirty="0" smtClean="0">
                <a:solidFill>
                  <a:srgbClr val="006C86"/>
                </a:solidFill>
                <a:latin typeface="Segoe UI Light" panose="020B0502040204020203" pitchFamily="34" charset="0"/>
                <a:cs typeface="Segoe UI Light" panose="020B0502040204020203" pitchFamily="34" charset="0"/>
              </a:rPr>
              <a:t>System </a:t>
            </a:r>
            <a:r>
              <a:rPr lang="en-US" sz="2000" b="1" dirty="0">
                <a:solidFill>
                  <a:srgbClr val="006C86"/>
                </a:solidFill>
                <a:latin typeface="Segoe UI Light" panose="020B0502040204020203" pitchFamily="34" charset="0"/>
                <a:cs typeface="Segoe UI Light" panose="020B0502040204020203" pitchFamily="34" charset="0"/>
              </a:rPr>
              <a:t>tablespace </a:t>
            </a:r>
            <a:endParaRPr lang="en-US" sz="2000" b="1" dirty="0" smtClean="0">
              <a:solidFill>
                <a:srgbClr val="006C86"/>
              </a:solidFill>
              <a:latin typeface="Segoe UI Light" panose="020B0502040204020203" pitchFamily="34" charset="0"/>
              <a:cs typeface="Segoe UI Light" panose="020B0502040204020203" pitchFamily="34" charset="0"/>
            </a:endParaRPr>
          </a:p>
          <a:p>
            <a:pPr marL="457200" indent="-457200">
              <a:buAutoNum type="alphaLcPeriod"/>
            </a:pPr>
            <a:r>
              <a:rPr lang="en-US" sz="2000" b="1" dirty="0" smtClean="0">
                <a:solidFill>
                  <a:srgbClr val="006C86"/>
                </a:solidFill>
                <a:latin typeface="Segoe UI Light" panose="020B0502040204020203" pitchFamily="34" charset="0"/>
                <a:cs typeface="Segoe UI Light" panose="020B0502040204020203" pitchFamily="34" charset="0"/>
              </a:rPr>
              <a:t>File </a:t>
            </a:r>
            <a:r>
              <a:rPr lang="en-US" sz="2000" b="1" dirty="0">
                <a:solidFill>
                  <a:srgbClr val="006C86"/>
                </a:solidFill>
                <a:latin typeface="Segoe UI Light" panose="020B0502040204020203" pitchFamily="34" charset="0"/>
                <a:cs typeface="Segoe UI Light" panose="020B0502040204020203" pitchFamily="34" charset="0"/>
              </a:rPr>
              <a:t>per tablespace </a:t>
            </a:r>
            <a:endParaRPr lang="en-US" sz="2000" b="1" dirty="0" smtClean="0">
              <a:solidFill>
                <a:srgbClr val="006C86"/>
              </a:solidFill>
              <a:latin typeface="Segoe UI Light" panose="020B0502040204020203" pitchFamily="34" charset="0"/>
              <a:cs typeface="Segoe UI Light" panose="020B0502040204020203" pitchFamily="34" charset="0"/>
            </a:endParaRPr>
          </a:p>
          <a:p>
            <a:pPr marL="457200" indent="-457200">
              <a:buAutoNum type="alphaLcPeriod"/>
            </a:pPr>
            <a:r>
              <a:rPr lang="en-US" sz="2000" b="1" dirty="0" smtClean="0">
                <a:solidFill>
                  <a:srgbClr val="006C86"/>
                </a:solidFill>
                <a:latin typeface="Segoe UI Light" panose="020B0502040204020203" pitchFamily="34" charset="0"/>
                <a:cs typeface="Segoe UI Light" panose="020B0502040204020203" pitchFamily="34" charset="0"/>
              </a:rPr>
              <a:t>General tablespace</a:t>
            </a:r>
          </a:p>
          <a:p>
            <a:endParaRPr lang="en-US" sz="2000" b="1" dirty="0">
              <a:solidFill>
                <a:srgbClr val="006C86"/>
              </a:solidFill>
              <a:latin typeface="Segoe UI Light" panose="020B0502040204020203" pitchFamily="34" charset="0"/>
              <a:cs typeface="Segoe UI Light" panose="020B0502040204020203" pitchFamily="34" charset="0"/>
            </a:endParaRPr>
          </a:p>
          <a:p>
            <a:r>
              <a:rPr lang="en-US" sz="2000" b="1" dirty="0" smtClean="0">
                <a:solidFill>
                  <a:srgbClr val="006C86"/>
                </a:solidFill>
                <a:latin typeface="Segoe UI Light" panose="020B0502040204020203" pitchFamily="34" charset="0"/>
                <a:cs typeface="Segoe UI Light" panose="020B0502040204020203" pitchFamily="34" charset="0"/>
              </a:rPr>
              <a:t>Note:- </a:t>
            </a:r>
            <a:r>
              <a:rPr lang="en-US" sz="2000" dirty="0">
                <a:solidFill>
                  <a:srgbClr val="006C86"/>
                </a:solidFill>
                <a:latin typeface="Segoe UI Light" panose="020B0502040204020203" pitchFamily="34" charset="0"/>
                <a:cs typeface="Segoe UI Light" panose="020B0502040204020203" pitchFamily="34" charset="0"/>
              </a:rPr>
              <a:t>By default, InnoDB contains only one tablespace called the </a:t>
            </a:r>
            <a:r>
              <a:rPr lang="en-US" sz="2000" b="1" dirty="0">
                <a:solidFill>
                  <a:srgbClr val="006C86"/>
                </a:solidFill>
                <a:latin typeface="Segoe UI Light" panose="020B0502040204020203" pitchFamily="34" charset="0"/>
                <a:cs typeface="Segoe UI Light" panose="020B0502040204020203" pitchFamily="34" charset="0"/>
              </a:rPr>
              <a:t>System tablespace</a:t>
            </a:r>
            <a:r>
              <a:rPr lang="en-US" sz="2000" dirty="0" smtClean="0">
                <a:solidFill>
                  <a:srgbClr val="006C86"/>
                </a:solidFill>
                <a:latin typeface="Segoe UI Light" panose="020B0502040204020203" pitchFamily="34" charset="0"/>
                <a:cs typeface="Segoe UI Light" panose="020B0502040204020203" pitchFamily="34" charset="0"/>
              </a:rPr>
              <a:t> </a:t>
            </a:r>
            <a:r>
              <a:rPr lang="en-US" sz="2000" dirty="0">
                <a:solidFill>
                  <a:srgbClr val="006C86"/>
                </a:solidFill>
                <a:latin typeface="Segoe UI Light" panose="020B0502040204020203" pitchFamily="34" charset="0"/>
                <a:cs typeface="Segoe UI Light" panose="020B0502040204020203" pitchFamily="34" charset="0"/>
              </a:rPr>
              <a:t>whose identifier is 0</a:t>
            </a:r>
          </a:p>
        </p:txBody>
      </p:sp>
    </p:spTree>
    <p:extLst>
      <p:ext uri="{BB962C8B-B14F-4D97-AF65-F5344CB8AC3E}">
        <p14:creationId xmlns:p14="http://schemas.microsoft.com/office/powerpoint/2010/main" xmlns="" val="1656123357"/>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28600"/>
            <a:ext cx="4876800" cy="914400"/>
          </a:xfrm>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SHOW </a:t>
            </a:r>
            <a:r>
              <a:rPr lang="en-IN" b="1" dirty="0" smtClean="0">
                <a:latin typeface="Arial" pitchFamily="34" charset="0"/>
                <a:cs typeface="Arial" pitchFamily="34" charset="0"/>
              </a:rPr>
              <a:t>ENGINES </a:t>
            </a:r>
            <a:r>
              <a:rPr lang="en-IN" b="1" dirty="0">
                <a:latin typeface="Arial" pitchFamily="34" charset="0"/>
                <a:cs typeface="Arial" pitchFamily="34" charset="0"/>
              </a:rPr>
              <a:t>Syntax</a:t>
            </a:r>
          </a:p>
        </p:txBody>
      </p:sp>
      <p:sp>
        <p:nvSpPr>
          <p:cNvPr id="5" name="Rectangle 4"/>
          <p:cNvSpPr/>
          <p:nvPr/>
        </p:nvSpPr>
        <p:spPr>
          <a:xfrm>
            <a:off x="152400" y="1425714"/>
            <a:ext cx="8763000" cy="400110"/>
          </a:xfrm>
          <a:prstGeom prst="rect">
            <a:avLst/>
          </a:prstGeom>
          <a:solidFill>
            <a:schemeClr val="bg1"/>
          </a:solidFill>
        </p:spPr>
        <p:txBody>
          <a:bodyPr wrap="square">
            <a:spAutoFit/>
          </a:bodyPr>
          <a:lstStyle/>
          <a:p>
            <a:pPr>
              <a:spcAft>
                <a:spcPts val="0"/>
              </a:spcAft>
            </a:pPr>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152400" y="3207603"/>
            <a:ext cx="3581400" cy="923330"/>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a:t>
            </a:r>
            <a:r>
              <a:rPr lang="en-IN" dirty="0" smtClean="0">
                <a:solidFill>
                  <a:srgbClr val="0070C0"/>
                </a:solidFill>
                <a:latin typeface="Arial" panose="020B0604020202020204" pitchFamily="34" charset="0"/>
                <a:ea typeface="Arial Unicode MS"/>
                <a:cs typeface="Arial" panose="020B0604020202020204" pitchFamily="34" charset="0"/>
              </a:rPr>
              <a:t>engines</a:t>
            </a:r>
            <a:r>
              <a:rPr lang="en-IN" dirty="0">
                <a:solidFill>
                  <a:srgbClr val="0070C0"/>
                </a:solidFill>
                <a:latin typeface="Arial" panose="020B0604020202020204" pitchFamily="34" charset="0"/>
                <a:ea typeface="Arial Unicode MS"/>
                <a:cs typeface="Arial" panose="020B0604020202020204" pitchFamily="34" charset="0"/>
              </a:rPr>
              <a:t>;</a:t>
            </a:r>
          </a:p>
          <a:p>
            <a:pPr marL="342900" indent="-342900">
              <a:lnSpc>
                <a:spcPct val="150000"/>
              </a:lnSpc>
              <a:spcAft>
                <a:spcPts val="0"/>
              </a:spcAft>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STORAGE engines</a:t>
            </a:r>
            <a:r>
              <a:rPr lang="en-IN" dirty="0" smtClean="0">
                <a:solidFill>
                  <a:srgbClr val="0070C0"/>
                </a:solidFill>
                <a:latin typeface="Arial" panose="020B0604020202020204" pitchFamily="34" charset="0"/>
                <a:ea typeface="Arial Unicode MS"/>
                <a:cs typeface="Arial" panose="020B0604020202020204" pitchFamily="34" charset="0"/>
              </a:rPr>
              <a:t>;</a:t>
            </a:r>
            <a:endParaRPr lang="en-IN" dirty="0">
              <a:solidFill>
                <a:srgbClr val="0070C0"/>
              </a:solidFill>
              <a:latin typeface="Arial" panose="020B0604020202020204" pitchFamily="34" charset="0"/>
              <a:ea typeface="Arial Unicode MS"/>
              <a:cs typeface="Arial" panose="020B0604020202020204" pitchFamily="34" charset="0"/>
            </a:endParaRPr>
          </a:p>
        </p:txBody>
      </p:sp>
      <p:sp>
        <p:nvSpPr>
          <p:cNvPr id="4" name="Rectangle 3"/>
          <p:cNvSpPr/>
          <p:nvPr/>
        </p:nvSpPr>
        <p:spPr>
          <a:xfrm>
            <a:off x="5029200" y="2830708"/>
            <a:ext cx="4038600" cy="369332"/>
          </a:xfrm>
          <a:prstGeom prst="rect">
            <a:avLst/>
          </a:prstGeom>
          <a:solidFill>
            <a:srgbClr val="0070C0"/>
          </a:solidFill>
        </p:spPr>
        <p:txBody>
          <a:bodyPr wrap="square">
            <a:spAutoFit/>
          </a:bodyPr>
          <a:lstStyle/>
          <a:p>
            <a:r>
              <a:rPr lang="en-IN" b="1" dirty="0" smtClean="0">
                <a:solidFill>
                  <a:schemeClr val="bg1">
                    <a:lumMod val="95000"/>
                  </a:schemeClr>
                </a:solidFill>
                <a:latin typeface="Arial" panose="020B0604020202020204" pitchFamily="34" charset="0"/>
                <a:cs typeface="Arial" panose="020B0604020202020204" pitchFamily="34" charset="0"/>
              </a:rPr>
              <a:t>INFORMATION_SCHEMA.ENGINES</a:t>
            </a:r>
            <a:endParaRPr lang="en-IN" b="1" dirty="0">
              <a:solidFill>
                <a:schemeClr val="bg1">
                  <a:lumMod val="95000"/>
                </a:schemeClr>
              </a:solidFill>
              <a:latin typeface="Arial" panose="020B0604020202020204" pitchFamily="34" charset="0"/>
              <a:cs typeface="Arial" panose="020B0604020202020204" pitchFamily="34" charset="0"/>
            </a:endParaRPr>
          </a:p>
        </p:txBody>
      </p:sp>
      <p:sp>
        <p:nvSpPr>
          <p:cNvPr id="6" name="Rectangle 5"/>
          <p:cNvSpPr/>
          <p:nvPr/>
        </p:nvSpPr>
        <p:spPr>
          <a:xfrm>
            <a:off x="190500" y="1828800"/>
            <a:ext cx="8763000" cy="923330"/>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51410" y="4574255"/>
            <a:ext cx="8840190" cy="923330"/>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4876800" y="76200"/>
            <a:ext cx="4191000" cy="1200329"/>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xmlns="" val="2703380058"/>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smtClean="0">
                <a:latin typeface="Arial" pitchFamily="34" charset="0"/>
                <a:cs typeface="Arial" pitchFamily="34" charset="0"/>
              </a:rPr>
              <a:t>ENGINES</a:t>
            </a:r>
            <a:endParaRPr lang="en-IN" b="1" dirty="0">
              <a:latin typeface="Arial" pitchFamily="34" charset="0"/>
              <a:cs typeface="Arial" pitchFamily="34" charset="0"/>
            </a:endParaRPr>
          </a:p>
        </p:txBody>
      </p:sp>
      <p:pic>
        <p:nvPicPr>
          <p:cNvPr id="8" name="Picture 7"/>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52400" y="1371600"/>
            <a:ext cx="8839200" cy="3962400"/>
          </a:xfrm>
          <a:prstGeom prst="rect">
            <a:avLst/>
          </a:prstGeom>
        </p:spPr>
      </p:pic>
      <p:sp>
        <p:nvSpPr>
          <p:cNvPr id="3" name="Rectangle 2"/>
          <p:cNvSpPr/>
          <p:nvPr/>
        </p:nvSpPr>
        <p:spPr>
          <a:xfrm>
            <a:off x="228600" y="5562600"/>
            <a:ext cx="6172200" cy="507831"/>
          </a:xfrm>
          <a:prstGeom prst="rect">
            <a:avLst/>
          </a:prstGeom>
        </p:spPr>
        <p:txBody>
          <a:bodyPr wrap="square">
            <a:spAutoFit/>
          </a:bodyPr>
          <a:lstStyle/>
          <a:p>
            <a:pPr>
              <a:lnSpc>
                <a:spcPct val="150000"/>
              </a:lnSpc>
            </a:pPr>
            <a:r>
              <a:rPr lang="en-IN" sz="2000" dirty="0" smtClean="0">
                <a:solidFill>
                  <a:srgbClr val="0077AA"/>
                </a:solidFill>
                <a:latin typeface="Arial" panose="020B0604020202020204" pitchFamily="34" charset="0"/>
                <a:ea typeface="Times New Roman" panose="02020603050405020304" pitchFamily="18" charset="0"/>
              </a:rPr>
              <a:t>SET DEFAULT_STORAGE_ENGINE </a:t>
            </a:r>
            <a:r>
              <a:rPr lang="en-IN" sz="2000" dirty="0" smtClean="0">
                <a:solidFill>
                  <a:schemeClr val="accent5">
                    <a:lumMod val="75000"/>
                  </a:schemeClr>
                </a:solidFill>
                <a:latin typeface="Arial" panose="020B0604020202020204" pitchFamily="34" charset="0"/>
                <a:ea typeface="Times New Roman" panose="02020603050405020304" pitchFamily="18" charset="0"/>
              </a:rPr>
              <a:t>=</a:t>
            </a:r>
            <a:r>
              <a:rPr lang="en-IN" sz="2000" dirty="0" smtClean="0">
                <a:solidFill>
                  <a:srgbClr val="0077AA"/>
                </a:solidFill>
                <a:latin typeface="Arial" panose="020B0604020202020204" pitchFamily="34" charset="0"/>
                <a:ea typeface="Times New Roman" panose="02020603050405020304" pitchFamily="18" charset="0"/>
              </a:rPr>
              <a:t> </a:t>
            </a:r>
            <a:r>
              <a:rPr lang="en-IN" sz="2000" dirty="0">
                <a:solidFill>
                  <a:srgbClr val="669900"/>
                </a:solidFill>
                <a:latin typeface="Liberation Mono"/>
              </a:rPr>
              <a:t>InnoDB</a:t>
            </a:r>
            <a:r>
              <a:rPr lang="en-IN" sz="2000" dirty="0" smtClean="0">
                <a:solidFill>
                  <a:srgbClr val="0077AA"/>
                </a:solidFill>
                <a:latin typeface="Arial" panose="020B0604020202020204" pitchFamily="34" charset="0"/>
                <a:ea typeface="Times New Roman" panose="02020603050405020304" pitchFamily="18" charset="0"/>
              </a:rPr>
              <a:t>;</a:t>
            </a:r>
            <a:endParaRPr lang="en-IN" sz="2000" dirty="0">
              <a:solidFill>
                <a:srgbClr val="0077AA"/>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xmlns="" val="127992435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228600" y="914400"/>
            <a:ext cx="8686800" cy="2862322"/>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You </a:t>
            </a:r>
            <a:r>
              <a:rPr lang="en-IN" sz="2000" dirty="0" smtClean="0">
                <a:latin typeface="Arial" panose="020B0604020202020204" pitchFamily="34" charset="0"/>
                <a:cs typeface="Arial" panose="020B0604020202020204" pitchFamily="34" charset="0"/>
              </a:rPr>
              <a:t>know, </a:t>
            </a:r>
            <a:r>
              <a:rPr lang="en-IN" sz="2000" dirty="0">
                <a:latin typeface="Arial" panose="020B0604020202020204" pitchFamily="34" charset="0"/>
                <a:cs typeface="Arial" panose="020B0604020202020204" pitchFamily="34" charset="0"/>
              </a:rPr>
              <a:t>how you have to put your toys away </a:t>
            </a:r>
            <a:r>
              <a:rPr lang="en-IN" sz="2000" dirty="0" smtClean="0">
                <a:latin typeface="Arial" panose="020B0604020202020204" pitchFamily="34" charset="0"/>
                <a:cs typeface="Arial" panose="020B0604020202020204" pitchFamily="34" charset="0"/>
              </a:rPr>
              <a:t>after playing</a:t>
            </a:r>
            <a:r>
              <a:rPr lang="en-IN" sz="2000" dirty="0">
                <a:latin typeface="Arial" panose="020B0604020202020204" pitchFamily="34" charset="0"/>
                <a:cs typeface="Arial" panose="020B0604020202020204" pitchFamily="34" charset="0"/>
              </a:rPr>
              <a:t>, so you can find them easily the next time you want to play with them?</a:t>
            </a:r>
          </a:p>
          <a:p>
            <a:endParaRPr lang="en-IN" sz="200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A database is like a shelf to put your toys away, </a:t>
            </a:r>
            <a:r>
              <a:rPr lang="en-IN" sz="2000" dirty="0" smtClean="0">
                <a:latin typeface="Arial" panose="020B0604020202020204" pitchFamily="34" charset="0"/>
                <a:cs typeface="Arial" panose="020B0604020202020204" pitchFamily="34" charset="0"/>
              </a:rPr>
              <a:t>assume the </a:t>
            </a:r>
            <a:r>
              <a:rPr lang="en-IN" sz="2000" dirty="0">
                <a:latin typeface="Arial" panose="020B0604020202020204" pitchFamily="34" charset="0"/>
                <a:cs typeface="Arial" panose="020B0604020202020204" pitchFamily="34" charset="0"/>
              </a:rPr>
              <a:t>toys are data instead.</a:t>
            </a:r>
          </a:p>
          <a:p>
            <a:endParaRPr lang="en-IN" sz="200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Now, the database can always find the right data easily - whether it's </a:t>
            </a:r>
            <a:r>
              <a:rPr lang="en-IN" sz="2000" b="1" i="1" dirty="0" smtClean="0">
                <a:solidFill>
                  <a:schemeClr val="accent2">
                    <a:lumMod val="75000"/>
                  </a:schemeClr>
                </a:solidFill>
                <a:latin typeface="Arial" panose="020B0604020202020204" pitchFamily="34" charset="0"/>
                <a:cs typeface="Arial" panose="020B0604020202020204" pitchFamily="34" charset="0"/>
              </a:rPr>
              <a:t>"</a:t>
            </a:r>
            <a:r>
              <a:rPr lang="en-IN" sz="2000" b="1" i="1" dirty="0">
                <a:solidFill>
                  <a:schemeClr val="accent2">
                    <a:lumMod val="75000"/>
                  </a:schemeClr>
                </a:solidFill>
                <a:latin typeface="Arial" panose="020B0604020202020204" pitchFamily="34" charset="0"/>
                <a:cs typeface="Arial" panose="020B0604020202020204" pitchFamily="34" charset="0"/>
              </a:rPr>
              <a:t>all the outdated toys"</a:t>
            </a:r>
            <a:r>
              <a:rPr lang="en-IN" sz="2000" i="1" dirty="0">
                <a:solidFill>
                  <a:schemeClr val="accent2">
                    <a:lumMod val="75000"/>
                  </a:schemeClr>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t>
            </a:r>
            <a:r>
              <a:rPr lang="en-IN" sz="2000" b="1" i="1" dirty="0">
                <a:solidFill>
                  <a:schemeClr val="accent2">
                    <a:lumMod val="75000"/>
                  </a:schemeClr>
                </a:solidFill>
                <a:latin typeface="Arial" panose="020B0604020202020204" pitchFamily="34" charset="0"/>
                <a:cs typeface="Arial" panose="020B0604020202020204" pitchFamily="34" charset="0"/>
              </a:rPr>
              <a:t>"all the yellow toys,"</a:t>
            </a:r>
            <a:r>
              <a:rPr lang="en-IN" sz="2000" dirty="0">
                <a:latin typeface="Arial" panose="020B0604020202020204" pitchFamily="34" charset="0"/>
                <a:cs typeface="Arial" panose="020B0604020202020204" pitchFamily="34" charset="0"/>
              </a:rPr>
              <a:t> the computer can </a:t>
            </a:r>
            <a:r>
              <a:rPr lang="en-IN" sz="2000" dirty="0" smtClean="0">
                <a:latin typeface="Arial" panose="020B0604020202020204" pitchFamily="34" charset="0"/>
                <a:cs typeface="Arial" panose="020B0604020202020204" pitchFamily="34" charset="0"/>
              </a:rPr>
              <a:t>get / fetch </a:t>
            </a:r>
            <a:r>
              <a:rPr lang="en-IN" sz="2000" dirty="0">
                <a:latin typeface="Arial" panose="020B0604020202020204" pitchFamily="34" charset="0"/>
                <a:cs typeface="Arial" panose="020B0604020202020204" pitchFamily="34" charset="0"/>
              </a:rPr>
              <a:t>everything very quickly, </a:t>
            </a:r>
            <a:r>
              <a:rPr lang="en-IN" sz="2000" dirty="0" smtClean="0">
                <a:latin typeface="Arial" panose="020B0604020202020204" pitchFamily="34" charset="0"/>
                <a:cs typeface="Arial" panose="020B0604020202020204" pitchFamily="34" charset="0"/>
              </a:rPr>
              <a:t>as it is stored in database</a:t>
            </a:r>
            <a:r>
              <a:rPr lang="en-IN" sz="2000" dirty="0">
                <a:latin typeface="Arial" panose="020B0604020202020204" pitchFamily="34" charset="0"/>
                <a:cs typeface="Arial" panose="020B0604020202020204" pitchFamily="34" charset="0"/>
              </a:rPr>
              <a:t>.</a:t>
            </a:r>
          </a:p>
        </p:txBody>
      </p:sp>
      <p:sp>
        <p:nvSpPr>
          <p:cNvPr id="6" name="Rectangle 5"/>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smtClean="0">
                <a:solidFill>
                  <a:srgbClr val="FFFF00"/>
                </a:solidFill>
                <a:latin typeface="Arial" panose="020B0604020202020204" pitchFamily="34" charset="0"/>
                <a:cs typeface="Arial" panose="020B0604020202020204" pitchFamily="34" charset="0"/>
              </a:rPr>
              <a:t>Explain</a:t>
            </a:r>
            <a:r>
              <a:rPr lang="en-IN" sz="3600" b="1" i="1" dirty="0" smtClean="0">
                <a:solidFill>
                  <a:srgbClr val="FFFF00"/>
                </a:solidFill>
              </a:rPr>
              <a:t> </a:t>
            </a:r>
            <a:r>
              <a:rPr lang="en-IN" sz="3600" dirty="0">
                <a:solidFill>
                  <a:srgbClr val="FFFF00"/>
                </a:solidFill>
                <a:latin typeface="Arial" panose="020B0604020202020204" pitchFamily="34" charset="0"/>
                <a:cs typeface="Arial" panose="020B0604020202020204" pitchFamily="34" charset="0"/>
              </a:rPr>
              <a:t>a database in </a:t>
            </a:r>
            <a:r>
              <a:rPr lang="en-IN" sz="3600">
                <a:solidFill>
                  <a:srgbClr val="FFFF00"/>
                </a:solidFill>
                <a:latin typeface="Arial" panose="020B0604020202020204" pitchFamily="34" charset="0"/>
                <a:cs typeface="Arial" panose="020B0604020202020204" pitchFamily="34" charset="0"/>
              </a:rPr>
              <a:t>three </a:t>
            </a:r>
            <a:r>
              <a:rPr lang="en-IN" sz="3600" smtClean="0">
                <a:solidFill>
                  <a:srgbClr val="FFFF00"/>
                </a:solidFill>
                <a:latin typeface="Arial" panose="020B0604020202020204" pitchFamily="34" charset="0"/>
                <a:cs typeface="Arial" panose="020B0604020202020204" pitchFamily="34" charset="0"/>
              </a:rPr>
              <a:t>sentences.</a:t>
            </a:r>
            <a:r>
              <a:rPr lang="en-US" sz="3600" smtClean="0">
                <a:solidFill>
                  <a:srgbClr val="FFFF00"/>
                </a:solidFill>
                <a:latin typeface="Arial" panose="020B0604020202020204" pitchFamily="34" charset="0"/>
                <a:cs typeface="Arial" panose="020B0604020202020204" pitchFamily="34" charset="0"/>
              </a:rPr>
              <a:t> </a:t>
            </a:r>
            <a:r>
              <a:rPr lang="en-IN" sz="3600" dirty="0">
                <a:solidFill>
                  <a:srgbClr val="FFFF00"/>
                </a:solidFill>
                <a:latin typeface="Arial" panose="020B0604020202020204" pitchFamily="34" charset="0"/>
                <a:cs typeface="Arial" panose="020B0604020202020204" pitchFamily="34" charset="0"/>
              </a:rPr>
              <a:t> </a:t>
            </a:r>
          </a:p>
        </p:txBody>
      </p:sp>
      <p:pic>
        <p:nvPicPr>
          <p:cNvPr id="2" name="Picture 1"/>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6019800" y="3396343"/>
            <a:ext cx="3091543" cy="3091543"/>
          </a:xfrm>
          <a:prstGeom prst="rect">
            <a:avLst/>
          </a:prstGeom>
        </p:spPr>
      </p:pic>
    </p:spTree>
    <p:extLst>
      <p:ext uri="{BB962C8B-B14F-4D97-AF65-F5344CB8AC3E}">
        <p14:creationId xmlns:p14="http://schemas.microsoft.com/office/powerpoint/2010/main" xmlns="" val="1852687199"/>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i="1" dirty="0" smtClean="0">
                <a:solidFill>
                  <a:srgbClr val="DC525C"/>
                </a:solidFill>
                <a:latin typeface="Segoe UI Light" panose="020B0502040204020203" pitchFamily="34" charset="0"/>
                <a:cs typeface="Segoe UI Light" panose="020B0502040204020203" pitchFamily="34" charset="0"/>
              </a:rPr>
              <a:t>SHOW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2099742751"/>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152400" y="2819400"/>
            <a:ext cx="8839200" cy="1754326"/>
          </a:xfrm>
          <a:prstGeom prst="rect">
            <a:avLst/>
          </a:prstGeom>
        </p:spPr>
        <p:txBody>
          <a:bodyPr wrap="square">
            <a:spAutoFit/>
          </a:bodyPr>
          <a:lstStyle/>
          <a:p>
            <a:pPr>
              <a:lnSpc>
                <a:spcPct val="150000"/>
              </a:lnSpc>
            </a:pPr>
            <a:r>
              <a:rPr lang="en-IN" dirty="0" smtClean="0">
                <a:solidFill>
                  <a:srgbClr val="0077AA"/>
                </a:solidFill>
                <a:latin typeface="Liberation Mono"/>
                <a:ea typeface="Times New Roman" panose="02020603050405020304" pitchFamily="18" charset="0"/>
              </a:rPr>
              <a:t>SHOW DATABASES;</a:t>
            </a:r>
          </a:p>
          <a:p>
            <a:pPr>
              <a:lnSpc>
                <a:spcPct val="150000"/>
              </a:lnSpc>
            </a:pPr>
            <a:r>
              <a:rPr lang="en-IN" dirty="0" smtClean="0">
                <a:solidFill>
                  <a:srgbClr val="0077AA"/>
                </a:solidFill>
                <a:latin typeface="Liberation Mono"/>
                <a:ea typeface="Times New Roman" panose="02020603050405020304" pitchFamily="18" charset="0"/>
              </a:rPr>
              <a:t>SHOW SCHEMAS;</a:t>
            </a:r>
          </a:p>
          <a:p>
            <a:pPr>
              <a:lnSpc>
                <a:spcPct val="150000"/>
              </a:lnSpc>
            </a:pPr>
            <a:r>
              <a:rPr lang="en-IN" dirty="0" smtClean="0">
                <a:solidFill>
                  <a:srgbClr val="0077AA"/>
                </a:solidFill>
                <a:latin typeface="Liberation Mono"/>
                <a:ea typeface="Times New Roman" panose="02020603050405020304" pitchFamily="18" charset="0"/>
              </a:rPr>
              <a:t>SHOW DATABASES </a:t>
            </a:r>
            <a:r>
              <a:rPr lang="en-IN" dirty="0">
                <a:solidFill>
                  <a:srgbClr val="A67F59"/>
                </a:solidFill>
                <a:latin typeface="Liberation Mono"/>
              </a:rPr>
              <a:t>LIKE</a:t>
            </a:r>
            <a:r>
              <a:rPr lang="en-IN" dirty="0" smtClean="0">
                <a:solidFill>
                  <a:srgbClr val="0077AA"/>
                </a:solidFill>
                <a:latin typeface="Liberation Mono"/>
                <a:ea typeface="Times New Roman" panose="02020603050405020304" pitchFamily="18" charset="0"/>
              </a:rPr>
              <a:t> </a:t>
            </a:r>
            <a:r>
              <a:rPr lang="en-IN" dirty="0" smtClean="0">
                <a:solidFill>
                  <a:srgbClr val="669900"/>
                </a:solidFill>
                <a:latin typeface="Liberation Mono"/>
              </a:rPr>
              <a:t>'U%</a:t>
            </a:r>
            <a:r>
              <a:rPr lang="en-IN" dirty="0" smtClean="0">
                <a:solidFill>
                  <a:srgbClr val="0077AA"/>
                </a:solidFill>
                <a:latin typeface="Liberation Mono"/>
                <a:ea typeface="Times New Roman" panose="02020603050405020304" pitchFamily="18" charset="0"/>
              </a:rPr>
              <a:t>';</a:t>
            </a:r>
          </a:p>
          <a:p>
            <a:pPr>
              <a:lnSpc>
                <a:spcPct val="150000"/>
              </a:lnSpc>
            </a:pPr>
            <a:r>
              <a:rPr lang="en-IN" dirty="0" smtClean="0">
                <a:solidFill>
                  <a:srgbClr val="0077AA"/>
                </a:solidFill>
                <a:latin typeface="Liberation Mono"/>
                <a:ea typeface="Times New Roman" panose="02020603050405020304" pitchFamily="18" charset="0"/>
              </a:rPr>
              <a:t>SHOW SCHEMAS </a:t>
            </a:r>
            <a:r>
              <a:rPr lang="en-IN" dirty="0">
                <a:solidFill>
                  <a:srgbClr val="A67F59"/>
                </a:solidFill>
                <a:latin typeface="Liberation Mono"/>
              </a:rPr>
              <a:t>LIKE</a:t>
            </a:r>
            <a:r>
              <a:rPr lang="en-IN" dirty="0" smtClean="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smtClean="0">
                <a:solidFill>
                  <a:srgbClr val="0077AA"/>
                </a:solidFill>
                <a:latin typeface="Liberation Mono"/>
                <a:ea typeface="Times New Roman" panose="02020603050405020304" pitchFamily="18" charset="0"/>
              </a:rPr>
              <a:t>';</a:t>
            </a:r>
            <a:endParaRPr lang="en-IN" dirty="0">
              <a:solidFill>
                <a:srgbClr val="0077AA"/>
              </a:solidFill>
              <a:latin typeface="Liberation Mono"/>
              <a:ea typeface="Times New Roman" panose="02020603050405020304" pitchFamily="18" charset="0"/>
            </a:endParaRPr>
          </a:p>
        </p:txBody>
      </p:sp>
      <p:sp>
        <p:nvSpPr>
          <p:cNvPr id="4" name="Rectangle 3"/>
          <p:cNvSpPr/>
          <p:nvPr/>
        </p:nvSpPr>
        <p:spPr>
          <a:xfrm>
            <a:off x="2438400" y="2325468"/>
            <a:ext cx="64770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457200" y="1411069"/>
            <a:ext cx="5614998" cy="646331"/>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DATABASES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SCHEMAS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5" name="TextBox 4"/>
          <p:cNvSpPr txBox="1"/>
          <p:nvPr/>
        </p:nvSpPr>
        <p:spPr>
          <a:xfrm>
            <a:off x="228600" y="5151060"/>
            <a:ext cx="8686800" cy="707886"/>
          </a:xfrm>
          <a:prstGeom prst="rect">
            <a:avLst/>
          </a:prstGeom>
          <a:noFill/>
        </p:spPr>
        <p:txBody>
          <a:bodyPr wrap="square" rtlCol="0">
            <a:spAutoFit/>
          </a:bodyPr>
          <a:lstStyle/>
          <a:p>
            <a:r>
              <a:rPr lang="en-IN" sz="2000" b="1" i="1" dirty="0" smtClean="0">
                <a:solidFill>
                  <a:srgbClr val="C74C49"/>
                </a:solidFill>
                <a:latin typeface="Arial" panose="020B0604020202020204" pitchFamily="34" charset="0"/>
                <a:cs typeface="Arial" panose="020B0604020202020204" pitchFamily="34" charset="0"/>
              </a:rPr>
              <a:t>NULL</a:t>
            </a:r>
            <a:r>
              <a:rPr lang="en-IN" sz="2000" dirty="0" smtClean="0">
                <a:latin typeface="Arial" panose="020B0604020202020204" pitchFamily="34" charset="0"/>
                <a:cs typeface="Arial" panose="020B0604020202020204" pitchFamily="34" charset="0"/>
              </a:rPr>
              <a:t> means “no database is selected”. Issue the </a:t>
            </a:r>
            <a:r>
              <a:rPr lang="en-IN" sz="2000" b="1" i="1" dirty="0" smtClean="0">
                <a:solidFill>
                  <a:srgbClr val="C74C49"/>
                </a:solidFill>
                <a:latin typeface="Arial" panose="020B0604020202020204" pitchFamily="34" charset="0"/>
                <a:cs typeface="Arial" panose="020B0604020202020204" pitchFamily="34" charset="0"/>
              </a:rPr>
              <a:t>USE dbName</a:t>
            </a:r>
            <a:r>
              <a:rPr lang="en-IN" sz="2000" dirty="0" smtClean="0">
                <a:latin typeface="Arial" panose="020B0604020202020204" pitchFamily="34" charset="0"/>
                <a:cs typeface="Arial" panose="020B0604020202020204" pitchFamily="34" charset="0"/>
              </a:rPr>
              <a:t> command to select the database.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4034996301"/>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4085517" y="42062"/>
            <a:ext cx="5012448" cy="3061848"/>
          </a:xfrm>
          <a:prstGeom prst="rect">
            <a:avLst/>
          </a:prstGeom>
        </p:spPr>
      </p:pic>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i="1" dirty="0" smtClean="0">
                <a:solidFill>
                  <a:srgbClr val="DC525C"/>
                </a:solidFill>
                <a:latin typeface="Segoe UI Light" panose="020B0502040204020203" pitchFamily="34" charset="0"/>
                <a:cs typeface="Segoe UI Light" panose="020B0502040204020203" pitchFamily="34" charset="0"/>
              </a:rPr>
              <a:t>USE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52400" y="3200400"/>
            <a:ext cx="8839200" cy="1446550"/>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The USE db_name statement tells MySQL to use the db_name database as the default (current) database for subsequent statements. The database remains the default until the end of the session or another USE statement is issued.</a:t>
            </a:r>
          </a:p>
        </p:txBody>
      </p:sp>
    </p:spTree>
    <p:extLst>
      <p:ext uri="{BB962C8B-B14F-4D97-AF65-F5344CB8AC3E}">
        <p14:creationId xmlns:p14="http://schemas.microsoft.com/office/powerpoint/2010/main" xmlns="" val="3868028823"/>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smtClean="0">
                <a:latin typeface="Arial" pitchFamily="34" charset="0"/>
                <a:cs typeface="Arial" pitchFamily="34" charset="0"/>
              </a:rPr>
              <a:t>USE DATABASES </a:t>
            </a:r>
            <a:r>
              <a:rPr lang="en-IN" b="1" dirty="0">
                <a:latin typeface="Arial" pitchFamily="34" charset="0"/>
                <a:cs typeface="Arial" pitchFamily="34" charset="0"/>
              </a:rPr>
              <a:t>Syntax</a:t>
            </a:r>
          </a:p>
        </p:txBody>
      </p:sp>
      <p:sp>
        <p:nvSpPr>
          <p:cNvPr id="3" name="Rectangle 2"/>
          <p:cNvSpPr/>
          <p:nvPr/>
        </p:nvSpPr>
        <p:spPr>
          <a:xfrm>
            <a:off x="152400" y="3505200"/>
            <a:ext cx="8839200" cy="923330"/>
          </a:xfrm>
          <a:prstGeom prst="rect">
            <a:avLst/>
          </a:prstGeom>
        </p:spPr>
        <p:txBody>
          <a:bodyPr wrap="square">
            <a:spAutoFit/>
          </a:bodyPr>
          <a:lstStyle/>
          <a:p>
            <a:pPr>
              <a:lnSpc>
                <a:spcPct val="150000"/>
              </a:lnSpc>
            </a:pPr>
            <a:r>
              <a:rPr lang="en-IN" dirty="0" smtClean="0">
                <a:solidFill>
                  <a:srgbClr val="0077AA"/>
                </a:solidFill>
                <a:latin typeface="Arial" panose="020B0604020202020204" pitchFamily="34" charset="0"/>
                <a:cs typeface="Arial" panose="020B0604020202020204" pitchFamily="34" charset="0"/>
              </a:rPr>
              <a:t>USE </a:t>
            </a:r>
            <a:r>
              <a:rPr lang="en-IN" dirty="0" smtClean="0">
                <a:solidFill>
                  <a:srgbClr val="669900"/>
                </a:solidFill>
                <a:latin typeface="Arial" panose="020B0604020202020204" pitchFamily="34" charset="0"/>
                <a:cs typeface="Arial" panose="020B0604020202020204" pitchFamily="34" charset="0"/>
              </a:rPr>
              <a:t>db1</a:t>
            </a:r>
          </a:p>
          <a:p>
            <a:pPr>
              <a:lnSpc>
                <a:spcPct val="150000"/>
              </a:lnSpc>
            </a:pPr>
            <a:r>
              <a:rPr lang="en-IN" dirty="0" smtClean="0">
                <a:solidFill>
                  <a:srgbClr val="0077AA"/>
                </a:solidFill>
                <a:latin typeface="Arial" panose="020B0604020202020204" pitchFamily="34" charset="0"/>
                <a:cs typeface="Arial" panose="020B0604020202020204" pitchFamily="34" charset="0"/>
              </a:rPr>
              <a:t>\U </a:t>
            </a:r>
            <a:r>
              <a:rPr lang="en-IN" dirty="0" smtClean="0">
                <a:solidFill>
                  <a:srgbClr val="669900"/>
                </a:solidFill>
                <a:latin typeface="Arial" panose="020B0604020202020204" pitchFamily="34" charset="0"/>
                <a:cs typeface="Arial" panose="020B0604020202020204" pitchFamily="34" charset="0"/>
              </a:rPr>
              <a:t>db1</a:t>
            </a:r>
            <a:endParaRPr lang="en-IN" dirty="0">
              <a:solidFill>
                <a:srgbClr val="669900"/>
              </a:solidFill>
              <a:latin typeface="Arial" panose="020B0604020202020204" pitchFamily="34" charset="0"/>
              <a:cs typeface="Arial" panose="020B0604020202020204" pitchFamily="34" charset="0"/>
            </a:endParaRPr>
          </a:p>
        </p:txBody>
      </p:sp>
      <p:sp>
        <p:nvSpPr>
          <p:cNvPr id="4" name="Rectangle 3"/>
          <p:cNvSpPr/>
          <p:nvPr/>
        </p:nvSpPr>
        <p:spPr>
          <a:xfrm>
            <a:off x="2438400" y="2325468"/>
            <a:ext cx="6477000" cy="923330"/>
          </a:xfrm>
          <a:prstGeom prst="rect">
            <a:avLst/>
          </a:prstGeom>
          <a:solidFill>
            <a:srgbClr val="0070C0"/>
          </a:solidFill>
        </p:spPr>
        <p:txBody>
          <a:bodyPr wrap="square">
            <a:spAutoFit/>
          </a:bodyPr>
          <a:lstStyle/>
          <a:p>
            <a:pPr marL="285750" indent="-285750">
              <a:lnSpc>
                <a:spcPct val="150000"/>
              </a:lnSpc>
              <a:buFont typeface="Arial" panose="020B0604020202020204" pitchFamily="34" charset="0"/>
              <a:buChar char="•"/>
            </a:pPr>
            <a:r>
              <a:rPr lang="en-IN" b="1" dirty="0" smtClean="0">
                <a:solidFill>
                  <a:schemeClr val="bg1">
                    <a:lumMod val="95000"/>
                  </a:schemeClr>
                </a:solidFill>
                <a:latin typeface="Arial" panose="020B0604020202020204" pitchFamily="34" charset="0"/>
                <a:cs typeface="Arial" panose="020B0604020202020204" pitchFamily="34" charset="0"/>
              </a:rPr>
              <a:t>USE, </a:t>
            </a:r>
            <a:r>
              <a:rPr lang="en-IN" b="1" dirty="0">
                <a:solidFill>
                  <a:schemeClr val="bg1">
                    <a:lumMod val="95000"/>
                  </a:schemeClr>
                </a:solidFill>
                <a:latin typeface="Arial" panose="020B0604020202020204" pitchFamily="34" charset="0"/>
                <a:cs typeface="Arial" panose="020B0604020202020204" pitchFamily="34" charset="0"/>
              </a:rPr>
              <a:t>does not require a </a:t>
            </a:r>
            <a:r>
              <a:rPr lang="en-IN" b="1" dirty="0" smtClean="0">
                <a:solidFill>
                  <a:schemeClr val="bg1">
                    <a:lumMod val="95000"/>
                  </a:schemeClr>
                </a:solidFill>
                <a:latin typeface="Arial" panose="020B0604020202020204" pitchFamily="34" charset="0"/>
                <a:cs typeface="Arial" panose="020B0604020202020204" pitchFamily="34" charset="0"/>
              </a:rPr>
              <a:t>semicolon.</a:t>
            </a:r>
          </a:p>
          <a:p>
            <a:pPr marL="285750" indent="-285750">
              <a:lnSpc>
                <a:spcPct val="150000"/>
              </a:lnSpc>
              <a:buFont typeface="Arial" panose="020B0604020202020204" pitchFamily="34" charset="0"/>
              <a:buChar char="•"/>
            </a:pPr>
            <a:r>
              <a:rPr lang="en-IN" b="1" dirty="0" smtClean="0">
                <a:solidFill>
                  <a:schemeClr val="bg1">
                    <a:lumMod val="95000"/>
                  </a:schemeClr>
                </a:solidFill>
                <a:latin typeface="Arial" panose="020B0604020202020204" pitchFamily="34" charset="0"/>
                <a:cs typeface="Arial" panose="020B0604020202020204" pitchFamily="34" charset="0"/>
              </a:rPr>
              <a:t>USE must be followed by a database name.</a:t>
            </a:r>
            <a:endParaRPr lang="en-IN" b="1" dirty="0">
              <a:solidFill>
                <a:schemeClr val="bg1">
                  <a:lumMod val="95000"/>
                </a:schemeClr>
              </a:solidFill>
              <a:latin typeface="Arial" panose="020B0604020202020204" pitchFamily="34" charset="0"/>
              <a:cs typeface="Arial" panose="020B0604020202020204" pitchFamily="34" charset="0"/>
            </a:endParaRPr>
          </a:p>
        </p:txBody>
      </p:sp>
      <p:sp>
        <p:nvSpPr>
          <p:cNvPr id="6" name="Rectangle 5"/>
          <p:cNvSpPr/>
          <p:nvPr/>
        </p:nvSpPr>
        <p:spPr>
          <a:xfrm>
            <a:off x="457200" y="1399402"/>
            <a:ext cx="1685077" cy="369332"/>
          </a:xfrm>
          <a:prstGeom prst="rect">
            <a:avLst/>
          </a:prstGeom>
        </p:spPr>
        <p:txBody>
          <a:bodyPr wrap="none">
            <a:spAutoFit/>
          </a:bodyPr>
          <a:lstStyle/>
          <a:p>
            <a:r>
              <a:rPr lang="en-IN" dirty="0">
                <a:solidFill>
                  <a:srgbClr val="0077AA"/>
                </a:solidFill>
                <a:latin typeface="Liberation Mono"/>
              </a:rPr>
              <a:t>USE</a:t>
            </a:r>
            <a:r>
              <a:rPr lang="en-IN" dirty="0">
                <a:solidFill>
                  <a:srgbClr val="000000"/>
                </a:solidFill>
                <a:latin typeface="Liberation Mono"/>
              </a:rPr>
              <a:t> </a:t>
            </a:r>
            <a:r>
              <a:rPr lang="en-IN" i="1" dirty="0">
                <a:solidFill>
                  <a:srgbClr val="000000"/>
                </a:solidFill>
                <a:latin typeface="Liberation Mono"/>
              </a:rPr>
              <a:t>db_name</a:t>
            </a:r>
            <a:endParaRPr lang="en-IN" dirty="0"/>
          </a:p>
        </p:txBody>
      </p:sp>
    </p:spTree>
    <p:extLst>
      <p:ext uri="{BB962C8B-B14F-4D97-AF65-F5344CB8AC3E}">
        <p14:creationId xmlns:p14="http://schemas.microsoft.com/office/powerpoint/2010/main" xmlns="" val="1524733641"/>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i="1" dirty="0" smtClean="0">
                <a:solidFill>
                  <a:srgbClr val="DC525C"/>
                </a:solidFill>
                <a:latin typeface="Segoe UI Light" panose="020B0502040204020203" pitchFamily="34" charset="0"/>
                <a:cs typeface="Segoe UI Light" panose="020B0502040204020203" pitchFamily="34" charset="0"/>
              </a:rPr>
              <a:t>CREATE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2359902764"/>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chemeClr val="bg1">
                    <a:lumMod val="95000"/>
                  </a:schemeClr>
                </a:solidFill>
                <a:latin typeface="Arial" panose="020B0604020202020204" pitchFamily="34" charset="0"/>
                <a:cs typeface="Arial" panose="020B0604020202020204" pitchFamily="34" charset="0"/>
              </a:rPr>
              <a:t>CREATE DATABASE</a:t>
            </a:r>
          </a:p>
        </p:txBody>
      </p:sp>
      <p:sp>
        <p:nvSpPr>
          <p:cNvPr id="5" name="Rectangle 4"/>
          <p:cNvSpPr/>
          <p:nvPr/>
        </p:nvSpPr>
        <p:spPr>
          <a:xfrm>
            <a:off x="217714" y="161186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p:txBody>
      </p:sp>
      <p:sp>
        <p:nvSpPr>
          <p:cNvPr id="6" name="Rectangle 5"/>
          <p:cNvSpPr/>
          <p:nvPr/>
        </p:nvSpPr>
        <p:spPr>
          <a:xfrm>
            <a:off x="152400" y="2819400"/>
            <a:ext cx="8839199" cy="923330"/>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CREATE </a:t>
            </a:r>
            <a:r>
              <a:rPr lang="en-IN" dirty="0" smtClean="0">
                <a:solidFill>
                  <a:srgbClr val="0070C0"/>
                </a:solidFill>
                <a:latin typeface="Liberation Mono"/>
                <a:ea typeface="Arial Unicode MS"/>
                <a:cs typeface="Arial" panose="020B0604020202020204" pitchFamily="34" charset="0"/>
              </a:rPr>
              <a:t>DATABASE </a:t>
            </a:r>
            <a:r>
              <a:rPr lang="en-IN" dirty="0" smtClean="0">
                <a:solidFill>
                  <a:srgbClr val="669900"/>
                </a:solidFill>
                <a:latin typeface="Liberation Mono"/>
              </a:rPr>
              <a:t>db1</a:t>
            </a:r>
            <a:r>
              <a:rPr lang="en-IN" dirty="0" smtClean="0">
                <a:solidFill>
                  <a:srgbClr val="0070C0"/>
                </a:solidFill>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CREATE </a:t>
            </a:r>
            <a:r>
              <a:rPr lang="en-IN" dirty="0" smtClean="0">
                <a:solidFill>
                  <a:srgbClr val="0070C0"/>
                </a:solidFill>
                <a:latin typeface="Liberation Mono"/>
                <a:ea typeface="Arial Unicode MS"/>
                <a:cs typeface="Arial" panose="020B0604020202020204" pitchFamily="34" charset="0"/>
              </a:rPr>
              <a:t>DATABASE </a:t>
            </a:r>
            <a:r>
              <a:rPr lang="en-IN" dirty="0">
                <a:solidFill>
                  <a:srgbClr val="A67F59"/>
                </a:solidFill>
                <a:latin typeface="Liberation Mono"/>
              </a:rPr>
              <a:t>IF NOT EXISTS </a:t>
            </a:r>
            <a:r>
              <a:rPr lang="en-IN" dirty="0" smtClean="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152400" y="703183"/>
            <a:ext cx="88392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2438400" y="2209800"/>
            <a:ext cx="64770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CREATE SCHEMA is a synonym for CREATE DATABASE.</a:t>
            </a:r>
          </a:p>
        </p:txBody>
      </p:sp>
    </p:spTree>
    <p:extLst>
      <p:ext uri="{BB962C8B-B14F-4D97-AF65-F5344CB8AC3E}">
        <p14:creationId xmlns:p14="http://schemas.microsoft.com/office/powerpoint/2010/main" xmlns="" val="2505048848"/>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i="1" dirty="0" smtClean="0">
                <a:solidFill>
                  <a:srgbClr val="DC525C"/>
                </a:solidFill>
                <a:latin typeface="Segoe UI Light" panose="020B0502040204020203" pitchFamily="34" charset="0"/>
                <a:cs typeface="Segoe UI Light" panose="020B0502040204020203" pitchFamily="34" charset="0"/>
              </a:rPr>
              <a:t>DROP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295400" y="3276600"/>
            <a:ext cx="6553200" cy="707886"/>
          </a:xfrm>
          <a:prstGeom prst="rect">
            <a:avLst/>
          </a:prstGeom>
          <a:solidFill>
            <a:srgbClr val="C74C49"/>
          </a:solidFill>
        </p:spPr>
        <p:txBody>
          <a:bodyPr wrap="square">
            <a:spAutoFit/>
          </a:bodyPr>
          <a:lstStyle/>
          <a:p>
            <a:r>
              <a:rPr lang="en-IN" sz="2000" dirty="0">
                <a:solidFill>
                  <a:schemeClr val="bg1">
                    <a:lumMod val="95000"/>
                  </a:schemeClr>
                </a:solidFill>
              </a:rPr>
              <a:t>If the default database is dropped, the default database is unset (the DATABASE() function returns NULL).</a:t>
            </a:r>
          </a:p>
        </p:txBody>
      </p:sp>
    </p:spTree>
    <p:extLst>
      <p:ext uri="{BB962C8B-B14F-4D97-AF65-F5344CB8AC3E}">
        <p14:creationId xmlns:p14="http://schemas.microsoft.com/office/powerpoint/2010/main" xmlns="" val="1975106780"/>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chemeClr val="bg1">
                    <a:lumMod val="95000"/>
                  </a:schemeClr>
                </a:solidFill>
                <a:latin typeface="Arial" panose="020B0604020202020204" pitchFamily="34" charset="0"/>
                <a:cs typeface="Arial" panose="020B0604020202020204" pitchFamily="34" charset="0"/>
              </a:rPr>
              <a:t>DROP DATABASE</a:t>
            </a:r>
            <a:endParaRPr lang="en-IN" sz="3200" b="1" dirty="0">
              <a:solidFill>
                <a:schemeClr val="bg1">
                  <a:lumMod val="95000"/>
                </a:schemeClr>
              </a:solidFill>
              <a:latin typeface="Arial" panose="020B0604020202020204" pitchFamily="34" charset="0"/>
              <a:cs typeface="Arial" panose="020B0604020202020204" pitchFamily="34" charset="0"/>
            </a:endParaRPr>
          </a:p>
        </p:txBody>
      </p:sp>
      <p:sp>
        <p:nvSpPr>
          <p:cNvPr id="5" name="Rectangle 4"/>
          <p:cNvSpPr/>
          <p:nvPr/>
        </p:nvSpPr>
        <p:spPr>
          <a:xfrm>
            <a:off x="217714" y="176426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152400" y="2819400"/>
            <a:ext cx="8839199" cy="923330"/>
          </a:xfrm>
          <a:prstGeom prst="rect">
            <a:avLst/>
          </a:prstGeom>
        </p:spPr>
        <p:txBody>
          <a:bodyPr wrap="square">
            <a:spAutoFit/>
          </a:bodyPr>
          <a:lstStyle/>
          <a:p>
            <a:pPr>
              <a:lnSpc>
                <a:spcPct val="150000"/>
              </a:lnSpc>
            </a:pPr>
            <a:r>
              <a:rPr lang="en-IN" dirty="0">
                <a:solidFill>
                  <a:srgbClr val="0070C0"/>
                </a:solidFill>
                <a:latin typeface="Arial" panose="020B0604020202020204" pitchFamily="34" charset="0"/>
                <a:ea typeface="Arial Unicode MS"/>
                <a:cs typeface="Arial" panose="020B0604020202020204" pitchFamily="34" charset="0"/>
              </a:rPr>
              <a:t>DROP </a:t>
            </a:r>
            <a:r>
              <a:rPr lang="en-IN" dirty="0" smtClean="0">
                <a:solidFill>
                  <a:srgbClr val="0070C0"/>
                </a:solidFill>
                <a:latin typeface="Arial" panose="020B0604020202020204" pitchFamily="34" charset="0"/>
                <a:ea typeface="Arial Unicode MS"/>
                <a:cs typeface="Arial" panose="020B0604020202020204" pitchFamily="34" charset="0"/>
              </a:rPr>
              <a:t>DATABASE </a:t>
            </a:r>
            <a:r>
              <a:rPr lang="en-IN" dirty="0" smtClean="0">
                <a:solidFill>
                  <a:srgbClr val="669900"/>
                </a:solidFill>
                <a:latin typeface="Liberation Mono"/>
              </a:rPr>
              <a:t>db1</a:t>
            </a:r>
            <a:r>
              <a:rPr lang="en-IN" dirty="0" smtClean="0">
                <a:solidFill>
                  <a:srgbClr val="0070C0"/>
                </a:solidFill>
                <a:latin typeface="Arial" panose="020B0604020202020204" pitchFamily="34" charset="0"/>
                <a:ea typeface="Arial Unicode MS"/>
                <a:cs typeface="Arial" panose="020B0604020202020204" pitchFamily="34" charset="0"/>
              </a:rPr>
              <a:t>;</a:t>
            </a:r>
          </a:p>
          <a:p>
            <a:pPr>
              <a:lnSpc>
                <a:spcPct val="150000"/>
              </a:lnSpc>
            </a:pPr>
            <a:r>
              <a:rPr lang="en-IN" dirty="0">
                <a:solidFill>
                  <a:srgbClr val="0070C0"/>
                </a:solidFill>
                <a:latin typeface="Arial" panose="020B0604020202020204" pitchFamily="34" charset="0"/>
                <a:ea typeface="Arial Unicode MS"/>
                <a:cs typeface="Arial" panose="020B0604020202020204" pitchFamily="34" charset="0"/>
              </a:rPr>
              <a:t>DROP </a:t>
            </a:r>
            <a:r>
              <a:rPr lang="en-IN" dirty="0" smtClean="0">
                <a:solidFill>
                  <a:srgbClr val="0070C0"/>
                </a:solidFill>
                <a:latin typeface="Arial" panose="020B0604020202020204" pitchFamily="34" charset="0"/>
                <a:ea typeface="Arial Unicode MS"/>
                <a:cs typeface="Arial" panose="020B0604020202020204" pitchFamily="34" charset="0"/>
              </a:rPr>
              <a:t>DATABASE </a:t>
            </a:r>
            <a:r>
              <a:rPr lang="en-IN" dirty="0" smtClean="0">
                <a:solidFill>
                  <a:srgbClr val="A67F59"/>
                </a:solidFill>
                <a:latin typeface="Liberation Mono"/>
              </a:rPr>
              <a:t>IF</a:t>
            </a:r>
            <a:r>
              <a:rPr lang="en-IN" dirty="0" smtClean="0">
                <a:solidFill>
                  <a:srgbClr val="0070C0"/>
                </a:solidFill>
                <a:latin typeface="Arial" panose="020B0604020202020204" pitchFamily="34" charset="0"/>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Arial" panose="020B0604020202020204" pitchFamily="34" charset="0"/>
                <a:ea typeface="Arial Unicode MS"/>
                <a:cs typeface="Arial" panose="020B0604020202020204" pitchFamily="34" charset="0"/>
              </a:rPr>
              <a:t> </a:t>
            </a:r>
            <a:r>
              <a:rPr lang="en-IN" dirty="0">
                <a:solidFill>
                  <a:srgbClr val="669900"/>
                </a:solidFill>
                <a:latin typeface="Liberation Mono"/>
              </a:rPr>
              <a:t>db1</a:t>
            </a:r>
            <a:r>
              <a:rPr lang="en-IN" dirty="0" smtClean="0">
                <a:solidFill>
                  <a:srgbClr val="0070C0"/>
                </a:solidFill>
                <a:latin typeface="Arial" panose="020B0604020202020204" pitchFamily="34" charset="0"/>
                <a:ea typeface="Arial Unicode MS"/>
                <a:cs typeface="Arial" panose="020B0604020202020204" pitchFamily="34" charset="0"/>
              </a:rPr>
              <a:t>;</a:t>
            </a:r>
            <a:endParaRPr lang="en-IN" dirty="0">
              <a:solidFill>
                <a:srgbClr val="0070C0"/>
              </a:solidFill>
              <a:latin typeface="Arial" panose="020B0604020202020204" pitchFamily="34" charset="0"/>
              <a:ea typeface="Arial Unicode MS"/>
              <a:cs typeface="Arial" panose="020B0604020202020204" pitchFamily="34" charset="0"/>
            </a:endParaRPr>
          </a:p>
        </p:txBody>
      </p:sp>
      <p:sp>
        <p:nvSpPr>
          <p:cNvPr id="7" name="Rectangle 6"/>
          <p:cNvSpPr/>
          <p:nvPr/>
        </p:nvSpPr>
        <p:spPr>
          <a:xfrm>
            <a:off x="152400" y="703183"/>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2438400" y="2297668"/>
            <a:ext cx="6477000" cy="369332"/>
          </a:xfrm>
          <a:prstGeom prst="rect">
            <a:avLst/>
          </a:prstGeom>
          <a:solidFill>
            <a:srgbClr val="0070C0"/>
          </a:solidFill>
        </p:spPr>
        <p:txBody>
          <a:bodyPr wrap="square">
            <a:spAutoFit/>
          </a:bodyPr>
          <a:lstStyle/>
          <a:p>
            <a:r>
              <a:rPr lang="en-IN" b="1" dirty="0" smtClean="0">
                <a:solidFill>
                  <a:schemeClr val="bg1">
                    <a:lumMod val="95000"/>
                  </a:schemeClr>
                </a:solidFill>
                <a:latin typeface="Arial" panose="020B0604020202020204" pitchFamily="34" charset="0"/>
                <a:cs typeface="Arial" panose="020B0604020202020204" pitchFamily="34" charset="0"/>
              </a:rPr>
              <a:t>DROP SCHEMA </a:t>
            </a:r>
            <a:r>
              <a:rPr lang="en-IN" b="1" dirty="0">
                <a:solidFill>
                  <a:schemeClr val="bg1">
                    <a:lumMod val="95000"/>
                  </a:schemeClr>
                </a:solidFill>
                <a:latin typeface="Arial" panose="020B0604020202020204" pitchFamily="34" charset="0"/>
                <a:cs typeface="Arial" panose="020B0604020202020204" pitchFamily="34" charset="0"/>
              </a:rPr>
              <a:t>is a synonym for </a:t>
            </a:r>
            <a:r>
              <a:rPr lang="en-IN" b="1" dirty="0" smtClean="0">
                <a:solidFill>
                  <a:schemeClr val="bg1">
                    <a:lumMod val="95000"/>
                  </a:schemeClr>
                </a:solidFill>
                <a:latin typeface="Arial" panose="020B0604020202020204" pitchFamily="34" charset="0"/>
                <a:cs typeface="Arial" panose="020B0604020202020204" pitchFamily="34" charset="0"/>
              </a:rPr>
              <a:t>DROP DATABASE</a:t>
            </a:r>
            <a:r>
              <a:rPr lang="en-IN" b="1" dirty="0">
                <a:solidFill>
                  <a:schemeClr val="bg1">
                    <a:lumMod val="9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xmlns="" val="1903824061"/>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a:t>
            </a:r>
            <a:r>
              <a:rPr lang="en-IN" sz="4800" dirty="0" smtClean="0">
                <a:solidFill>
                  <a:srgbClr val="DC525C"/>
                </a:solidFill>
                <a:latin typeface="Segoe UI Light" panose="020B0502040204020203" pitchFamily="34" charset="0"/>
                <a:cs typeface="Segoe UI Light" panose="020B0502040204020203" pitchFamily="34" charset="0"/>
              </a:rPr>
              <a:t>Functions</a:t>
            </a:r>
          </a:p>
          <a:p>
            <a:pPr lvl="0" algn="ctr">
              <a:spcBef>
                <a:spcPct val="0"/>
              </a:spcBef>
              <a:defRPr/>
            </a:pPr>
            <a:r>
              <a:rPr lang="en-IN" sz="2800" dirty="0" smtClean="0">
                <a:solidFill>
                  <a:srgbClr val="DC525C"/>
                </a:solidFill>
                <a:latin typeface="Segoe UI Light" panose="020B0502040204020203" pitchFamily="34" charset="0"/>
                <a:cs typeface="Segoe UI Light" panose="020B0502040204020203" pitchFamily="34" charset="0"/>
              </a:rPr>
              <a:t>Use these function with SELECT statement</a:t>
            </a:r>
            <a:endParaRPr lang="en-US" sz="2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3100009759"/>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Information Functions</a:t>
            </a:r>
          </a:p>
        </p:txBody>
      </p:sp>
      <p:sp>
        <p:nvSpPr>
          <p:cNvPr id="4" name="Rectangle 3"/>
          <p:cNvSpPr/>
          <p:nvPr/>
        </p:nvSpPr>
        <p:spPr>
          <a:xfrm>
            <a:off x="152400" y="1447800"/>
            <a:ext cx="8915400" cy="286232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FOUND_ROWS()</a:t>
            </a:r>
            <a:r>
              <a:rPr lang="en-IN" dirty="0">
                <a:latin typeface="Arial" panose="020B0604020202020204" pitchFamily="34" charset="0"/>
                <a:cs typeface="Arial" panose="020B0604020202020204" pitchFamily="34" charset="0"/>
              </a:rPr>
              <a:t> </a:t>
            </a:r>
            <a:r>
              <a:rPr lang="en-IN" dirty="0" smtClean="0">
                <a:latin typeface="Arial" panose="020B0604020202020204" pitchFamily="34" charset="0"/>
                <a:cs typeface="Arial" panose="020B0604020202020204" pitchFamily="34" charset="0"/>
              </a:rPr>
              <a:t> - For </a:t>
            </a:r>
            <a:r>
              <a:rPr lang="en-IN" dirty="0">
                <a:latin typeface="Arial" panose="020B0604020202020204" pitchFamily="34" charset="0"/>
                <a:cs typeface="Arial" panose="020B0604020202020204" pitchFamily="34" charset="0"/>
              </a:rPr>
              <a:t>a SELECT with a LIMIT clause, the number of rows that would be returned were there no LIMIT clause</a:t>
            </a:r>
          </a:p>
          <a:p>
            <a:endParaRPr lang="en-IN" dirty="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LAST_INSERT_ID()</a:t>
            </a:r>
            <a:r>
              <a:rPr lang="en-IN" dirty="0" smtClean="0">
                <a:latin typeface="Arial" panose="020B0604020202020204" pitchFamily="34" charset="0"/>
                <a:cs typeface="Arial" panose="020B0604020202020204" pitchFamily="34" charset="0"/>
              </a:rPr>
              <a:t> - Value </a:t>
            </a:r>
            <a:r>
              <a:rPr lang="en-IN" dirty="0">
                <a:latin typeface="Arial" panose="020B0604020202020204" pitchFamily="34" charset="0"/>
                <a:cs typeface="Arial" panose="020B0604020202020204" pitchFamily="34" charset="0"/>
              </a:rPr>
              <a:t>of the AUTOINCREMENT column for the last INSERT</a:t>
            </a:r>
          </a:p>
          <a:p>
            <a:endParaRPr lang="en-IN" dirty="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ROW_COUNT()</a:t>
            </a:r>
            <a:r>
              <a:rPr lang="en-IN" dirty="0" smtClean="0">
                <a:latin typeface="Arial" panose="020B0604020202020204" pitchFamily="34" charset="0"/>
                <a:cs typeface="Arial" panose="020B0604020202020204" pitchFamily="34" charset="0"/>
              </a:rPr>
              <a:t> - The </a:t>
            </a:r>
            <a:r>
              <a:rPr lang="en-IN" dirty="0">
                <a:latin typeface="Arial" panose="020B0604020202020204" pitchFamily="34" charset="0"/>
                <a:cs typeface="Arial" panose="020B0604020202020204" pitchFamily="34" charset="0"/>
              </a:rPr>
              <a:t>number of rows updated</a:t>
            </a:r>
          </a:p>
          <a:p>
            <a:endParaRPr lang="en-IN" dirty="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DATABASE()</a:t>
            </a:r>
            <a:r>
              <a:rPr lang="en-IN" dirty="0" smtClean="0">
                <a:latin typeface="Arial" panose="020B0604020202020204" pitchFamily="34" charset="0"/>
                <a:cs typeface="Arial" panose="020B0604020202020204" pitchFamily="34" charset="0"/>
              </a:rPr>
              <a:t> - Return </a:t>
            </a:r>
            <a:r>
              <a:rPr lang="en-IN" dirty="0">
                <a:latin typeface="Arial" panose="020B0604020202020204" pitchFamily="34" charset="0"/>
                <a:cs typeface="Arial" panose="020B0604020202020204" pitchFamily="34" charset="0"/>
              </a:rPr>
              <a:t>the default (current) database name</a:t>
            </a:r>
          </a:p>
          <a:p>
            <a:endParaRPr lang="en-IN" dirty="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SCHEMA()</a:t>
            </a:r>
            <a:r>
              <a:rPr lang="en-IN" dirty="0" smtClean="0">
                <a:latin typeface="Arial" panose="020B0604020202020204" pitchFamily="34" charset="0"/>
                <a:cs typeface="Arial" panose="020B0604020202020204" pitchFamily="34" charset="0"/>
              </a:rPr>
              <a:t> - Synonym </a:t>
            </a:r>
            <a:r>
              <a:rPr lang="en-IN" dirty="0">
                <a:latin typeface="Arial" panose="020B0604020202020204" pitchFamily="34" charset="0"/>
                <a:cs typeface="Arial" panose="020B0604020202020204" pitchFamily="34" charset="0"/>
              </a:rPr>
              <a:t>for DATABASE</a:t>
            </a:r>
            <a:r>
              <a:rPr lang="en-IN" dirty="0" smtClean="0">
                <a:latin typeface="Arial" panose="020B0604020202020204" pitchFamily="34" charset="0"/>
                <a:cs typeface="Arial" panose="020B0604020202020204" pitchFamily="34" charset="0"/>
              </a:rPr>
              <a:t>()</a:t>
            </a:r>
          </a:p>
        </p:txBody>
      </p:sp>
      <p:sp>
        <p:nvSpPr>
          <p:cNvPr id="3" name="Rectangle 2"/>
          <p:cNvSpPr/>
          <p:nvPr/>
        </p:nvSpPr>
        <p:spPr>
          <a:xfrm>
            <a:off x="152400" y="4800600"/>
            <a:ext cx="6172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 database();</a:t>
            </a:r>
          </a:p>
        </p:txBody>
      </p:sp>
    </p:spTree>
    <p:extLst>
      <p:ext uri="{BB962C8B-B14F-4D97-AF65-F5344CB8AC3E}">
        <p14:creationId xmlns:p14="http://schemas.microsoft.com/office/powerpoint/2010/main" xmlns="" val="169650233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371600"/>
            <a:ext cx="9144000" cy="1015663"/>
          </a:xfrm>
          <a:prstGeom prst="rect">
            <a:avLst/>
          </a:prstGeom>
        </p:spPr>
        <p:txBody>
          <a:bodyPr wrap="square">
            <a:spAutoFit/>
          </a:bodyPr>
          <a:lstStyle/>
          <a:p>
            <a:pPr algn="ctr"/>
            <a:r>
              <a:rPr lang="en-IN" sz="3200" b="1" dirty="0" smtClean="0">
                <a:latin typeface="Arial" panose="020B0604020202020204" pitchFamily="34" charset="0"/>
                <a:cs typeface="Arial" panose="020B0604020202020204" pitchFamily="34" charset="0"/>
              </a:rPr>
              <a:t>MySQL</a:t>
            </a:r>
            <a:r>
              <a:rPr lang="en-IN" sz="3200" dirty="0" smtClean="0">
                <a:latin typeface="Arial" panose="020B0604020202020204" pitchFamily="34" charset="0"/>
                <a:cs typeface="Arial" panose="020B0604020202020204" pitchFamily="34" charset="0"/>
              </a:rPr>
              <a:t> </a:t>
            </a:r>
            <a:r>
              <a:rPr lang="en-IN" sz="2800" dirty="0" smtClean="0">
                <a:latin typeface="Arial" panose="020B0604020202020204" pitchFamily="34" charset="0"/>
                <a:cs typeface="Arial" panose="020B0604020202020204" pitchFamily="34" charset="0"/>
              </a:rPr>
              <a:t>is the most popular </a:t>
            </a:r>
            <a:r>
              <a:rPr lang="en-IN" sz="3200" b="1" dirty="0" smtClean="0">
                <a:latin typeface="Arial" panose="020B0604020202020204" pitchFamily="34" charset="0"/>
                <a:cs typeface="Arial" panose="020B0604020202020204" pitchFamily="34" charset="0"/>
              </a:rPr>
              <a:t>Open </a:t>
            </a:r>
            <a:r>
              <a:rPr lang="en-IN" sz="3200" b="1" dirty="0">
                <a:latin typeface="Arial" panose="020B0604020202020204" pitchFamily="34" charset="0"/>
                <a:cs typeface="Arial" panose="020B0604020202020204" pitchFamily="34" charset="0"/>
              </a:rPr>
              <a:t>Source</a:t>
            </a:r>
            <a:r>
              <a:rPr lang="en-IN" sz="2800" b="1" dirty="0" smtClean="0">
                <a:latin typeface="Arial" panose="020B0604020202020204" pitchFamily="34" charset="0"/>
                <a:cs typeface="Arial" panose="020B0604020202020204" pitchFamily="34" charset="0"/>
              </a:rPr>
              <a:t> </a:t>
            </a:r>
          </a:p>
          <a:p>
            <a:pPr algn="ctr"/>
            <a:r>
              <a:rPr lang="en-IN" sz="2800" dirty="0" smtClean="0">
                <a:latin typeface="Arial" panose="020B0604020202020204" pitchFamily="34" charset="0"/>
                <a:cs typeface="Arial" panose="020B0604020202020204" pitchFamily="34" charset="0"/>
              </a:rPr>
              <a:t>Relational Database Management System.</a:t>
            </a:r>
            <a:endParaRPr lang="en-US" sz="3600" b="1" dirty="0" smtClean="0">
              <a:latin typeface="Arial" pitchFamily="34" charset="0"/>
              <a:cs typeface="Arial" pitchFamily="34" charset="0"/>
            </a:endParaRPr>
          </a:p>
        </p:txBody>
      </p:sp>
      <p:sp>
        <p:nvSpPr>
          <p:cNvPr id="4" name="Rectangle 3"/>
          <p:cNvSpPr/>
          <p:nvPr/>
        </p:nvSpPr>
        <p:spPr>
          <a:xfrm>
            <a:off x="0" y="0"/>
            <a:ext cx="9144000" cy="769441"/>
          </a:xfrm>
          <a:prstGeom prst="rect">
            <a:avLst/>
          </a:prstGeom>
          <a:solidFill>
            <a:schemeClr val="bg2">
              <a:lumMod val="10000"/>
            </a:schemeClr>
          </a:solidFill>
        </p:spPr>
        <p:txBody>
          <a:bodyPr wrap="square">
            <a:spAutoFit/>
          </a:bodyPr>
          <a:lstStyle/>
          <a:p>
            <a:pPr algn="r"/>
            <a:r>
              <a:rPr lang="en-IN" sz="4400" b="1" dirty="0">
                <a:solidFill>
                  <a:srgbClr val="FFFF00"/>
                </a:solidFill>
                <a:latin typeface="Arial" panose="020B0604020202020204" pitchFamily="34" charset="0"/>
                <a:cs typeface="Arial" panose="020B0604020202020204" pitchFamily="34" charset="0"/>
              </a:rPr>
              <a:t>MySQL</a:t>
            </a:r>
            <a:r>
              <a:rPr lang="en-US" sz="3600" dirty="0" smtClean="0">
                <a:solidFill>
                  <a:srgbClr val="FFFF00"/>
                </a:solidFill>
                <a:latin typeface="Arial" pitchFamily="34" charset="0"/>
                <a:cs typeface="Arial" pitchFamily="34" charset="0"/>
              </a:rPr>
              <a:t> </a:t>
            </a:r>
            <a:r>
              <a:rPr lang="en-IN" sz="3600" dirty="0">
                <a:solidFill>
                  <a:srgbClr val="FFFF00"/>
                </a:solidFill>
              </a:rPr>
              <a:t> </a:t>
            </a:r>
            <a:endParaRPr lang="en-IN" sz="3600" dirty="0">
              <a:solidFill>
                <a:srgbClr val="FFFF00"/>
              </a:solidFill>
              <a:latin typeface="Arial" panose="020B0604020202020204" pitchFamily="34" charset="0"/>
              <a:cs typeface="Arial" panose="020B0604020202020204" pitchFamily="34" charset="0"/>
            </a:endParaRPr>
          </a:p>
        </p:txBody>
      </p:sp>
      <p:sp>
        <p:nvSpPr>
          <p:cNvPr id="2" name="Rectangle 1"/>
          <p:cNvSpPr/>
          <p:nvPr/>
        </p:nvSpPr>
        <p:spPr>
          <a:xfrm>
            <a:off x="228600" y="2819400"/>
            <a:ext cx="8686800"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a:t>
            </a:r>
            <a:r>
              <a:rPr lang="en-IN" sz="1400" dirty="0" smtClean="0">
                <a:latin typeface="Arial" panose="020B0604020202020204" pitchFamily="34" charset="0"/>
                <a:cs typeface="Arial" panose="020B0604020202020204" pitchFamily="34" charset="0"/>
              </a:rPr>
              <a:t>company - </a:t>
            </a:r>
            <a:r>
              <a:rPr lang="en-IN" sz="1400" dirty="0">
                <a:latin typeface="Arial" panose="020B0604020202020204" pitchFamily="34" charset="0"/>
                <a:cs typeface="Arial" panose="020B0604020202020204" pitchFamily="34" charset="0"/>
              </a:rPr>
              <a:t>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4495800" y="3757934"/>
            <a:ext cx="4203204" cy="2185666"/>
          </a:xfrm>
          <a:prstGeom prst="rect">
            <a:avLst/>
          </a:prstGeom>
        </p:spPr>
      </p:pic>
      <p:sp>
        <p:nvSpPr>
          <p:cNvPr id="5" name="TextBox 4"/>
          <p:cNvSpPr txBox="1"/>
          <p:nvPr/>
        </p:nvSpPr>
        <p:spPr>
          <a:xfrm>
            <a:off x="76200" y="3581400"/>
            <a:ext cx="6629400" cy="1384995"/>
          </a:xfrm>
          <a:prstGeom prst="rect">
            <a:avLst/>
          </a:prstGeom>
          <a:noFill/>
        </p:spPr>
        <p:txBody>
          <a:bodyPr wrap="square" rtlCol="0">
            <a:spAutoFit/>
          </a:bodyPr>
          <a:lstStyle/>
          <a:p>
            <a:pPr algn="just"/>
            <a:r>
              <a:rPr lang="en-IN" sz="2000" dirty="0" smtClean="0"/>
              <a:t>When you use MySQL, you’re actually using at least two programmes. One program is the MySQL server, </a:t>
            </a:r>
            <a:r>
              <a:rPr lang="en-IN" sz="2400" i="1" dirty="0" smtClean="0">
                <a:solidFill>
                  <a:srgbClr val="FF0000"/>
                </a:solidFill>
              </a:rPr>
              <a:t>mysqld</a:t>
            </a:r>
            <a:r>
              <a:rPr lang="en-IN" sz="2000" i="1" dirty="0" smtClean="0"/>
              <a:t> </a:t>
            </a:r>
            <a:r>
              <a:rPr lang="en-IN" sz="2000" dirty="0" smtClean="0"/>
              <a:t>and other program is </a:t>
            </a:r>
            <a:r>
              <a:rPr lang="en-IN" sz="2400" i="1" dirty="0">
                <a:solidFill>
                  <a:srgbClr val="FF0000"/>
                </a:solidFill>
              </a:rPr>
              <a:t>client</a:t>
            </a:r>
            <a:r>
              <a:rPr lang="en-IN" sz="2000" dirty="0" smtClean="0"/>
              <a:t> program that connects to the database server.</a:t>
            </a:r>
            <a:endParaRPr lang="en-IN" sz="2000" i="1" dirty="0"/>
          </a:p>
        </p:txBody>
      </p:sp>
    </p:spTree>
    <p:extLst>
      <p:ext uri="{BB962C8B-B14F-4D97-AF65-F5344CB8AC3E}">
        <p14:creationId xmlns:p14="http://schemas.microsoft.com/office/powerpoint/2010/main" xmlns="" val="3962819444"/>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852486"/>
          </a:xfrm>
          <a:prstGeom prst="rect">
            <a:avLst/>
          </a:prstGeom>
        </p:spPr>
        <p:txBody>
          <a:bodyPr>
            <a:noAutofit/>
          </a:bodyPr>
          <a:lstStyle/>
          <a:p>
            <a:pPr lvl="0" algn="ctr">
              <a:spcBef>
                <a:spcPct val="0"/>
              </a:spcBef>
              <a:defRPr/>
            </a:pPr>
            <a:r>
              <a:rPr lang="en-IN" sz="4800" dirty="0" smtClean="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00166" y="3357562"/>
            <a:ext cx="6429420" cy="369332"/>
          </a:xfrm>
          <a:prstGeom prst="rect">
            <a:avLst/>
          </a:prstGeom>
        </p:spPr>
        <p:txBody>
          <a:bodyPr wrap="square">
            <a:spAutoFit/>
          </a:bodyPr>
          <a:lstStyle/>
          <a:p>
            <a:r>
              <a:rPr lang="en-US" dirty="0" smtClean="0">
                <a:solidFill>
                  <a:srgbClr val="006C86"/>
                </a:solidFill>
              </a:rPr>
              <a:t>.</a:t>
            </a:r>
            <a:endParaRPr lang="en-US" dirty="0">
              <a:solidFill>
                <a:srgbClr val="006C86"/>
              </a:solidFill>
            </a:endParaRPr>
          </a:p>
        </p:txBody>
      </p:sp>
      <p:sp>
        <p:nvSpPr>
          <p:cNvPr id="4" name="Rectangle 3"/>
          <p:cNvSpPr/>
          <p:nvPr/>
        </p:nvSpPr>
        <p:spPr>
          <a:xfrm>
            <a:off x="857224" y="3435494"/>
            <a:ext cx="7643866" cy="707886"/>
          </a:xfrm>
          <a:prstGeom prst="rect">
            <a:avLst/>
          </a:prstGeom>
        </p:spPr>
        <p:txBody>
          <a:bodyPr wrap="square">
            <a:spAutoFit/>
          </a:bodyPr>
          <a:lstStyle/>
          <a:p>
            <a:r>
              <a:rPr lang="en-US" sz="2000" dirty="0" smtClean="0">
                <a:solidFill>
                  <a:srgbClr val="006C86"/>
                </a:solidFill>
              </a:rPr>
              <a:t>The mysqlshow client can be used to quickly see which databases exist, their tables, or a table's columns or indexes</a:t>
            </a:r>
            <a:endParaRPr lang="en-US" sz="2000" dirty="0">
              <a:solidFill>
                <a:srgbClr val="006C86"/>
              </a:solidFill>
            </a:endParaRPr>
          </a:p>
        </p:txBody>
      </p:sp>
      <p:sp>
        <p:nvSpPr>
          <p:cNvPr id="5" name="Rectangle 4"/>
          <p:cNvSpPr/>
          <p:nvPr/>
        </p:nvSpPr>
        <p:spPr>
          <a:xfrm>
            <a:off x="285720" y="428604"/>
            <a:ext cx="7500990" cy="430887"/>
          </a:xfrm>
          <a:prstGeom prst="rect">
            <a:avLst/>
          </a:prstGeom>
        </p:spPr>
        <p:txBody>
          <a:bodyPr wrap="square">
            <a:spAutoFit/>
          </a:bodyPr>
          <a:lstStyle/>
          <a:p>
            <a:r>
              <a:rPr lang="en-US" sz="2200" dirty="0" smtClean="0">
                <a:solidFill>
                  <a:schemeClr val="accent5">
                    <a:lumMod val="75000"/>
                  </a:schemeClr>
                </a:solidFill>
              </a:rPr>
              <a:t>mysqlshow [</a:t>
            </a:r>
            <a:r>
              <a:rPr lang="en-US" sz="2200" i="1" dirty="0" smtClean="0">
                <a:solidFill>
                  <a:schemeClr val="accent5">
                    <a:lumMod val="75000"/>
                  </a:schemeClr>
                </a:solidFill>
              </a:rPr>
              <a:t>options</a:t>
            </a:r>
            <a:r>
              <a:rPr lang="en-US" sz="2200" dirty="0" smtClean="0">
                <a:solidFill>
                  <a:schemeClr val="accent5">
                    <a:lumMod val="75000"/>
                  </a:schemeClr>
                </a:solidFill>
              </a:rPr>
              <a:t>] [</a:t>
            </a:r>
            <a:r>
              <a:rPr lang="en-US" sz="2200" i="1" dirty="0" smtClean="0">
                <a:solidFill>
                  <a:schemeClr val="accent5">
                    <a:lumMod val="75000"/>
                  </a:schemeClr>
                </a:solidFill>
              </a:rPr>
              <a:t>db_name</a:t>
            </a:r>
            <a:r>
              <a:rPr lang="en-US" sz="2200" dirty="0" smtClean="0">
                <a:solidFill>
                  <a:schemeClr val="accent5">
                    <a:lumMod val="75000"/>
                  </a:schemeClr>
                </a:solidFill>
              </a:rPr>
              <a:t> [</a:t>
            </a:r>
            <a:r>
              <a:rPr lang="en-US" sz="2200" i="1" dirty="0" smtClean="0">
                <a:solidFill>
                  <a:schemeClr val="accent5">
                    <a:lumMod val="75000"/>
                  </a:schemeClr>
                </a:solidFill>
              </a:rPr>
              <a:t>tbl_name</a:t>
            </a:r>
            <a:r>
              <a:rPr lang="en-US" sz="2200" dirty="0" smtClean="0">
                <a:solidFill>
                  <a:schemeClr val="accent5">
                    <a:lumMod val="75000"/>
                  </a:schemeClr>
                </a:solidFill>
              </a:rPr>
              <a:t> [</a:t>
            </a:r>
            <a:r>
              <a:rPr lang="en-US" sz="2200" i="1" dirty="0" smtClean="0">
                <a:solidFill>
                  <a:schemeClr val="accent5">
                    <a:lumMod val="75000"/>
                  </a:schemeClr>
                </a:solidFill>
              </a:rPr>
              <a:t>col_name</a:t>
            </a:r>
            <a:r>
              <a:rPr lang="en-US" sz="2200" dirty="0" smtClean="0">
                <a:solidFill>
                  <a:schemeClr val="accent5">
                    <a:lumMod val="75000"/>
                  </a:schemeClr>
                </a:solidFill>
              </a:rPr>
              <a:t>]]]</a:t>
            </a:r>
            <a:endParaRPr lang="en-US" sz="2200" dirty="0">
              <a:solidFill>
                <a:schemeClr val="accent5">
                  <a:lumMod val="75000"/>
                </a:schemeClr>
              </a:solidFill>
            </a:endParaRPr>
          </a:p>
        </p:txBody>
      </p:sp>
    </p:spTree>
    <p:extLst>
      <p:ext uri="{BB962C8B-B14F-4D97-AF65-F5344CB8AC3E}">
        <p14:creationId xmlns:p14="http://schemas.microsoft.com/office/powerpoint/2010/main" xmlns="" val="3100009759"/>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chemeClr val="bg1">
                    <a:lumMod val="95000"/>
                  </a:schemeClr>
                </a:solidFill>
                <a:latin typeface="Arial" panose="020B0604020202020204" pitchFamily="34" charset="0"/>
                <a:cs typeface="Arial" panose="020B0604020202020204" pitchFamily="34" charset="0"/>
              </a:rPr>
              <a:t>mysqlshow.exe</a:t>
            </a:r>
            <a:endParaRPr lang="en-IN" sz="3200" b="1" dirty="0">
              <a:solidFill>
                <a:schemeClr val="bg1">
                  <a:lumMod val="95000"/>
                </a:schemeClr>
              </a:solidFill>
              <a:latin typeface="Arial" panose="020B0604020202020204" pitchFamily="34" charset="0"/>
              <a:cs typeface="Arial" panose="020B0604020202020204" pitchFamily="34" charset="0"/>
            </a:endParaRPr>
          </a:p>
        </p:txBody>
      </p:sp>
      <p:sp>
        <p:nvSpPr>
          <p:cNvPr id="7" name="Rectangle 6"/>
          <p:cNvSpPr/>
          <p:nvPr/>
        </p:nvSpPr>
        <p:spPr>
          <a:xfrm>
            <a:off x="152400" y="814312"/>
            <a:ext cx="8839200" cy="461665"/>
          </a:xfrm>
          <a:prstGeom prst="rect">
            <a:avLst/>
          </a:prstGeom>
        </p:spPr>
        <p:txBody>
          <a:bodyPr wrap="square">
            <a:spAutoFit/>
          </a:bodyPr>
          <a:lstStyle/>
          <a:p>
            <a:r>
              <a:rPr lang="en-US" sz="2400" b="1" dirty="0" smtClean="0">
                <a:solidFill>
                  <a:srgbClr val="006C86"/>
                </a:solidFill>
              </a:rPr>
              <a:t>mysqlshow</a:t>
            </a:r>
            <a:r>
              <a:rPr lang="en-US" sz="2400" dirty="0" smtClean="0"/>
              <a:t> </a:t>
            </a:r>
            <a:r>
              <a:rPr lang="en-US" sz="2000" dirty="0" smtClean="0"/>
              <a:t>– Get Quick Info On MySQL DB, Table, Column and Index</a:t>
            </a:r>
            <a:endParaRPr lang="en-US" sz="2000" dirty="0"/>
          </a:p>
        </p:txBody>
      </p:sp>
      <p:sp>
        <p:nvSpPr>
          <p:cNvPr id="9" name="Rectangle 8"/>
          <p:cNvSpPr/>
          <p:nvPr/>
        </p:nvSpPr>
        <p:spPr>
          <a:xfrm>
            <a:off x="0" y="1460360"/>
            <a:ext cx="9144000" cy="4662815"/>
          </a:xfrm>
          <a:prstGeom prst="rect">
            <a:avLst/>
          </a:prstGeom>
        </p:spPr>
        <p:txBody>
          <a:bodyPr wrap="square">
            <a:spAutoFit/>
          </a:bodyPr>
          <a:lstStyle/>
          <a:p>
            <a:pPr>
              <a:lnSpc>
                <a:spcPct val="150000"/>
              </a:lnSpc>
            </a:pPr>
            <a:r>
              <a:rPr lang="en-US" dirty="0" smtClean="0">
                <a:solidFill>
                  <a:srgbClr val="00B050"/>
                </a:solidFill>
                <a:latin typeface="Arial" panose="020B0604020202020204" pitchFamily="34" charset="0"/>
                <a:ea typeface="Arial Unicode MS"/>
                <a:cs typeface="Arial" panose="020B0604020202020204" pitchFamily="34" charset="0"/>
              </a:rPr>
              <a:t>[</a:t>
            </a:r>
            <a:r>
              <a:rPr lang="en-US" dirty="0" smtClean="0">
                <a:solidFill>
                  <a:srgbClr val="00B050"/>
                </a:solidFill>
              </a:rPr>
              <a:t>Display available databases</a:t>
            </a:r>
            <a:r>
              <a:rPr lang="en-US" dirty="0" smtClean="0">
                <a:solidFill>
                  <a:srgbClr val="00B050"/>
                </a:solidFill>
                <a:latin typeface="Arial" panose="020B0604020202020204" pitchFamily="34" charset="0"/>
                <a:ea typeface="Arial Unicode MS"/>
                <a:cs typeface="Arial" panose="020B0604020202020204" pitchFamily="34" charset="0"/>
              </a:rPr>
              <a:t>]</a:t>
            </a:r>
            <a:endParaRPr lang="en-US" dirty="0" smtClean="0">
              <a:solidFill>
                <a:srgbClr val="0070C0"/>
              </a:solidFill>
              <a:latin typeface="Arial" panose="020B0604020202020204" pitchFamily="34" charset="0"/>
              <a:ea typeface="Arial Unicode MS"/>
              <a:cs typeface="Arial" panose="020B0604020202020204" pitchFamily="34" charset="0"/>
            </a:endParaRPr>
          </a:p>
          <a:p>
            <a:pPr>
              <a:lnSpc>
                <a:spcPct val="150000"/>
              </a:lnSpc>
            </a:pPr>
            <a:r>
              <a:rPr lang="en-US" dirty="0" smtClean="0">
                <a:solidFill>
                  <a:srgbClr val="0070C0"/>
                </a:solidFill>
                <a:latin typeface="Arial" panose="020B0604020202020204" pitchFamily="34" charset="0"/>
                <a:ea typeface="Arial Unicode MS"/>
                <a:cs typeface="Arial" panose="020B0604020202020204" pitchFamily="34" charset="0"/>
              </a:rPr>
              <a:t>mysqlshow -hlocalhost -P3306 -uroot –proot  	</a:t>
            </a:r>
            <a:endParaRPr lang="en-US" dirty="0" smtClean="0">
              <a:solidFill>
                <a:srgbClr val="00B050"/>
              </a:solidFill>
              <a:latin typeface="Arial" panose="020B0604020202020204" pitchFamily="34" charset="0"/>
              <a:ea typeface="Arial Unicode MS"/>
              <a:cs typeface="Arial" panose="020B0604020202020204" pitchFamily="34" charset="0"/>
            </a:endParaRPr>
          </a:p>
          <a:p>
            <a:pPr>
              <a:lnSpc>
                <a:spcPct val="150000"/>
              </a:lnSpc>
            </a:pPr>
            <a:endParaRPr lang="en-IN" dirty="0" smtClean="0">
              <a:solidFill>
                <a:srgbClr val="00B050"/>
              </a:solidFill>
            </a:endParaRPr>
          </a:p>
          <a:p>
            <a:pPr>
              <a:lnSpc>
                <a:spcPct val="150000"/>
              </a:lnSpc>
            </a:pPr>
            <a:r>
              <a:rPr lang="en-IN" dirty="0" smtClean="0">
                <a:solidFill>
                  <a:srgbClr val="00B050"/>
                </a:solidFill>
              </a:rPr>
              <a:t>[</a:t>
            </a:r>
            <a:r>
              <a:rPr lang="en-US" dirty="0" smtClean="0">
                <a:solidFill>
                  <a:srgbClr val="00B050"/>
                </a:solidFill>
              </a:rPr>
              <a:t>Display all tables in a database</a:t>
            </a:r>
            <a:r>
              <a:rPr lang="en-IN" dirty="0" smtClean="0">
                <a:solidFill>
                  <a:srgbClr val="00B050"/>
                </a:solidFill>
              </a:rPr>
              <a:t>]</a:t>
            </a:r>
            <a:endParaRPr lang="en-US" dirty="0" smtClean="0">
              <a:solidFill>
                <a:srgbClr val="0070C0"/>
              </a:solidFill>
              <a:latin typeface="Arial" panose="020B0604020202020204" pitchFamily="34" charset="0"/>
              <a:ea typeface="Arial Unicode MS"/>
              <a:cs typeface="Arial" panose="020B0604020202020204" pitchFamily="34" charset="0"/>
            </a:endParaRPr>
          </a:p>
          <a:p>
            <a:pPr>
              <a:lnSpc>
                <a:spcPct val="150000"/>
              </a:lnSpc>
            </a:pPr>
            <a:r>
              <a:rPr lang="en-US" dirty="0" smtClean="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smtClean="0">
                <a:solidFill>
                  <a:srgbClr val="669900"/>
                </a:solidFill>
                <a:latin typeface="Liberation Mono"/>
              </a:rPr>
              <a:t>db1 	</a:t>
            </a:r>
          </a:p>
          <a:p>
            <a:pPr>
              <a:lnSpc>
                <a:spcPct val="150000"/>
              </a:lnSpc>
            </a:pPr>
            <a:endParaRPr lang="en-US" dirty="0" smtClean="0">
              <a:solidFill>
                <a:srgbClr val="00B050"/>
              </a:solidFill>
            </a:endParaRPr>
          </a:p>
          <a:p>
            <a:pPr>
              <a:lnSpc>
                <a:spcPct val="150000"/>
              </a:lnSpc>
            </a:pPr>
            <a:r>
              <a:rPr lang="en-US" dirty="0" smtClean="0">
                <a:solidFill>
                  <a:schemeClr val="accent5">
                    <a:lumMod val="50000"/>
                  </a:schemeClr>
                </a:solidFill>
                <a:latin typeface="Arial" panose="020B0604020202020204" pitchFamily="34" charset="0"/>
                <a:ea typeface="Arial Unicode MS"/>
                <a:cs typeface="Arial" panose="020B0604020202020204" pitchFamily="34" charset="0"/>
              </a:rPr>
              <a:t> </a:t>
            </a:r>
            <a:r>
              <a:rPr lang="en-US" dirty="0" smtClean="0">
                <a:solidFill>
                  <a:srgbClr val="00B050"/>
                </a:solidFill>
              </a:rPr>
              <a:t>[Display tables along with number of columns in a database]</a:t>
            </a:r>
            <a:endParaRPr lang="en-US" dirty="0" smtClean="0">
              <a:solidFill>
                <a:srgbClr val="0070C0"/>
              </a:solidFill>
              <a:latin typeface="Arial" panose="020B0604020202020204" pitchFamily="34" charset="0"/>
              <a:ea typeface="Arial Unicode MS"/>
              <a:cs typeface="Arial" panose="020B0604020202020204" pitchFamily="34" charset="0"/>
            </a:endParaRPr>
          </a:p>
          <a:p>
            <a:pPr>
              <a:lnSpc>
                <a:spcPct val="150000"/>
              </a:lnSpc>
            </a:pPr>
            <a:r>
              <a:rPr lang="en-US" dirty="0" smtClean="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smtClean="0">
                <a:solidFill>
                  <a:srgbClr val="669900"/>
                </a:solidFill>
                <a:latin typeface="Liberation Mono"/>
              </a:rPr>
              <a:t>db1 </a:t>
            </a:r>
            <a:r>
              <a:rPr lang="en-US" dirty="0" smtClean="0">
                <a:solidFill>
                  <a:schemeClr val="accent5">
                    <a:lumMod val="50000"/>
                  </a:schemeClr>
                </a:solidFill>
                <a:latin typeface="Arial" panose="020B0604020202020204" pitchFamily="34" charset="0"/>
                <a:ea typeface="Arial Unicode MS"/>
                <a:cs typeface="Arial" panose="020B0604020202020204" pitchFamily="34" charset="0"/>
              </a:rPr>
              <a:t>–v</a:t>
            </a:r>
            <a:endParaRPr lang="en-US" dirty="0" smtClean="0">
              <a:solidFill>
                <a:srgbClr val="00B050"/>
              </a:solidFill>
            </a:endParaRPr>
          </a:p>
          <a:p>
            <a:pPr>
              <a:lnSpc>
                <a:spcPct val="150000"/>
              </a:lnSpc>
            </a:pPr>
            <a:endParaRPr lang="en-US" dirty="0" smtClean="0">
              <a:solidFill>
                <a:schemeClr val="accent5">
                  <a:lumMod val="50000"/>
                </a:schemeClr>
              </a:solidFill>
              <a:latin typeface="Arial" panose="020B0604020202020204" pitchFamily="34" charset="0"/>
              <a:ea typeface="Arial Unicode MS"/>
              <a:cs typeface="Arial" panose="020B0604020202020204" pitchFamily="34" charset="0"/>
            </a:endParaRPr>
          </a:p>
          <a:p>
            <a:pPr>
              <a:lnSpc>
                <a:spcPct val="150000"/>
              </a:lnSpc>
            </a:pPr>
            <a:r>
              <a:rPr lang="en-US" dirty="0" smtClean="0">
                <a:solidFill>
                  <a:srgbClr val="00B050"/>
                </a:solidFill>
              </a:rPr>
              <a:t>[Display total number of columns and rows of all tables in a database]</a:t>
            </a:r>
          </a:p>
          <a:p>
            <a:pPr>
              <a:lnSpc>
                <a:spcPct val="150000"/>
              </a:lnSpc>
            </a:pPr>
            <a:r>
              <a:rPr lang="en-US" dirty="0" smtClean="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smtClean="0">
                <a:solidFill>
                  <a:srgbClr val="669900"/>
                </a:solidFill>
                <a:latin typeface="Liberation Mono"/>
              </a:rPr>
              <a:t>db1 </a:t>
            </a:r>
            <a:r>
              <a:rPr lang="en-US" dirty="0" smtClean="0">
                <a:solidFill>
                  <a:schemeClr val="accent5">
                    <a:lumMod val="50000"/>
                  </a:schemeClr>
                </a:solidFill>
                <a:latin typeface="Arial" panose="020B0604020202020204" pitchFamily="34" charset="0"/>
                <a:ea typeface="Arial Unicode MS"/>
                <a:cs typeface="Arial" panose="020B0604020202020204" pitchFamily="34" charset="0"/>
              </a:rPr>
              <a:t>–v</a:t>
            </a:r>
            <a:r>
              <a:rPr lang="en-US" dirty="0" smtClean="0">
                <a:solidFill>
                  <a:srgbClr val="0070C0"/>
                </a:solidFill>
                <a:latin typeface="Arial" panose="020B0604020202020204" pitchFamily="34" charset="0"/>
                <a:ea typeface="Arial Unicode MS"/>
                <a:cs typeface="Arial" panose="020B0604020202020204" pitchFamily="34" charset="0"/>
              </a:rPr>
              <a:t> </a:t>
            </a:r>
            <a:r>
              <a:rPr lang="en-US" dirty="0" smtClean="0">
                <a:solidFill>
                  <a:schemeClr val="accent5">
                    <a:lumMod val="50000"/>
                  </a:schemeClr>
                </a:solidFill>
                <a:latin typeface="Arial" panose="020B0604020202020204" pitchFamily="34" charset="0"/>
                <a:ea typeface="Arial Unicode MS"/>
                <a:cs typeface="Arial" panose="020B0604020202020204" pitchFamily="34" charset="0"/>
              </a:rPr>
              <a:t>–v</a:t>
            </a:r>
          </a:p>
        </p:txBody>
      </p:sp>
    </p:spTree>
    <p:extLst>
      <p:ext uri="{BB962C8B-B14F-4D97-AF65-F5344CB8AC3E}">
        <p14:creationId xmlns:p14="http://schemas.microsoft.com/office/powerpoint/2010/main" xmlns="" val="1903824061"/>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chemeClr val="bg1">
                    <a:lumMod val="95000"/>
                  </a:schemeClr>
                </a:solidFill>
                <a:latin typeface="Arial" panose="020B0604020202020204" pitchFamily="34" charset="0"/>
                <a:cs typeface="Arial" panose="020B0604020202020204" pitchFamily="34" charset="0"/>
              </a:rPr>
              <a:t>mysqlshow.exe</a:t>
            </a:r>
            <a:endParaRPr lang="en-IN" sz="3200" b="1" dirty="0">
              <a:solidFill>
                <a:schemeClr val="bg1">
                  <a:lumMod val="95000"/>
                </a:schemeClr>
              </a:solidFill>
              <a:latin typeface="Arial" panose="020B0604020202020204" pitchFamily="34" charset="0"/>
              <a:cs typeface="Arial" panose="020B0604020202020204" pitchFamily="34" charset="0"/>
            </a:endParaRPr>
          </a:p>
        </p:txBody>
      </p:sp>
      <p:sp>
        <p:nvSpPr>
          <p:cNvPr id="7" name="Rectangle 6"/>
          <p:cNvSpPr/>
          <p:nvPr/>
        </p:nvSpPr>
        <p:spPr>
          <a:xfrm>
            <a:off x="152400" y="814312"/>
            <a:ext cx="8839200" cy="461665"/>
          </a:xfrm>
          <a:prstGeom prst="rect">
            <a:avLst/>
          </a:prstGeom>
        </p:spPr>
        <p:txBody>
          <a:bodyPr wrap="square">
            <a:spAutoFit/>
          </a:bodyPr>
          <a:lstStyle/>
          <a:p>
            <a:r>
              <a:rPr lang="en-US" sz="2400" b="1" dirty="0" smtClean="0">
                <a:solidFill>
                  <a:srgbClr val="006C86"/>
                </a:solidFill>
              </a:rPr>
              <a:t>mysqlshow</a:t>
            </a:r>
            <a:r>
              <a:rPr lang="en-US" sz="2000" dirty="0" smtClean="0"/>
              <a:t> – Get Quick Info On MySQL DB, Table, Column and Index</a:t>
            </a:r>
            <a:endParaRPr lang="en-US" sz="2000" dirty="0"/>
          </a:p>
        </p:txBody>
      </p:sp>
      <p:sp>
        <p:nvSpPr>
          <p:cNvPr id="9" name="Rectangle 8"/>
          <p:cNvSpPr/>
          <p:nvPr/>
        </p:nvSpPr>
        <p:spPr>
          <a:xfrm>
            <a:off x="0" y="1460360"/>
            <a:ext cx="9144000" cy="3416320"/>
          </a:xfrm>
          <a:prstGeom prst="rect">
            <a:avLst/>
          </a:prstGeom>
        </p:spPr>
        <p:txBody>
          <a:bodyPr wrap="square">
            <a:spAutoFit/>
          </a:bodyPr>
          <a:lstStyle/>
          <a:p>
            <a:pPr>
              <a:lnSpc>
                <a:spcPct val="150000"/>
              </a:lnSpc>
            </a:pPr>
            <a:r>
              <a:rPr lang="en-IN" dirty="0" smtClean="0">
                <a:solidFill>
                  <a:srgbClr val="00B050"/>
                </a:solidFill>
              </a:rPr>
              <a:t>[</a:t>
            </a:r>
            <a:r>
              <a:rPr lang="en-US" dirty="0" smtClean="0">
                <a:solidFill>
                  <a:srgbClr val="00B050"/>
                </a:solidFill>
              </a:rPr>
              <a:t>Display all columns of a table</a:t>
            </a:r>
            <a:r>
              <a:rPr lang="en-IN" dirty="0" smtClean="0">
                <a:solidFill>
                  <a:srgbClr val="00B050"/>
                </a:solidFill>
              </a:rPr>
              <a:t>]</a:t>
            </a:r>
            <a:endParaRPr lang="en-US" dirty="0" smtClean="0">
              <a:solidFill>
                <a:srgbClr val="00B050"/>
              </a:solidFill>
            </a:endParaRPr>
          </a:p>
          <a:p>
            <a:pPr>
              <a:lnSpc>
                <a:spcPct val="150000"/>
              </a:lnSpc>
            </a:pPr>
            <a:r>
              <a:rPr lang="en-US" dirty="0" smtClean="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smtClean="0">
                <a:solidFill>
                  <a:srgbClr val="669900"/>
                </a:solidFill>
                <a:latin typeface="Liberation Mono"/>
              </a:rPr>
              <a:t>db1 </a:t>
            </a:r>
            <a:r>
              <a:rPr lang="en-IN" dirty="0" smtClean="0">
                <a:solidFill>
                  <a:srgbClr val="C00000"/>
                </a:solidFill>
                <a:latin typeface="Liberation Mono"/>
              </a:rPr>
              <a:t>EMP</a:t>
            </a:r>
          </a:p>
          <a:p>
            <a:pPr>
              <a:lnSpc>
                <a:spcPct val="150000"/>
              </a:lnSpc>
            </a:pPr>
            <a:endParaRPr lang="en-US" dirty="0" smtClean="0">
              <a:solidFill>
                <a:srgbClr val="00B050"/>
              </a:solidFill>
            </a:endParaRPr>
          </a:p>
          <a:p>
            <a:pPr>
              <a:lnSpc>
                <a:spcPct val="150000"/>
              </a:lnSpc>
            </a:pPr>
            <a:r>
              <a:rPr lang="en-US" dirty="0" smtClean="0">
                <a:solidFill>
                  <a:srgbClr val="00B050"/>
                </a:solidFill>
              </a:rPr>
              <a:t> [Display details about a specific column from a table]</a:t>
            </a:r>
          </a:p>
          <a:p>
            <a:pPr>
              <a:lnSpc>
                <a:spcPct val="150000"/>
              </a:lnSpc>
            </a:pPr>
            <a:r>
              <a:rPr lang="en-US" dirty="0" smtClean="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smtClean="0">
                <a:solidFill>
                  <a:srgbClr val="669900"/>
                </a:solidFill>
                <a:latin typeface="Liberation Mono"/>
              </a:rPr>
              <a:t>db1 </a:t>
            </a:r>
            <a:r>
              <a:rPr lang="en-IN" dirty="0" smtClean="0">
                <a:solidFill>
                  <a:srgbClr val="C00000"/>
                </a:solidFill>
                <a:latin typeface="Liberation Mono"/>
              </a:rPr>
              <a:t>EMP</a:t>
            </a:r>
            <a:r>
              <a:rPr lang="en-IN" dirty="0" smtClean="0">
                <a:solidFill>
                  <a:srgbClr val="FFC000"/>
                </a:solidFill>
                <a:latin typeface="Liberation Mono"/>
              </a:rPr>
              <a:t> </a:t>
            </a:r>
            <a:r>
              <a:rPr lang="en-IN" dirty="0" smtClean="0">
                <a:solidFill>
                  <a:srgbClr val="FF0000"/>
                </a:solidFill>
                <a:latin typeface="Liberation Mono"/>
              </a:rPr>
              <a:t>empno</a:t>
            </a:r>
            <a:endParaRPr lang="en-US" dirty="0" smtClean="0">
              <a:solidFill>
                <a:srgbClr val="FF0000"/>
              </a:solidFill>
            </a:endParaRPr>
          </a:p>
          <a:p>
            <a:pPr>
              <a:lnSpc>
                <a:spcPct val="150000"/>
              </a:lnSpc>
            </a:pPr>
            <a:endParaRPr lang="en-US" dirty="0" smtClean="0">
              <a:solidFill>
                <a:schemeClr val="accent5">
                  <a:lumMod val="50000"/>
                </a:schemeClr>
              </a:solidFill>
              <a:latin typeface="Arial" panose="020B0604020202020204" pitchFamily="34" charset="0"/>
              <a:ea typeface="Arial Unicode MS"/>
              <a:cs typeface="Arial" panose="020B0604020202020204" pitchFamily="34" charset="0"/>
            </a:endParaRPr>
          </a:p>
          <a:p>
            <a:pPr>
              <a:lnSpc>
                <a:spcPct val="150000"/>
              </a:lnSpc>
            </a:pPr>
            <a:r>
              <a:rPr lang="en-US" dirty="0" smtClean="0">
                <a:solidFill>
                  <a:srgbClr val="00B050"/>
                </a:solidFill>
              </a:rPr>
              <a:t>[Display both indexes and columns of a table]</a:t>
            </a:r>
          </a:p>
          <a:p>
            <a:pPr>
              <a:lnSpc>
                <a:spcPct val="150000"/>
              </a:lnSpc>
            </a:pPr>
            <a:r>
              <a:rPr lang="en-US" dirty="0" smtClean="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smtClean="0">
                <a:solidFill>
                  <a:srgbClr val="669900"/>
                </a:solidFill>
                <a:latin typeface="Liberation Mono"/>
              </a:rPr>
              <a:t>db1 </a:t>
            </a:r>
            <a:r>
              <a:rPr lang="en-IN" dirty="0" smtClean="0">
                <a:solidFill>
                  <a:srgbClr val="C00000"/>
                </a:solidFill>
                <a:latin typeface="Liberation Mono"/>
              </a:rPr>
              <a:t>EMP</a:t>
            </a:r>
            <a:r>
              <a:rPr lang="en-US" dirty="0" smtClean="0">
                <a:solidFill>
                  <a:srgbClr val="0070C0"/>
                </a:solidFill>
                <a:latin typeface="Arial" panose="020B0604020202020204" pitchFamily="34" charset="0"/>
                <a:ea typeface="Arial Unicode MS"/>
                <a:cs typeface="Arial" panose="020B0604020202020204" pitchFamily="34" charset="0"/>
              </a:rPr>
              <a:t> </a:t>
            </a:r>
            <a:r>
              <a:rPr lang="en-US" dirty="0" smtClean="0">
                <a:solidFill>
                  <a:schemeClr val="accent5">
                    <a:lumMod val="50000"/>
                  </a:schemeClr>
                </a:solidFill>
                <a:latin typeface="Arial" panose="020B0604020202020204" pitchFamily="34" charset="0"/>
                <a:ea typeface="Arial Unicode MS"/>
                <a:cs typeface="Arial" panose="020B0604020202020204" pitchFamily="34" charset="0"/>
              </a:rPr>
              <a:t>–k</a:t>
            </a:r>
          </a:p>
        </p:txBody>
      </p:sp>
    </p:spTree>
    <p:extLst>
      <p:ext uri="{BB962C8B-B14F-4D97-AF65-F5344CB8AC3E}">
        <p14:creationId xmlns:p14="http://schemas.microsoft.com/office/powerpoint/2010/main" xmlns="" val="1903824061"/>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Information Functions</a:t>
            </a:r>
          </a:p>
        </p:txBody>
      </p:sp>
      <p:sp>
        <p:nvSpPr>
          <p:cNvPr id="4" name="Rectangle 3"/>
          <p:cNvSpPr/>
          <p:nvPr/>
        </p:nvSpPr>
        <p:spPr>
          <a:xfrm>
            <a:off x="152400" y="1447800"/>
            <a:ext cx="8915400" cy="3416320"/>
          </a:xfrm>
          <a:prstGeom prst="rect">
            <a:avLst/>
          </a:prstGeom>
        </p:spPr>
        <p:txBody>
          <a:bodyPr wrap="square">
            <a:spAutoFit/>
          </a:bodyPr>
          <a:lstStyle/>
          <a:p>
            <a:r>
              <a:rPr lang="en-IN" b="1" dirty="0" smtClean="0">
                <a:latin typeface="Arial" panose="020B0604020202020204" pitchFamily="34" charset="0"/>
                <a:cs typeface="Arial" panose="020B0604020202020204" pitchFamily="34" charset="0"/>
              </a:rPr>
              <a:t>CURRENT_USER(), CURRENT_USER</a:t>
            </a:r>
            <a:r>
              <a:rPr lang="en-IN" dirty="0" smtClean="0">
                <a:latin typeface="Arial" panose="020B0604020202020204" pitchFamily="34" charset="0"/>
                <a:cs typeface="Arial" panose="020B0604020202020204" pitchFamily="34" charset="0"/>
              </a:rPr>
              <a:t> - The authenticated user name and host name</a:t>
            </a:r>
          </a:p>
          <a:p>
            <a:endParaRPr lang="en-IN" dirty="0" smtClean="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USER()</a:t>
            </a:r>
            <a:r>
              <a:rPr lang="en-IN" dirty="0" smtClean="0">
                <a:latin typeface="Arial" panose="020B0604020202020204" pitchFamily="34" charset="0"/>
                <a:cs typeface="Arial" panose="020B0604020202020204" pitchFamily="34" charset="0"/>
              </a:rPr>
              <a:t> - The user name and host name provided by the client</a:t>
            </a:r>
          </a:p>
          <a:p>
            <a:endParaRPr lang="en-IN" dirty="0" smtClean="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SESSION_USER()</a:t>
            </a:r>
            <a:r>
              <a:rPr lang="en-IN" dirty="0" smtClean="0">
                <a:latin typeface="Arial" panose="020B0604020202020204" pitchFamily="34" charset="0"/>
                <a:cs typeface="Arial" panose="020B0604020202020204" pitchFamily="34" charset="0"/>
              </a:rPr>
              <a:t> - Synonym for USER()</a:t>
            </a:r>
          </a:p>
          <a:p>
            <a:endParaRPr lang="en-IN" dirty="0" smtClean="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SYSTEM_USER()</a:t>
            </a:r>
            <a:r>
              <a:rPr lang="en-IN" dirty="0" smtClean="0">
                <a:latin typeface="Arial" panose="020B0604020202020204" pitchFamily="34" charset="0"/>
                <a:cs typeface="Arial" panose="020B0604020202020204" pitchFamily="34" charset="0"/>
              </a:rPr>
              <a:t> - Synonym for USER()</a:t>
            </a:r>
          </a:p>
          <a:p>
            <a:endParaRPr lang="en-IN" dirty="0" smtClean="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VERSION()</a:t>
            </a:r>
            <a:r>
              <a:rPr lang="en-IN" dirty="0" smtClean="0">
                <a:latin typeface="Arial" panose="020B0604020202020204" pitchFamily="34" charset="0"/>
                <a:cs typeface="Arial" panose="020B0604020202020204" pitchFamily="34" charset="0"/>
              </a:rPr>
              <a:t> - Return a string that indicates the MySQL server version</a:t>
            </a:r>
          </a:p>
          <a:p>
            <a:endParaRPr lang="en-IN" dirty="0" smtClean="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CONNECTION_ID()</a:t>
            </a:r>
            <a:r>
              <a:rPr lang="en-IN" dirty="0" smtClean="0">
                <a:latin typeface="Arial" panose="020B0604020202020204" pitchFamily="34" charset="0"/>
                <a:cs typeface="Arial" panose="020B0604020202020204" pitchFamily="34" charset="0"/>
              </a:rPr>
              <a:t> - Return the connection ID (thread ID) for the connection</a:t>
            </a:r>
            <a:endParaRPr lang="en-IN" dirty="0">
              <a:latin typeface="Arial" panose="020B0604020202020204" pitchFamily="34" charset="0"/>
              <a:cs typeface="Arial" panose="020B0604020202020204" pitchFamily="34" charset="0"/>
            </a:endParaRPr>
          </a:p>
        </p:txBody>
      </p:sp>
      <p:sp>
        <p:nvSpPr>
          <p:cNvPr id="5" name="Rectangle 4"/>
          <p:cNvSpPr/>
          <p:nvPr/>
        </p:nvSpPr>
        <p:spPr>
          <a:xfrm>
            <a:off x="152400" y="5190691"/>
            <a:ext cx="6172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 user();</a:t>
            </a:r>
          </a:p>
        </p:txBody>
      </p:sp>
    </p:spTree>
    <p:extLst>
      <p:ext uri="{BB962C8B-B14F-4D97-AF65-F5344CB8AC3E}">
        <p14:creationId xmlns:p14="http://schemas.microsoft.com/office/powerpoint/2010/main" xmlns="" val="2980779077"/>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dirty="0" smtClean="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323518367"/>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chemeClr val="bg1">
                    <a:lumMod val="95000"/>
                  </a:schemeClr>
                </a:solidFill>
                <a:latin typeface="Arial" panose="020B0604020202020204" pitchFamily="34" charset="0"/>
                <a:cs typeface="Arial" panose="020B0604020202020204" pitchFamily="34" charset="0"/>
              </a:rPr>
              <a:t>Source command</a:t>
            </a:r>
            <a:endParaRPr lang="en-IN" sz="3200" b="1" dirty="0">
              <a:solidFill>
                <a:schemeClr val="bg1">
                  <a:lumMod val="95000"/>
                </a:schemeClr>
              </a:solidFill>
              <a:latin typeface="Arial" panose="020B0604020202020204" pitchFamily="34" charset="0"/>
              <a:cs typeface="Arial" panose="020B0604020202020204" pitchFamily="34" charset="0"/>
            </a:endParaRPr>
          </a:p>
        </p:txBody>
      </p:sp>
      <p:sp>
        <p:nvSpPr>
          <p:cNvPr id="2" name="Rectangle 1"/>
          <p:cNvSpPr/>
          <p:nvPr/>
        </p:nvSpPr>
        <p:spPr>
          <a:xfrm>
            <a:off x="217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239486" y="2131874"/>
            <a:ext cx="8719457" cy="1754326"/>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89A4"/>
                </a:solidFill>
                <a:latin typeface="Arial" panose="020B0604020202020204" pitchFamily="34" charset="0"/>
                <a:cs typeface="Arial" panose="020B0604020202020204" pitchFamily="34" charset="0"/>
              </a:rPr>
              <a:t>\. 'D:\MySQLDEMOBLD7.SQL'</a:t>
            </a:r>
            <a:endParaRPr lang="en-IN" dirty="0" smtClean="0">
              <a:solidFill>
                <a:srgbClr val="0089A4"/>
              </a:solidFill>
              <a:latin typeface="Arial" panose="020B0604020202020204" pitchFamily="34" charset="0"/>
              <a:cs typeface="Arial" panose="020B0604020202020204" pitchFamily="34" charset="0"/>
            </a:endParaRPr>
          </a:p>
          <a:p>
            <a:pPr marL="342900" indent="-342900">
              <a:lnSpc>
                <a:spcPct val="200000"/>
              </a:lnSpc>
              <a:buFont typeface="Arial" panose="020B0604020202020204" pitchFamily="34" charset="0"/>
              <a:buChar char="•"/>
            </a:pPr>
            <a:r>
              <a:rPr lang="en-IN" dirty="0">
                <a:solidFill>
                  <a:srgbClr val="0089A4"/>
                </a:solidFill>
                <a:latin typeface="Arial" panose="020B0604020202020204" pitchFamily="34" charset="0"/>
                <a:cs typeface="Arial" panose="020B0604020202020204" pitchFamily="34" charset="0"/>
              </a:rPr>
              <a:t>SOURCE 'D:\</a:t>
            </a:r>
            <a:r>
              <a:rPr lang="en-IN" dirty="0" smtClean="0">
                <a:solidFill>
                  <a:srgbClr val="0089A4"/>
                </a:solidFill>
                <a:latin typeface="Arial" panose="020B0604020202020204" pitchFamily="34" charset="0"/>
                <a:cs typeface="Arial" panose="020B0604020202020204" pitchFamily="34" charset="0"/>
              </a:rPr>
              <a:t>MySQLDEMOBLD7.SQL‘</a:t>
            </a:r>
          </a:p>
          <a:p>
            <a:pPr marL="342900" indent="-342900">
              <a:lnSpc>
                <a:spcPct val="200000"/>
              </a:lnSpc>
              <a:buFont typeface="Arial" panose="020B0604020202020204" pitchFamily="34" charset="0"/>
              <a:buChar char="•"/>
            </a:pPr>
            <a:r>
              <a:rPr lang="en-IN" dirty="0" smtClean="0">
                <a:solidFill>
                  <a:srgbClr val="0089A4"/>
                </a:solidFill>
                <a:latin typeface="Arial" panose="020B0604020202020204" pitchFamily="34" charset="0"/>
                <a:cs typeface="Arial" panose="020B0604020202020204" pitchFamily="34" charset="0"/>
              </a:rPr>
              <a:t>SOURCE //infoserver1/infodomain1/Everyone/DBT/MySQLDEMOBLD7.SQL</a:t>
            </a:r>
            <a:endParaRPr lang="en-IN" dirty="0">
              <a:solidFill>
                <a:srgbClr val="0089A4"/>
              </a:solidFill>
              <a:latin typeface="Arial" panose="020B0604020202020204" pitchFamily="34" charset="0"/>
              <a:cs typeface="Arial" panose="020B0604020202020204" pitchFamily="34" charset="0"/>
            </a:endParaRPr>
          </a:p>
        </p:txBody>
      </p:sp>
      <p:sp>
        <p:nvSpPr>
          <p:cNvPr id="8" name="Rectangle 7"/>
          <p:cNvSpPr/>
          <p:nvPr/>
        </p:nvSpPr>
        <p:spPr>
          <a:xfrm>
            <a:off x="152400" y="1295400"/>
            <a:ext cx="8839200" cy="707886"/>
          </a:xfrm>
          <a:prstGeom prst="rect">
            <a:avLst/>
          </a:prstGeom>
        </p:spPr>
        <p:txBody>
          <a:bodyPr wrap="square">
            <a:spAutoFit/>
          </a:bodyPr>
          <a:lstStyle/>
          <a:p>
            <a:r>
              <a:rPr lang="en-US" sz="2000" dirty="0" smtClean="0">
                <a:solidFill>
                  <a:srgbClr val="298AE5"/>
                </a:solidFill>
                <a:latin typeface="Arial" panose="020B0604020202020204" pitchFamily="34" charset="0"/>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xmlns="" val="2514119296"/>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i="1" dirty="0" smtClean="0">
                <a:solidFill>
                  <a:srgbClr val="DC525C"/>
                </a:solidFill>
                <a:latin typeface="Segoe UI Light" panose="020B0502040204020203" pitchFamily="34" charset="0"/>
                <a:cs typeface="Segoe UI Light" panose="020B0502040204020203" pitchFamily="34" charset="0"/>
              </a:rPr>
              <a:t>SHOW </a:t>
            </a:r>
            <a:r>
              <a:rPr lang="en-IN" sz="4800" i="1" dirty="0" smtClean="0">
                <a:solidFill>
                  <a:srgbClr val="DC525C"/>
                </a:solidFill>
                <a:latin typeface="Segoe UI Light" panose="020B0502040204020203" pitchFamily="34" charset="0"/>
                <a:cs typeface="Segoe UI Light" panose="020B0502040204020203" pitchFamily="34" charset="0"/>
              </a:rPr>
              <a:t>COLUMNS</a:t>
            </a:r>
            <a:r>
              <a:rPr lang="en-IN" sz="4800" dirty="0" smtClean="0">
                <a:solidFill>
                  <a:srgbClr val="DC525C"/>
                </a:solidFill>
                <a:latin typeface="Segoe UI Light" panose="020B0502040204020203" pitchFamily="34" charset="0"/>
                <a:cs typeface="Segoe UI Light" panose="020B0502040204020203" pitchFamily="34" charset="0"/>
              </a:rPr>
              <a:t> </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2784203074"/>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a:stretch>
            <a:fillRect/>
          </a:stretch>
        </p:blipFill>
        <p:spPr>
          <a:xfrm>
            <a:off x="1066800" y="1271650"/>
            <a:ext cx="6325084" cy="3086778"/>
          </a:xfrm>
          <a:prstGeom prst="rect">
            <a:avLst/>
          </a:prstGeom>
        </p:spPr>
      </p:pic>
      <p:pic>
        <p:nvPicPr>
          <p:cNvPr id="5" name="Picture 4"/>
          <p:cNvPicPr>
            <a:picLocks noChangeAspect="1"/>
          </p:cNvPicPr>
          <p:nvPr/>
        </p:nvPicPr>
        <p:blipFill>
          <a:blip r:embed="rId3"/>
          <a:stretch>
            <a:fillRect/>
          </a:stretch>
        </p:blipFill>
        <p:spPr>
          <a:xfrm>
            <a:off x="1066800" y="4477292"/>
            <a:ext cx="6325084" cy="1805057"/>
          </a:xfrm>
          <a:prstGeom prst="rect">
            <a:avLst/>
          </a:prstGeom>
        </p:spPr>
      </p:pic>
    </p:spTree>
    <p:extLst>
      <p:ext uri="{BB962C8B-B14F-4D97-AF65-F5344CB8AC3E}">
        <p14:creationId xmlns:p14="http://schemas.microsoft.com/office/powerpoint/2010/main" xmlns="" val="2378881195"/>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152400" y="2637979"/>
            <a:ext cx="8839200" cy="3000821"/>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in </a:t>
            </a:r>
            <a:r>
              <a:rPr lang="en-IN" dirty="0">
                <a:latin typeface="Arial" panose="020B0604020202020204" pitchFamily="34" charset="0"/>
                <a:ea typeface="Times New Roman" panose="02020603050405020304" pitchFamily="18" charset="0"/>
              </a:rPr>
              <a:t>EMP;</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full columns from </a:t>
            </a:r>
            <a:r>
              <a:rPr lang="en-IN" dirty="0">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with Privileges	</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r>
              <a:rPr lang="en-IN" dirty="0">
                <a:solidFill>
                  <a:srgbClr val="0077AA"/>
                </a:solidFill>
                <a:latin typeface="Arial" panose="020B0604020202020204" pitchFamily="34" charset="0"/>
                <a:ea typeface="Times New Roman" panose="02020603050405020304" pitchFamily="18" charset="0"/>
              </a:rPr>
              <a:t> from </a:t>
            </a:r>
            <a:r>
              <a:rPr lang="en-IN" dirty="0">
                <a:latin typeface="Arial" panose="020B0604020202020204" pitchFamily="34" charset="0"/>
                <a:ea typeface="Times New Roman" panose="02020603050405020304" pitchFamily="18" charset="0"/>
              </a:rPr>
              <a:t>user01;</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user01.EMP;</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like 'E%'</a:t>
            </a:r>
            <a:r>
              <a:rPr lang="en-IN" dirty="0">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where field in </a:t>
            </a:r>
            <a:r>
              <a:rPr lang="en-IN" dirty="0">
                <a:latin typeface="Arial" panose="020B0604020202020204" pitchFamily="34" charset="0"/>
                <a:ea typeface="Times New Roman" panose="02020603050405020304" pitchFamily="18" charset="0"/>
              </a:rPr>
              <a:t>('ename');</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only ename column</a:t>
            </a:r>
          </a:p>
        </p:txBody>
      </p:sp>
      <p:sp>
        <p:nvSpPr>
          <p:cNvPr id="4" name="Rectangle 3"/>
          <p:cNvSpPr/>
          <p:nvPr/>
        </p:nvSpPr>
        <p:spPr>
          <a:xfrm>
            <a:off x="457200" y="1438870"/>
            <a:ext cx="5972188" cy="923330"/>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FULL</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COLUMNS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FIELDS</a:t>
            </a:r>
            <a:r>
              <a:rPr lang="en-IN" dirty="0">
                <a:solidFill>
                  <a:srgbClr val="000000"/>
                </a:solidFill>
                <a:latin typeface="Liberation Mono"/>
              </a:rPr>
              <a:t>} {</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xmlns="" val="1413280632"/>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SHOW </a:t>
            </a:r>
            <a:r>
              <a:rPr lang="en-IN" sz="4800" dirty="0" smtClean="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424836120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a:t>
            </a:r>
            <a:r>
              <a:rPr lang="en-IN" dirty="0" smtClean="0">
                <a:solidFill>
                  <a:srgbClr val="DC525C"/>
                </a:solidFill>
                <a:latin typeface="Segoe UI Light" panose="020B0502040204020203" pitchFamily="34" charset="0"/>
                <a:cs typeface="Segoe UI Light" panose="020B0502040204020203" pitchFamily="34" charset="0"/>
              </a:rPr>
              <a:t>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936200061"/>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152400" y="2402175"/>
            <a:ext cx="8839200" cy="2169825"/>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smtClean="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smtClean="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full</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smtClean="0">
                <a:latin typeface="Arial" panose="020B0604020202020204" pitchFamily="34" charset="0"/>
                <a:ea typeface="Arial Unicode MS"/>
                <a:cs typeface="Arial" panose="020B0604020202020204" pitchFamily="34" charset="0"/>
              </a:rPr>
              <a:t>;    </a:t>
            </a:r>
            <a:r>
              <a:rPr lang="en-IN" sz="1400" b="1" dirty="0">
                <a:solidFill>
                  <a:srgbClr val="FF0000"/>
                </a:solidFill>
                <a:latin typeface="Arial" panose="020B0604020202020204" pitchFamily="34" charset="0"/>
                <a:ea typeface="Arial Unicode MS"/>
                <a:cs typeface="Arial" panose="020B0604020202020204" pitchFamily="34" charset="0"/>
              </a:rPr>
              <a:t>// with </a:t>
            </a:r>
            <a:r>
              <a:rPr lang="en-IN" sz="1400" b="1" dirty="0" smtClean="0">
                <a:solidFill>
                  <a:srgbClr val="FF0000"/>
                </a:solidFill>
                <a:latin typeface="Arial" panose="020B0604020202020204" pitchFamily="34" charset="0"/>
                <a:ea typeface="Arial Unicode MS"/>
                <a:cs typeface="Arial" panose="020B0604020202020204" pitchFamily="34" charset="0"/>
              </a:rPr>
              <a:t>Table Type</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a:t>
            </a:r>
            <a:r>
              <a:rPr lang="en-IN" sz="1600" dirty="0" smtClean="0">
                <a:latin typeface="Arial" panose="020B0604020202020204" pitchFamily="34" charset="0"/>
                <a:ea typeface="Arial Unicode MS"/>
                <a:cs typeface="Arial" panose="020B0604020202020204" pitchFamily="34" charset="0"/>
              </a:rPr>
              <a:t>user01;</a:t>
            </a:r>
            <a:endParaRPr lang="en-IN" sz="1400" b="1" dirty="0">
              <a:solidFill>
                <a:srgbClr val="FF0000"/>
              </a:solidFill>
              <a:latin typeface="Arial" panose="020B0604020202020204" pitchFamily="34" charset="0"/>
              <a:ea typeface="Arial Unicode MS"/>
              <a:cs typeface="Arial" panose="020B0604020202020204" pitchFamily="34" charset="0"/>
            </a:endParaRP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smtClean="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tables_in_user01</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like</a:t>
            </a:r>
            <a:r>
              <a:rPr lang="en-IN" sz="1600" dirty="0">
                <a:latin typeface="Arial" panose="020B0604020202020204" pitchFamily="34" charset="0"/>
                <a:ea typeface="Arial Unicode MS"/>
                <a:cs typeface="Arial" panose="020B0604020202020204" pitchFamily="34" charset="0"/>
              </a:rPr>
              <a:t> 'e%' </a:t>
            </a:r>
            <a:r>
              <a:rPr lang="en-IN" dirty="0">
                <a:solidFill>
                  <a:srgbClr val="0077AA"/>
                </a:solidFill>
                <a:latin typeface="Arial" panose="020B0604020202020204" pitchFamily="34" charset="0"/>
                <a:ea typeface="Times New Roman" panose="02020603050405020304" pitchFamily="18" charset="0"/>
              </a:rPr>
              <a:t>or</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tables_in_user01</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like</a:t>
            </a:r>
            <a:r>
              <a:rPr lang="en-IN" sz="1600" dirty="0">
                <a:latin typeface="Arial" panose="020B0604020202020204" pitchFamily="34" charset="0"/>
                <a:ea typeface="Arial Unicode MS"/>
                <a:cs typeface="Arial" panose="020B0604020202020204" pitchFamily="34" charset="0"/>
              </a:rPr>
              <a:t> 'B%';</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smtClean="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tables_in_user01</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in</a:t>
            </a:r>
            <a:r>
              <a:rPr lang="en-IN" sz="1600" dirty="0">
                <a:latin typeface="Arial" panose="020B0604020202020204" pitchFamily="34" charset="0"/>
                <a:ea typeface="Arial Unicode MS"/>
                <a:cs typeface="Arial" panose="020B0604020202020204" pitchFamily="34" charset="0"/>
              </a:rPr>
              <a:t> ('EMP');</a:t>
            </a:r>
          </a:p>
        </p:txBody>
      </p:sp>
      <p:sp>
        <p:nvSpPr>
          <p:cNvPr id="4" name="Rectangle 3"/>
          <p:cNvSpPr/>
          <p:nvPr/>
        </p:nvSpPr>
        <p:spPr>
          <a:xfrm>
            <a:off x="457200" y="1411069"/>
            <a:ext cx="6615130" cy="646331"/>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FULL</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TABLES</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xmlns="" val="1963506643"/>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SHOW </a:t>
            </a:r>
            <a:r>
              <a:rPr lang="en-IN" sz="4800" dirty="0" smtClean="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2326197834"/>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US" b="1" dirty="0">
                <a:latin typeface="Arial" pitchFamily="34" charset="0"/>
                <a:cs typeface="Arial" pitchFamily="34" charset="0"/>
              </a:rPr>
              <a:t>SHOW TABLES </a:t>
            </a:r>
            <a:r>
              <a:rPr lang="en-US" b="1" dirty="0" smtClean="0">
                <a:latin typeface="Arial" pitchFamily="34" charset="0"/>
                <a:cs typeface="Arial" pitchFamily="34" charset="0"/>
              </a:rPr>
              <a:t>STATUS Syntax</a:t>
            </a:r>
            <a:endParaRPr lang="en-IN" b="1" dirty="0">
              <a:latin typeface="Arial" pitchFamily="34" charset="0"/>
              <a:cs typeface="Arial" pitchFamily="34" charset="0"/>
            </a:endParaRPr>
          </a:p>
        </p:txBody>
      </p:sp>
      <p:sp>
        <p:nvSpPr>
          <p:cNvPr id="3" name="Rectangle 2"/>
          <p:cNvSpPr/>
          <p:nvPr/>
        </p:nvSpPr>
        <p:spPr>
          <a:xfrm>
            <a:off x="152400" y="2360474"/>
            <a:ext cx="8839200" cy="1754326"/>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smtClean="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smtClean="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smtClean="0">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a:t>
            </a:r>
            <a:r>
              <a:rPr lang="en-IN" sz="1600" dirty="0" smtClean="0">
                <a:latin typeface="Arial" panose="020B0604020202020204" pitchFamily="34" charset="0"/>
                <a:ea typeface="Arial Unicode MS"/>
                <a:cs typeface="Arial" panose="020B0604020202020204" pitchFamily="34" charset="0"/>
              </a:rPr>
              <a:t>user01; </a:t>
            </a:r>
            <a:endParaRPr lang="en-IN" sz="1600" b="1" dirty="0">
              <a:solidFill>
                <a:srgbClr val="FF0000"/>
              </a:solidFill>
              <a:latin typeface="Arial" panose="020B0604020202020204" pitchFamily="34" charset="0"/>
              <a:ea typeface="Arial Unicode MS"/>
              <a:cs typeface="Arial" panose="020B0604020202020204" pitchFamily="34" charset="0"/>
            </a:endParaRP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in</a:t>
            </a:r>
            <a:r>
              <a:rPr lang="en-IN" sz="1600" dirty="0">
                <a:latin typeface="Arial" panose="020B0604020202020204" pitchFamily="34" charset="0"/>
                <a:ea typeface="Arial Unicode MS"/>
                <a:cs typeface="Arial" panose="020B0604020202020204" pitchFamily="34" charset="0"/>
              </a:rPr>
              <a:t> </a:t>
            </a:r>
            <a:r>
              <a:rPr lang="en-IN" sz="1600" dirty="0" smtClean="0">
                <a:latin typeface="Arial" panose="020B0604020202020204" pitchFamily="34" charset="0"/>
                <a:ea typeface="Arial Unicode MS"/>
                <a:cs typeface="Arial" panose="020B0604020202020204" pitchFamily="34" charset="0"/>
              </a:rPr>
              <a:t>user01;</a:t>
            </a:r>
            <a:endParaRPr lang="en-IN" sz="1600" dirty="0">
              <a:latin typeface="Arial" panose="020B0604020202020204" pitchFamily="34" charset="0"/>
              <a:ea typeface="Arial Unicode MS"/>
              <a:cs typeface="Arial" panose="020B0604020202020204" pitchFamily="34" charset="0"/>
            </a:endParaRP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like</a:t>
            </a:r>
            <a:r>
              <a:rPr lang="en-IN" sz="1600" dirty="0">
                <a:latin typeface="Arial" panose="020B0604020202020204" pitchFamily="34" charset="0"/>
                <a:ea typeface="Arial Unicode MS"/>
                <a:cs typeface="Arial" panose="020B0604020202020204" pitchFamily="34" charset="0"/>
              </a:rPr>
              <a:t> 'EMP';</a:t>
            </a:r>
          </a:p>
        </p:txBody>
      </p:sp>
      <p:sp>
        <p:nvSpPr>
          <p:cNvPr id="4" name="Rectangle 3"/>
          <p:cNvSpPr/>
          <p:nvPr/>
        </p:nvSpPr>
        <p:spPr>
          <a:xfrm>
            <a:off x="457200" y="1428571"/>
            <a:ext cx="6829444" cy="646331"/>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TABLE</a:t>
            </a:r>
            <a:r>
              <a:rPr lang="en-IN" dirty="0">
                <a:solidFill>
                  <a:srgbClr val="000000"/>
                </a:solidFill>
                <a:latin typeface="Liberation Mono"/>
              </a:rPr>
              <a:t> </a:t>
            </a:r>
            <a:r>
              <a:rPr lang="en-IN" dirty="0">
                <a:solidFill>
                  <a:srgbClr val="0077AA"/>
                </a:solidFill>
                <a:latin typeface="Liberation Mono"/>
              </a:rPr>
              <a:t>STATUS</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xmlns="" val="4261328356"/>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smtClean="0"/>
              <a:t>SHOW VARIABLES</a:t>
            </a:r>
            <a:endParaRPr lang="en-US" dirty="0"/>
          </a:p>
        </p:txBody>
      </p:sp>
      <p:sp>
        <p:nvSpPr>
          <p:cNvPr id="3" name="Rectangle 2"/>
          <p:cNvSpPr/>
          <p:nvPr/>
        </p:nvSpPr>
        <p:spPr>
          <a:xfrm>
            <a:off x="165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a:t>
            </a:r>
            <a:r>
              <a:rPr lang="en-IN" sz="2000" dirty="0" smtClean="0">
                <a:latin typeface="Segoe UI Light" panose="020B0502040204020203" pitchFamily="34" charset="0"/>
                <a:cs typeface="Segoe UI Light" panose="020B0502040204020203" pitchFamily="34" charset="0"/>
              </a:rPr>
              <a:t>variables.</a:t>
            </a:r>
            <a:endParaRPr lang="en-IN" sz="20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1725430980"/>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US" b="1" dirty="0">
                <a:latin typeface="Arial" pitchFamily="34" charset="0"/>
                <a:cs typeface="Arial" pitchFamily="34" charset="0"/>
              </a:rPr>
              <a:t>SHOW </a:t>
            </a:r>
            <a:r>
              <a:rPr lang="en-US" b="1" dirty="0" smtClean="0">
                <a:latin typeface="Arial" pitchFamily="34" charset="0"/>
                <a:cs typeface="Arial" pitchFamily="34" charset="0"/>
              </a:rPr>
              <a:t>VARIABLES Syntax</a:t>
            </a:r>
            <a:endParaRPr lang="en-IN" b="1" dirty="0">
              <a:latin typeface="Arial" pitchFamily="34" charset="0"/>
              <a:cs typeface="Arial" pitchFamily="34" charset="0"/>
            </a:endParaRPr>
          </a:p>
        </p:txBody>
      </p:sp>
      <p:sp>
        <p:nvSpPr>
          <p:cNvPr id="6" name="Rectangle 5"/>
          <p:cNvSpPr/>
          <p:nvPr/>
        </p:nvSpPr>
        <p:spPr>
          <a:xfrm>
            <a:off x="457200" y="1447800"/>
            <a:ext cx="6543692" cy="646331"/>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4" name="Rectangle 3"/>
          <p:cNvSpPr/>
          <p:nvPr/>
        </p:nvSpPr>
        <p:spPr>
          <a:xfrm>
            <a:off x="428596" y="3071810"/>
            <a:ext cx="3905749" cy="646331"/>
          </a:xfrm>
          <a:prstGeom prst="rect">
            <a:avLst/>
          </a:prstGeom>
        </p:spPr>
        <p:txBody>
          <a:bodyPr wrap="none">
            <a:spAutoFit/>
          </a:bodyPr>
          <a:lstStyle/>
          <a:p>
            <a:r>
              <a:rPr lang="en-US" dirty="0" smtClean="0">
                <a:solidFill>
                  <a:srgbClr val="0077AA"/>
                </a:solidFill>
                <a:latin typeface="Liberation Mono"/>
              </a:rPr>
              <a:t>SET</a:t>
            </a:r>
            <a:r>
              <a:rPr lang="en-US" dirty="0" smtClean="0"/>
              <a:t> </a:t>
            </a:r>
            <a:r>
              <a:rPr lang="en-US" dirty="0" smtClean="0">
                <a:solidFill>
                  <a:srgbClr val="0077AA"/>
                </a:solidFill>
                <a:latin typeface="Liberation Mono"/>
              </a:rPr>
              <a:t>SQL_SAFE_UPDATES</a:t>
            </a:r>
            <a:r>
              <a:rPr lang="en-US" dirty="0" smtClean="0"/>
              <a:t> </a:t>
            </a:r>
            <a:r>
              <a:rPr lang="en-US" dirty="0" smtClean="0">
                <a:solidFill>
                  <a:schemeClr val="accent5">
                    <a:lumMod val="50000"/>
                  </a:schemeClr>
                </a:solidFill>
              </a:rPr>
              <a:t>=</a:t>
            </a:r>
            <a:r>
              <a:rPr lang="en-US" dirty="0" smtClean="0"/>
              <a:t> </a:t>
            </a:r>
            <a:r>
              <a:rPr lang="en-US" dirty="0" smtClean="0">
                <a:solidFill>
                  <a:srgbClr val="669900"/>
                </a:solidFill>
                <a:latin typeface="Liberation Mono"/>
              </a:rPr>
              <a:t>0</a:t>
            </a:r>
            <a:r>
              <a:rPr lang="en-US" dirty="0" smtClean="0"/>
              <a:t>;</a:t>
            </a:r>
          </a:p>
          <a:p>
            <a:r>
              <a:rPr lang="en-US" dirty="0" smtClean="0">
                <a:solidFill>
                  <a:srgbClr val="0077AA"/>
                </a:solidFill>
                <a:latin typeface="Liberation Mono"/>
              </a:rPr>
              <a:t>SET</a:t>
            </a:r>
            <a:r>
              <a:rPr lang="en-US" dirty="0" smtClean="0"/>
              <a:t> </a:t>
            </a:r>
            <a:r>
              <a:rPr lang="en-US" dirty="0" smtClean="0">
                <a:solidFill>
                  <a:srgbClr val="0077AA"/>
                </a:solidFill>
                <a:latin typeface="Liberation Mono"/>
              </a:rPr>
              <a:t>SQL_SAFE_UPDATES</a:t>
            </a:r>
            <a:r>
              <a:rPr lang="en-US" dirty="0" smtClean="0"/>
              <a:t> </a:t>
            </a:r>
            <a:r>
              <a:rPr lang="en-US" dirty="0" smtClean="0">
                <a:solidFill>
                  <a:schemeClr val="accent5">
                    <a:lumMod val="50000"/>
                  </a:schemeClr>
                </a:solidFill>
              </a:rPr>
              <a:t>=</a:t>
            </a:r>
            <a:r>
              <a:rPr lang="en-US" dirty="0" smtClean="0"/>
              <a:t> </a:t>
            </a:r>
            <a:r>
              <a:rPr lang="en-US" dirty="0" smtClean="0">
                <a:solidFill>
                  <a:srgbClr val="669900"/>
                </a:solidFill>
                <a:latin typeface="Liberation Mono"/>
              </a:rPr>
              <a:t>false</a:t>
            </a:r>
            <a:r>
              <a:rPr lang="en-US" dirty="0" smtClean="0"/>
              <a:t>;</a:t>
            </a:r>
          </a:p>
        </p:txBody>
      </p:sp>
      <p:sp>
        <p:nvSpPr>
          <p:cNvPr id="5" name="Rectangle 4"/>
          <p:cNvSpPr/>
          <p:nvPr/>
        </p:nvSpPr>
        <p:spPr>
          <a:xfrm>
            <a:off x="500034" y="3929066"/>
            <a:ext cx="5286412" cy="369332"/>
          </a:xfrm>
          <a:prstGeom prst="rect">
            <a:avLst/>
          </a:prstGeom>
        </p:spPr>
        <p:txBody>
          <a:bodyPr wrap="square">
            <a:spAutoFit/>
          </a:bodyPr>
          <a:lstStyle/>
          <a:p>
            <a:r>
              <a:rPr lang="en-US" dirty="0" smtClean="0">
                <a:latin typeface="Liberation Mono"/>
              </a:rPr>
              <a:t>Enable/Disable :- </a:t>
            </a:r>
            <a:r>
              <a:rPr lang="en-US" dirty="0" smtClean="0">
                <a:solidFill>
                  <a:srgbClr val="669900"/>
                </a:solidFill>
                <a:latin typeface="Liberation Mono"/>
              </a:rPr>
              <a:t>1</a:t>
            </a:r>
            <a:r>
              <a:rPr lang="en-US" dirty="0" smtClean="0">
                <a:solidFill>
                  <a:srgbClr val="92D050"/>
                </a:solidFill>
                <a:latin typeface="Liberation Mono"/>
              </a:rPr>
              <a:t> </a:t>
            </a:r>
            <a:r>
              <a:rPr lang="en-US" dirty="0" smtClean="0">
                <a:solidFill>
                  <a:srgbClr val="669900"/>
                </a:solidFill>
                <a:latin typeface="Liberation Mono"/>
              </a:rPr>
              <a:t>(for true)  / 0 (for false)</a:t>
            </a:r>
          </a:p>
        </p:txBody>
      </p:sp>
    </p:spTree>
    <p:extLst>
      <p:ext uri="{BB962C8B-B14F-4D97-AF65-F5344CB8AC3E}">
        <p14:creationId xmlns:p14="http://schemas.microsoft.com/office/powerpoint/2010/main" xmlns="" val="2363153839"/>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65100" y="4115544"/>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xmlns="" val="3015355759"/>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Explain</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1380596928"/>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Explain</a:t>
            </a:r>
          </a:p>
        </p:txBody>
      </p:sp>
      <p:sp>
        <p:nvSpPr>
          <p:cNvPr id="5" name="Rectangle 4"/>
          <p:cNvSpPr/>
          <p:nvPr/>
        </p:nvSpPr>
        <p:spPr>
          <a:xfrm>
            <a:off x="217714" y="2020669"/>
            <a:ext cx="8773885"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tbl_name [col_name]</a:t>
            </a:r>
          </a:p>
        </p:txBody>
      </p:sp>
      <p:sp>
        <p:nvSpPr>
          <p:cNvPr id="6" name="Rectangle 5"/>
          <p:cNvSpPr/>
          <p:nvPr/>
        </p:nvSpPr>
        <p:spPr>
          <a:xfrm>
            <a:off x="228600" y="2743200"/>
            <a:ext cx="8458199" cy="19389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 EMP;</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 EMP ENAME;</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DESCRIBE EMP;</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EXPLAIN EMP;</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EXPLAIN EMP empno;</a:t>
            </a:r>
          </a:p>
        </p:txBody>
      </p:sp>
      <p:sp>
        <p:nvSpPr>
          <p:cNvPr id="7" name="Rectangle 6"/>
          <p:cNvSpPr/>
          <p:nvPr/>
        </p:nvSpPr>
        <p:spPr>
          <a:xfrm>
            <a:off x="152400" y="703183"/>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a:t>
            </a:r>
            <a:r>
              <a:rPr lang="en-IN" dirty="0" smtClean="0">
                <a:latin typeface="Arial" panose="020B0604020202020204" pitchFamily="34" charset="0"/>
                <a:cs typeface="Arial" panose="020B0604020202020204" pitchFamily="34" charset="0"/>
              </a:rPr>
              <a:t>plan.</a:t>
            </a:r>
            <a:endParaRPr lang="en-IN" dirty="0">
              <a:latin typeface="Arial" panose="020B0604020202020204" pitchFamily="34" charset="0"/>
              <a:cs typeface="Arial" panose="020B0604020202020204" pitchFamily="34" charset="0"/>
            </a:endParaRPr>
          </a:p>
        </p:txBody>
      </p:sp>
      <p:sp>
        <p:nvSpPr>
          <p:cNvPr id="9" name="Rectangle 8"/>
          <p:cNvSpPr/>
          <p:nvPr/>
        </p:nvSpPr>
        <p:spPr>
          <a:xfrm>
            <a:off x="217714" y="5029200"/>
            <a:ext cx="8686800" cy="338554"/>
          </a:xfrm>
          <a:prstGeom prst="rect">
            <a:avLst/>
          </a:prstGeom>
          <a:solidFill>
            <a:schemeClr val="accent4">
              <a:lumMod val="75000"/>
            </a:schemeClr>
          </a:solidFill>
        </p:spPr>
        <p:txBody>
          <a:bodyPr wrap="square">
            <a:spAutoFit/>
          </a:bodyPr>
          <a:lstStyle/>
          <a:p>
            <a:r>
              <a:rPr lang="en-US" sz="1600" dirty="0" smtClean="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smtClean="0">
              <a:latin typeface="Arial" pitchFamily="34" charset="0"/>
              <a:ea typeface="+mj-ea"/>
              <a:cs typeface="Arial" pitchFamily="34" charset="0"/>
            </a:endParaRPr>
          </a:p>
        </p:txBody>
      </p:sp>
    </p:spTree>
    <p:extLst>
      <p:ext uri="{BB962C8B-B14F-4D97-AF65-F5344CB8AC3E}">
        <p14:creationId xmlns:p14="http://schemas.microsoft.com/office/powerpoint/2010/main" xmlns="" val="157345489"/>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17714" y="1706701"/>
            <a:ext cx="8773885"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7" name="Rectangle 6"/>
          <p:cNvSpPr/>
          <p:nvPr/>
        </p:nvSpPr>
        <p:spPr>
          <a:xfrm>
            <a:off x="152400" y="703183"/>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a:t>
            </a:r>
            <a:r>
              <a:rPr lang="en-IN" dirty="0" smtClean="0">
                <a:latin typeface="Arial" panose="020B0604020202020204" pitchFamily="34" charset="0"/>
                <a:cs typeface="Arial" panose="020B0604020202020204" pitchFamily="34" charset="0"/>
              </a:rPr>
              <a:t>plan.</a:t>
            </a:r>
            <a:endParaRPr lang="en-IN" dirty="0">
              <a:latin typeface="Arial" panose="020B0604020202020204" pitchFamily="34" charset="0"/>
              <a:cs typeface="Arial" panose="020B0604020202020204" pitchFamily="34" charset="0"/>
            </a:endParaRPr>
          </a:p>
        </p:txBody>
      </p:sp>
      <p:sp>
        <p:nvSpPr>
          <p:cNvPr id="9" name="Rectangle 8"/>
          <p:cNvSpPr/>
          <p:nvPr/>
        </p:nvSpPr>
        <p:spPr>
          <a:xfrm>
            <a:off x="228600" y="4833372"/>
            <a:ext cx="8458199"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EXPLAIN</a:t>
            </a:r>
            <a:r>
              <a:rPr lang="en-IN" sz="1600"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 </a:t>
            </a:r>
            <a:r>
              <a:rPr lang="en-IN"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EXPLAIN</a:t>
            </a:r>
            <a:r>
              <a:rPr lang="en-IN" sz="1600"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 </a:t>
            </a:r>
            <a:r>
              <a:rPr lang="en-IN"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where empno=7788;</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EXPLAIN</a:t>
            </a:r>
            <a:r>
              <a:rPr lang="en-IN" sz="1600"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 </a:t>
            </a:r>
            <a:r>
              <a:rPr lang="en-IN"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INNER JOIN DEPT USING(DEPTNO);</a:t>
            </a:r>
          </a:p>
        </p:txBody>
      </p:sp>
      <p:sp>
        <p:nvSpPr>
          <p:cNvPr id="6" name="Rectangle 5"/>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Explain</a:t>
            </a:r>
          </a:p>
        </p:txBody>
      </p:sp>
    </p:spTree>
    <p:extLst>
      <p:ext uri="{BB962C8B-B14F-4D97-AF65-F5344CB8AC3E}">
        <p14:creationId xmlns:p14="http://schemas.microsoft.com/office/powerpoint/2010/main" xmlns="" val="1545143975"/>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SELECT statement…</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107119112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914400"/>
            <a:ext cx="8686800" cy="1015663"/>
          </a:xfrm>
          <a:prstGeom prst="rect">
            <a:avLst/>
          </a:prstGeom>
        </p:spPr>
        <p:txBody>
          <a:bodyPr wrap="square">
            <a:spAutoFit/>
          </a:bodyPr>
          <a:lstStyle/>
          <a:p>
            <a:r>
              <a:rPr lang="en-IN" sz="3200" b="1" dirty="0" smtClean="0">
                <a:latin typeface="Arial" panose="020B0604020202020204" pitchFamily="34" charset="0"/>
                <a:cs typeface="Arial" panose="020B0604020202020204" pitchFamily="34" charset="0"/>
              </a:rPr>
              <a:t>Relation </a:t>
            </a:r>
            <a:r>
              <a:rPr lang="en-IN" sz="2400" b="1" i="1" dirty="0">
                <a:solidFill>
                  <a:srgbClr val="FF0000"/>
                </a:solidFill>
                <a:latin typeface="Arial" panose="020B0604020202020204" pitchFamily="34" charset="0"/>
                <a:cs typeface="Arial" panose="020B0604020202020204" pitchFamily="34" charset="0"/>
              </a:rPr>
              <a:t>(</a:t>
            </a:r>
            <a:r>
              <a:rPr lang="en-IN" sz="2400" i="1" dirty="0">
                <a:solidFill>
                  <a:srgbClr val="FF0000"/>
                </a:solidFill>
                <a:latin typeface="Arial" panose="020B0604020202020204" pitchFamily="34" charset="0"/>
                <a:cs typeface="Arial" panose="020B0604020202020204" pitchFamily="34" charset="0"/>
              </a:rPr>
              <a:t>"</a:t>
            </a:r>
            <a:r>
              <a:rPr lang="en-IN" sz="2400" b="1" i="1" dirty="0" smtClean="0">
                <a:solidFill>
                  <a:srgbClr val="FF0000"/>
                </a:solidFill>
                <a:latin typeface="Arial" panose="020B0604020202020204" pitchFamily="34" charset="0"/>
                <a:cs typeface="Arial" panose="020B0604020202020204" pitchFamily="34" charset="0"/>
              </a:rPr>
              <a:t>R</a:t>
            </a:r>
            <a:r>
              <a:rPr lang="en-IN" sz="2400" i="1" dirty="0">
                <a:solidFill>
                  <a:srgbClr val="FF0000"/>
                </a:solidFill>
                <a:latin typeface="Arial" panose="020B0604020202020204" pitchFamily="34" charset="0"/>
                <a:cs typeface="Arial" panose="020B0604020202020204" pitchFamily="34" charset="0"/>
              </a:rPr>
              <a:t>"</a:t>
            </a:r>
            <a:r>
              <a:rPr lang="en-IN" sz="2400" b="1" i="1" dirty="0">
                <a:solidFill>
                  <a:srgbClr val="FF0000"/>
                </a:solidFill>
                <a:latin typeface="Arial" panose="020B0604020202020204" pitchFamily="34" charset="0"/>
                <a:cs typeface="Arial" panose="020B0604020202020204" pitchFamily="34" charset="0"/>
              </a:rPr>
              <a:t>)</a:t>
            </a:r>
            <a:r>
              <a:rPr lang="en-IN" sz="3200" b="1" dirty="0" smtClean="0">
                <a:latin typeface="Arial" panose="020B0604020202020204" pitchFamily="34" charset="0"/>
                <a:cs typeface="Arial" panose="020B0604020202020204" pitchFamily="34" charset="0"/>
              </a:rPr>
              <a:t>:</a:t>
            </a:r>
            <a:r>
              <a:rPr lang="en-IN" sz="2400" dirty="0" smtClean="0">
                <a:latin typeface="Arial" panose="020B0604020202020204" pitchFamily="34" charset="0"/>
                <a:cs typeface="Arial" panose="020B0604020202020204" pitchFamily="34" charset="0"/>
              </a:rPr>
              <a:t> In Database, a relation represents a </a:t>
            </a:r>
            <a:r>
              <a:rPr lang="en-IN" sz="2800" b="1" dirty="0" smtClean="0">
                <a:solidFill>
                  <a:srgbClr val="C00000"/>
                </a:solidFill>
                <a:latin typeface="Arial" panose="020B0604020202020204" pitchFamily="34" charset="0"/>
                <a:cs typeface="Arial" panose="020B0604020202020204" pitchFamily="34" charset="0"/>
              </a:rPr>
              <a:t>table</a:t>
            </a:r>
            <a:r>
              <a:rPr lang="en-IN" sz="2800" dirty="0" smtClean="0">
                <a:solidFill>
                  <a:srgbClr val="C00000"/>
                </a:solidFill>
                <a:latin typeface="Arial" panose="020B0604020202020204" pitchFamily="34" charset="0"/>
                <a:cs typeface="Arial" panose="020B0604020202020204" pitchFamily="34" charset="0"/>
              </a:rPr>
              <a:t> </a:t>
            </a:r>
            <a:r>
              <a:rPr lang="en-IN" sz="2400" dirty="0" smtClean="0">
                <a:latin typeface="Arial" panose="020B0604020202020204" pitchFamily="34" charset="0"/>
                <a:cs typeface="Arial" panose="020B0604020202020204" pitchFamily="34" charset="0"/>
              </a:rPr>
              <a:t>or an </a:t>
            </a:r>
            <a:r>
              <a:rPr lang="en-IN" sz="2800" b="1" dirty="0" smtClean="0">
                <a:solidFill>
                  <a:srgbClr val="C00000"/>
                </a:solidFill>
                <a:latin typeface="Arial" panose="020B0604020202020204" pitchFamily="34" charset="0"/>
                <a:cs typeface="Arial" panose="020B0604020202020204" pitchFamily="34" charset="0"/>
              </a:rPr>
              <a:t>entity</a:t>
            </a:r>
            <a:r>
              <a:rPr lang="en-IN" sz="2800" dirty="0" smtClean="0">
                <a:solidFill>
                  <a:srgbClr val="C00000"/>
                </a:solidFill>
                <a:latin typeface="Arial" panose="020B0604020202020204" pitchFamily="34" charset="0"/>
                <a:cs typeface="Arial" panose="020B0604020202020204" pitchFamily="34" charset="0"/>
              </a:rPr>
              <a:t> </a:t>
            </a:r>
            <a:r>
              <a:rPr lang="en-IN" sz="2400" dirty="0" smtClean="0">
                <a:latin typeface="Arial" panose="020B0604020202020204" pitchFamily="34" charset="0"/>
                <a:cs typeface="Arial" panose="020B0604020202020204" pitchFamily="34" charset="0"/>
              </a:rPr>
              <a:t>than contain attributes.</a:t>
            </a:r>
            <a:endParaRPr lang="en-IN" sz="2400" dirty="0">
              <a:latin typeface="Arial" panose="020B0604020202020204" pitchFamily="34" charset="0"/>
              <a:cs typeface="Arial" panose="020B0604020202020204" pitchFamily="34" charset="0"/>
            </a:endParaRPr>
          </a:p>
        </p:txBody>
      </p:sp>
      <p:sp>
        <p:nvSpPr>
          <p:cNvPr id="5" name="Rectangle 4"/>
          <p:cNvSpPr/>
          <p:nvPr/>
        </p:nvSpPr>
        <p:spPr>
          <a:xfrm>
            <a:off x="228600" y="2133600"/>
            <a:ext cx="8686800" cy="1384995"/>
          </a:xfrm>
          <a:prstGeom prst="rect">
            <a:avLst/>
          </a:prstGeom>
        </p:spPr>
        <p:txBody>
          <a:bodyPr wrap="square">
            <a:spAutoFit/>
          </a:bodyPr>
          <a:lstStyle/>
          <a:p>
            <a:r>
              <a:rPr lang="en-IN" sz="3200" b="1" dirty="0" smtClean="0">
                <a:latin typeface="Arial" panose="020B0604020202020204" pitchFamily="34" charset="0"/>
                <a:cs typeface="Arial" panose="020B0604020202020204" pitchFamily="34" charset="0"/>
              </a:rPr>
              <a:t>Relationship: </a:t>
            </a:r>
            <a:r>
              <a:rPr lang="en-IN" sz="2400" dirty="0">
                <a:latin typeface="Arial" panose="020B0604020202020204" pitchFamily="34" charset="0"/>
                <a:cs typeface="Arial" panose="020B0604020202020204" pitchFamily="34" charset="0"/>
              </a:rPr>
              <a:t>In </a:t>
            </a:r>
            <a:r>
              <a:rPr lang="en-IN" sz="2400" dirty="0" smtClean="0">
                <a:latin typeface="Arial" panose="020B0604020202020204" pitchFamily="34" charset="0"/>
                <a:cs typeface="Arial" panose="020B0604020202020204" pitchFamily="34" charset="0"/>
              </a:rPr>
              <a:t>database, </a:t>
            </a:r>
            <a:r>
              <a:rPr lang="en-IN" sz="2400" dirty="0">
                <a:latin typeface="Arial" panose="020B0604020202020204" pitchFamily="34" charset="0"/>
                <a:cs typeface="Arial" panose="020B0604020202020204" pitchFamily="34" charset="0"/>
              </a:rPr>
              <a:t>relationship is that how the two entities are </a:t>
            </a:r>
            <a:r>
              <a:rPr lang="en-IN" sz="2800" b="1" dirty="0">
                <a:solidFill>
                  <a:srgbClr val="0070C0"/>
                </a:solidFill>
                <a:latin typeface="Arial" panose="020B0604020202020204" pitchFamily="34" charset="0"/>
                <a:cs typeface="Arial" panose="020B0604020202020204" pitchFamily="34" charset="0"/>
              </a:rPr>
              <a:t>connected</a:t>
            </a:r>
            <a:r>
              <a:rPr lang="en-IN" sz="2800" dirty="0">
                <a:solidFill>
                  <a:srgbClr val="0070C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to each other, </a:t>
            </a:r>
            <a:r>
              <a:rPr lang="en-IN" sz="2400" dirty="0" smtClean="0">
                <a:latin typeface="Arial" panose="020B0604020202020204" pitchFamily="34" charset="0"/>
                <a:cs typeface="Arial" panose="020B0604020202020204" pitchFamily="34" charset="0"/>
              </a:rPr>
              <a:t>i.e. </a:t>
            </a:r>
            <a:r>
              <a:rPr lang="en-IN" sz="2400" dirty="0">
                <a:latin typeface="Arial" panose="020B0604020202020204" pitchFamily="34" charset="0"/>
                <a:cs typeface="Arial" panose="020B0604020202020204" pitchFamily="34" charset="0"/>
              </a:rPr>
              <a:t>what kind of relationship type they hold between them. </a:t>
            </a:r>
            <a:endParaRPr lang="en-IN" sz="2400" dirty="0" smtClean="0">
              <a:latin typeface="Arial" panose="020B0604020202020204" pitchFamily="34" charset="0"/>
              <a:cs typeface="Arial" panose="020B0604020202020204" pitchFamily="34" charset="0"/>
            </a:endParaRPr>
          </a:p>
        </p:txBody>
      </p:sp>
      <p:sp>
        <p:nvSpPr>
          <p:cNvPr id="6" name="Rectangle 5"/>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What is Relation and Relationship?</a:t>
            </a:r>
            <a:r>
              <a:rPr lang="en-US" sz="3600" dirty="0" smtClean="0">
                <a:solidFill>
                  <a:srgbClr val="FFFF00"/>
                </a:solidFill>
                <a:latin typeface="Arial" pitchFamily="34" charset="0"/>
                <a:cs typeface="Arial" pitchFamily="34" charset="0"/>
              </a:rPr>
              <a:t> </a:t>
            </a:r>
            <a:r>
              <a:rPr lang="en-IN" sz="3600" dirty="0">
                <a:solidFill>
                  <a:srgbClr val="FFFF00"/>
                </a:solidFill>
              </a:rPr>
              <a:t> </a:t>
            </a:r>
            <a:endParaRPr lang="en-IN" sz="3600" dirty="0">
              <a:solidFill>
                <a:srgbClr val="FFFF00"/>
              </a:solidFill>
              <a:latin typeface="Arial" panose="020B0604020202020204" pitchFamily="34" charset="0"/>
              <a:cs typeface="Arial" panose="020B0604020202020204" pitchFamily="34" charset="0"/>
            </a:endParaRPr>
          </a:p>
        </p:txBody>
      </p:sp>
      <p:sp>
        <p:nvSpPr>
          <p:cNvPr id="2" name="Rectangle 1"/>
          <p:cNvSpPr/>
          <p:nvPr/>
        </p:nvSpPr>
        <p:spPr>
          <a:xfrm>
            <a:off x="1866900" y="3962400"/>
            <a:ext cx="5410200" cy="954107"/>
          </a:xfrm>
          <a:prstGeom prst="rect">
            <a:avLst/>
          </a:prstGeom>
          <a:solidFill>
            <a:srgbClr val="CFFF21"/>
          </a:solidFill>
        </p:spPr>
        <p:txBody>
          <a:bodyPr wrap="square">
            <a:spAutoFit/>
          </a:bodyPr>
          <a:lstStyle/>
          <a:p>
            <a:r>
              <a:rPr lang="en-IN" sz="2800" b="1" dirty="0" smtClean="0">
                <a:solidFill>
                  <a:srgbClr val="C00000"/>
                </a:solidFill>
                <a:latin typeface="Arial" panose="020B0604020202020204" pitchFamily="34" charset="0"/>
                <a:cs typeface="Arial" panose="020B0604020202020204" pitchFamily="34" charset="0"/>
              </a:rPr>
              <a:t>Primary/Foreign </a:t>
            </a:r>
            <a:r>
              <a:rPr lang="en-IN" sz="2800" b="1" dirty="0">
                <a:solidFill>
                  <a:srgbClr val="C00000"/>
                </a:solidFill>
                <a:latin typeface="Arial" panose="020B0604020202020204" pitchFamily="34" charset="0"/>
                <a:cs typeface="Arial" panose="020B0604020202020204" pitchFamily="34" charset="0"/>
              </a:rPr>
              <a:t>key</a:t>
            </a:r>
            <a:r>
              <a:rPr lang="en-IN" sz="2800" dirty="0">
                <a:latin typeface="Arial" panose="020B0604020202020204" pitchFamily="34" charset="0"/>
                <a:cs typeface="Arial" panose="020B0604020202020204" pitchFamily="34" charset="0"/>
              </a:rPr>
              <a:t> is used to specify this relationship.</a:t>
            </a:r>
          </a:p>
        </p:txBody>
      </p:sp>
    </p:spTree>
    <p:extLst>
      <p:ext uri="{BB962C8B-B14F-4D97-AF65-F5344CB8AC3E}">
        <p14:creationId xmlns:p14="http://schemas.microsoft.com/office/powerpoint/2010/main" xmlns="" val="3508096533"/>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smtClean="0">
                <a:latin typeface="Arial" pitchFamily="34" charset="0"/>
                <a:cs typeface="Arial" pitchFamily="34" charset="0"/>
              </a:rPr>
              <a:t>SELECT CLAUSE</a:t>
            </a:r>
          </a:p>
        </p:txBody>
      </p:sp>
      <p:sp>
        <p:nvSpPr>
          <p:cNvPr id="3" name="Rectangle 2"/>
          <p:cNvSpPr/>
          <p:nvPr/>
        </p:nvSpPr>
        <p:spPr>
          <a:xfrm>
            <a:off x="0" y="1295400"/>
            <a:ext cx="9144000" cy="369332"/>
          </a:xfrm>
          <a:prstGeom prst="rect">
            <a:avLst/>
          </a:prstGeom>
        </p:spPr>
        <p:txBody>
          <a:bodyPr wrap="square">
            <a:spAutoFit/>
          </a:bodyPr>
          <a:lstStyle/>
          <a:p>
            <a:pPr algn="ctr"/>
            <a:r>
              <a:rPr lang="en-US" dirty="0" smtClean="0">
                <a:latin typeface="Arial" pitchFamily="34" charset="0"/>
                <a:cs typeface="Arial" pitchFamily="34" charset="0"/>
              </a:rPr>
              <a:t>The </a:t>
            </a:r>
            <a:r>
              <a:rPr lang="en-US" b="1" u="sng" dirty="0" smtClean="0">
                <a:latin typeface="Arial" pitchFamily="34" charset="0"/>
                <a:cs typeface="Arial" pitchFamily="34" charset="0"/>
              </a:rPr>
              <a:t>SELECT</a:t>
            </a:r>
            <a:r>
              <a:rPr lang="en-US" dirty="0" smtClean="0">
                <a:latin typeface="Arial" pitchFamily="34" charset="0"/>
                <a:cs typeface="Arial" pitchFamily="34" charset="0"/>
              </a:rPr>
              <a:t> statement retrieves or extracts data from tables in the database.</a:t>
            </a:r>
            <a:endParaRPr lang="en-US" dirty="0">
              <a:latin typeface="Arial" pitchFamily="34" charset="0"/>
              <a:cs typeface="Arial" pitchFamily="34" charset="0"/>
            </a:endParaRPr>
          </a:p>
        </p:txBody>
      </p:sp>
      <p:sp>
        <p:nvSpPr>
          <p:cNvPr id="4" name="Rectangle 3"/>
          <p:cNvSpPr/>
          <p:nvPr/>
        </p:nvSpPr>
        <p:spPr>
          <a:xfrm>
            <a:off x="152400" y="1848683"/>
            <a:ext cx="8839200" cy="4247317"/>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use one or more tables separated by comma to include various conditions using a WHERE clause, but WHERE clause is an optional part of SELECT command.</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fetch one or more fields in a single SELECT command.</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star (*) in place of fields. In this case, SELECT will return all the fields.</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any condition using WHERE clause.</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an </a:t>
            </a:r>
            <a:r>
              <a:rPr lang="en-IN" b="1" dirty="0" smtClean="0">
                <a:latin typeface="Arial" panose="020B0604020202020204" pitchFamily="34" charset="0"/>
                <a:cs typeface="Arial" panose="020B0604020202020204" pitchFamily="34" charset="0"/>
              </a:rPr>
              <a:t>offset using </a:t>
            </a:r>
            <a:r>
              <a:rPr lang="en-IN" b="1" dirty="0">
                <a:latin typeface="Arial" panose="020B0604020202020204" pitchFamily="34" charset="0"/>
                <a:cs typeface="Arial" panose="020B0604020202020204" pitchFamily="34" charset="0"/>
              </a:rPr>
              <a:t>OFFSET </a:t>
            </a:r>
            <a:r>
              <a:rPr lang="en-IN" b="1" dirty="0" smtClean="0">
                <a:latin typeface="Arial" panose="020B0604020202020204" pitchFamily="34" charset="0"/>
                <a:cs typeface="Arial" panose="020B0604020202020204" pitchFamily="34" charset="0"/>
              </a:rPr>
              <a:t>from where SELECT will </a:t>
            </a:r>
            <a:r>
              <a:rPr lang="en-IN" b="1" dirty="0">
                <a:latin typeface="Arial" panose="020B0604020202020204" pitchFamily="34" charset="0"/>
                <a:cs typeface="Arial" panose="020B0604020202020204" pitchFamily="34" charset="0"/>
              </a:rPr>
              <a:t>start returning records. By default offset is zero.</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limit the number of returns using LIMIT attribute.</a:t>
            </a:r>
          </a:p>
        </p:txBody>
      </p:sp>
    </p:spTree>
    <p:extLst>
      <p:ext uri="{BB962C8B-B14F-4D97-AF65-F5344CB8AC3E}">
        <p14:creationId xmlns:p14="http://schemas.microsoft.com/office/powerpoint/2010/main" xmlns="" val="1627924000"/>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smtClean="0">
                <a:latin typeface="Arial" pitchFamily="34" charset="0"/>
                <a:cs typeface="Arial" pitchFamily="34" charset="0"/>
              </a:rPr>
              <a:t>Capabilities of </a:t>
            </a:r>
            <a:br>
              <a:rPr lang="en-US" b="1" i="1" dirty="0" smtClean="0">
                <a:latin typeface="Arial" pitchFamily="34" charset="0"/>
                <a:cs typeface="Arial" pitchFamily="34" charset="0"/>
              </a:rPr>
            </a:br>
            <a:r>
              <a:rPr lang="en-US" b="1" i="1" dirty="0" smtClean="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609600" y="1589544"/>
            <a:ext cx="7239000" cy="2193677"/>
          </a:xfrm>
          <a:prstGeom prst="rect">
            <a:avLst/>
          </a:prstGeom>
        </p:spPr>
        <p:txBody>
          <a:bodyPr wrap="square">
            <a:spAutoFit/>
          </a:bodyPr>
          <a:lstStyle/>
          <a:p>
            <a:pPr marL="457200" indent="-457200">
              <a:lnSpc>
                <a:spcPct val="200000"/>
              </a:lnSpc>
              <a:buFont typeface="+mj-lt"/>
              <a:buAutoNum type="arabicPeriod"/>
            </a:pPr>
            <a:r>
              <a:rPr lang="en-US" sz="2400" dirty="0" smtClean="0">
                <a:solidFill>
                  <a:srgbClr val="0089A4"/>
                </a:solidFill>
                <a:latin typeface="Arial" pitchFamily="34" charset="0"/>
                <a:cs typeface="Arial" pitchFamily="34" charset="0"/>
              </a:rPr>
              <a:t>SELECTION </a:t>
            </a:r>
            <a:endParaRPr lang="en-US" sz="2400" dirty="0">
              <a:solidFill>
                <a:srgbClr val="0089A4"/>
              </a:solidFill>
              <a:latin typeface="Arial" pitchFamily="34" charset="0"/>
              <a:cs typeface="Arial" pitchFamily="34" charset="0"/>
            </a:endParaRP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xmlns="" val="2546089021"/>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smtClean="0">
                <a:latin typeface="Arial" pitchFamily="34" charset="0"/>
                <a:cs typeface="Arial" pitchFamily="34" charset="0"/>
              </a:rPr>
              <a:t>Capabilities of </a:t>
            </a:r>
            <a:br>
              <a:rPr lang="en-US" b="1" i="1" dirty="0" smtClean="0">
                <a:latin typeface="Arial" pitchFamily="34" charset="0"/>
                <a:cs typeface="Arial" pitchFamily="34" charset="0"/>
              </a:rPr>
            </a:br>
            <a:r>
              <a:rPr lang="en-US" b="1" i="1" dirty="0" smtClean="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533400" y="1143000"/>
            <a:ext cx="7924800" cy="1692771"/>
          </a:xfrm>
          <a:prstGeom prst="rect">
            <a:avLst/>
          </a:prstGeom>
        </p:spPr>
        <p:txBody>
          <a:bodyPr wrap="square">
            <a:spAutoFit/>
          </a:bodyPr>
          <a:lstStyle/>
          <a:p>
            <a:pPr>
              <a:lnSpc>
                <a:spcPct val="200000"/>
              </a:lnSpc>
              <a:buFont typeface="Wingdings" pitchFamily="2" charset="2"/>
              <a:buChar char="Ø"/>
            </a:pPr>
            <a:r>
              <a:rPr lang="en-US" sz="2800" b="1" i="1" dirty="0" smtClean="0">
                <a:solidFill>
                  <a:srgbClr val="5F9378"/>
                </a:solidFill>
                <a:latin typeface="Arial" pitchFamily="34" charset="0"/>
                <a:cs typeface="Arial" pitchFamily="34" charset="0"/>
              </a:rPr>
              <a:t>SELECTION</a:t>
            </a:r>
            <a:endParaRPr lang="en-US" sz="2800" b="1" i="1" dirty="0">
              <a:solidFill>
                <a:srgbClr val="5F9378"/>
              </a:solidFill>
              <a:latin typeface="Arial" pitchFamily="34" charset="0"/>
              <a:cs typeface="Arial" pitchFamily="34" charset="0"/>
            </a:endParaRPr>
          </a:p>
          <a:p>
            <a:r>
              <a:rPr lang="en-US" sz="2400" dirty="0" smtClean="0">
                <a:latin typeface="Arial" pitchFamily="34" charset="0"/>
                <a:cs typeface="Arial" pitchFamily="34" charset="0"/>
              </a:rPr>
              <a:t>Selection capability in SQL is to choose the rows in a table that you want to return by a query.</a:t>
            </a:r>
            <a:endParaRPr lang="en-US" sz="2400" b="1" dirty="0" smtClean="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xmlns="" val="2275591112"/>
              </p:ext>
            </p:extLst>
          </p:nvPr>
        </p:nvGraphicFramePr>
        <p:xfrm>
          <a:off x="381000" y="3276600"/>
          <a:ext cx="8229600" cy="2518914"/>
        </p:xfrm>
        <a:graphic>
          <a:graphicData uri="http://schemas.openxmlformats.org/drawingml/2006/table">
            <a:tbl>
              <a:tblPr>
                <a:tableStyleId>{BC89EF96-8CEA-46FF-86C4-4CE0E7609802}</a:tableStyleId>
              </a:tblPr>
              <a:tblGrid>
                <a:gridCol w="1851328"/>
                <a:gridCol w="1807881"/>
                <a:gridCol w="2165113"/>
                <a:gridCol w="2405278"/>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80" marR="68580" marT="0" marB="0" anchor="ctr"/>
                </a:tc>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smtClean="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80" marR="68580" marT="0" marB="0" anchor="ctr"/>
                </a:tc>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80" marR="68580" marT="0" marB="0" anchor="ctr"/>
                </a:tc>
              </a:tr>
            </a:tbl>
          </a:graphicData>
        </a:graphic>
      </p:graphicFrame>
    </p:spTree>
    <p:extLst>
      <p:ext uri="{BB962C8B-B14F-4D97-AF65-F5344CB8AC3E}">
        <p14:creationId xmlns:p14="http://schemas.microsoft.com/office/powerpoint/2010/main" xmlns="" val="4162098004"/>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smtClean="0">
                <a:latin typeface="Arial" pitchFamily="34" charset="0"/>
                <a:cs typeface="Arial" pitchFamily="34" charset="0"/>
              </a:rPr>
              <a:t>Capabilities of </a:t>
            </a:r>
            <a:br>
              <a:rPr lang="en-US" b="1" i="1" dirty="0" smtClean="0">
                <a:latin typeface="Arial" pitchFamily="34" charset="0"/>
                <a:cs typeface="Arial" pitchFamily="34" charset="0"/>
              </a:rPr>
            </a:br>
            <a:r>
              <a:rPr lang="en-US" b="1" i="1" dirty="0" smtClean="0">
                <a:latin typeface="Arial" pitchFamily="34" charset="0"/>
                <a:cs typeface="Arial" pitchFamily="34" charset="0"/>
              </a:rPr>
              <a:t>		SELECT Statement</a:t>
            </a:r>
            <a:endParaRPr lang="en-US" dirty="0">
              <a:latin typeface="Arial" pitchFamily="34" charset="0"/>
              <a:cs typeface="Arial" pitchFamily="34" charset="0"/>
            </a:endParaRPr>
          </a:p>
        </p:txBody>
      </p:sp>
      <p:sp>
        <p:nvSpPr>
          <p:cNvPr id="4" name="Rectangle 3"/>
          <p:cNvSpPr/>
          <p:nvPr/>
        </p:nvSpPr>
        <p:spPr>
          <a:xfrm>
            <a:off x="533400" y="1143000"/>
            <a:ext cx="8229600"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smtClean="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extLst>
              <p:ext uri="{D42A27DB-BD31-4B8C-83A1-F6EECF244321}">
                <p14:modId xmlns:p14="http://schemas.microsoft.com/office/powerpoint/2010/main" xmlns="" val="2237334504"/>
              </p:ext>
            </p:extLst>
          </p:nvPr>
        </p:nvGraphicFramePr>
        <p:xfrm>
          <a:off x="381000" y="3276600"/>
          <a:ext cx="8229600" cy="2518914"/>
        </p:xfrm>
        <a:graphic>
          <a:graphicData uri="http://schemas.openxmlformats.org/drawingml/2006/table">
            <a:tbl>
              <a:tblPr>
                <a:tableStyleId>{BC89EF96-8CEA-46FF-86C4-4CE0E7609802}</a:tableStyleId>
              </a:tblPr>
              <a:tblGrid>
                <a:gridCol w="1851328"/>
                <a:gridCol w="1807881"/>
                <a:gridCol w="2165113"/>
                <a:gridCol w="2405278"/>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80" marR="68580" marT="0" marB="0" anchor="ctr"/>
                </a:tc>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80" marR="68580"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80" marR="68580" marT="0" marB="0" anchor="ctr">
                    <a:noFill/>
                  </a:tcPr>
                </a:tc>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smtClean="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80" marR="68580" marT="0" marB="0" anchor="ctr"/>
                </a:tc>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80" marR="68580"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80" marR="68580" marT="0" marB="0" anchor="ctr">
                    <a:noFill/>
                  </a:tcPr>
                </a:tc>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80" marR="68580" marT="0" marB="0" anchor="ctr"/>
                </a:tc>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80" marR="68580" marT="0" marB="0" anchor="ctr"/>
                </a:tc>
              </a:tr>
            </a:tbl>
          </a:graphicData>
        </a:graphic>
      </p:graphicFrame>
    </p:spTree>
    <p:extLst>
      <p:ext uri="{BB962C8B-B14F-4D97-AF65-F5344CB8AC3E}">
        <p14:creationId xmlns:p14="http://schemas.microsoft.com/office/powerpoint/2010/main" xmlns="" val="1786521795"/>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smtClean="0">
                <a:latin typeface="Arial" pitchFamily="34" charset="0"/>
                <a:cs typeface="Arial" pitchFamily="34" charset="0"/>
              </a:rPr>
              <a:t>Capabilities of </a:t>
            </a:r>
            <a:br>
              <a:rPr lang="en-US" b="1" i="1" dirty="0" smtClean="0">
                <a:latin typeface="Arial" pitchFamily="34" charset="0"/>
                <a:cs typeface="Arial" pitchFamily="34" charset="0"/>
              </a:rPr>
            </a:br>
            <a:r>
              <a:rPr lang="en-US" b="1" i="1" dirty="0" smtClean="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533400" y="1143001"/>
            <a:ext cx="8382000" cy="2431435"/>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smtClean="0">
                <a:latin typeface="Arial" pitchFamily="34" charset="0"/>
                <a:cs typeface="Arial" pitchFamily="34" charset="0"/>
              </a:rPr>
              <a:t>Join capability in SQL to bring together data that is stored in different tables by creating a link between them.</a:t>
            </a:r>
          </a:p>
          <a:p>
            <a:pPr marL="457200" indent="-457200">
              <a:lnSpc>
                <a:spcPct val="200000"/>
              </a:lnSpc>
            </a:pPr>
            <a:endParaRPr lang="en-US" sz="2400"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xmlns="" val="4239470636"/>
              </p:ext>
            </p:extLst>
          </p:nvPr>
        </p:nvGraphicFramePr>
        <p:xfrm>
          <a:off x="152401" y="3048000"/>
          <a:ext cx="5638799" cy="2514600"/>
        </p:xfrm>
        <a:graphic>
          <a:graphicData uri="http://schemas.openxmlformats.org/drawingml/2006/table">
            <a:tbl>
              <a:tblPr>
                <a:tableStyleId>{BC89EF96-8CEA-46FF-86C4-4CE0E7609802}</a:tableStyleId>
              </a:tblPr>
              <a:tblGrid>
                <a:gridCol w="914399"/>
                <a:gridCol w="892908"/>
                <a:gridCol w="1012092"/>
                <a:gridCol w="1373554"/>
                <a:gridCol w="1445846"/>
              </a:tblGrid>
              <a:tr h="402566">
                <a:tc>
                  <a:txBody>
                    <a:bodyPr/>
                    <a:lstStyle/>
                    <a:p>
                      <a:pPr marL="0" marR="0" algn="ctr">
                        <a:spcBef>
                          <a:spcPts val="0"/>
                        </a:spcBef>
                        <a:spcAft>
                          <a:spcPts val="0"/>
                        </a:spcAft>
                      </a:pPr>
                      <a:r>
                        <a:rPr kumimoji="0" lang="en-US" sz="1800" kern="1200" dirty="0">
                          <a:latin typeface="Cambria" pitchFamily="18" charset="0"/>
                        </a:rPr>
                        <a:t>EMPNO</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ENAME</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JOB</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HIREDATE</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smtClean="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80" marR="68580" marT="0" marB="0" anchor="ctr"/>
                </a:tc>
              </a:tr>
              <a:tr h="452887">
                <a:tc>
                  <a:txBody>
                    <a:bodyPr/>
                    <a:lstStyle/>
                    <a:p>
                      <a:pPr marL="0" marR="0" algn="ctr">
                        <a:spcBef>
                          <a:spcPts val="0"/>
                        </a:spcBef>
                        <a:spcAft>
                          <a:spcPts val="0"/>
                        </a:spcAft>
                      </a:pPr>
                      <a:r>
                        <a:rPr kumimoji="0" lang="en-US" sz="1800" kern="1200" dirty="0">
                          <a:latin typeface="Cambria" pitchFamily="18" charset="0"/>
                        </a:rPr>
                        <a:t>1</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Saleel</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01-Jan-95</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lgn="ctr">
                        <a:spcBef>
                          <a:spcPts val="0"/>
                        </a:spcBef>
                        <a:spcAft>
                          <a:spcPts val="0"/>
                        </a:spcAft>
                      </a:pPr>
                      <a:r>
                        <a:rPr kumimoji="0" lang="en-US" sz="1800" b="1" kern="1200" dirty="0" smtClean="0">
                          <a:latin typeface="Cambria" pitchFamily="18" charset="0"/>
                        </a:rPr>
                        <a:t>20</a:t>
                      </a:r>
                      <a:endParaRPr kumimoji="0" lang="en-US" sz="1800" b="1" kern="1200" dirty="0">
                        <a:solidFill>
                          <a:schemeClr val="dk1"/>
                        </a:solidFill>
                        <a:latin typeface="Cambria" pitchFamily="18" charset="0"/>
                        <a:ea typeface="+mn-ea"/>
                        <a:cs typeface="+mn-cs"/>
                      </a:endParaRPr>
                    </a:p>
                  </a:txBody>
                  <a:tcPr marL="68580" marR="68580" marT="0" marB="0" anchor="ctr">
                    <a:solidFill>
                      <a:srgbClr val="FBC9F0"/>
                    </a:solidFill>
                  </a:tcPr>
                </a:tc>
              </a:tr>
              <a:tr h="452887">
                <a:tc>
                  <a:txBody>
                    <a:bodyPr/>
                    <a:lstStyle/>
                    <a:p>
                      <a:pPr marL="0" marR="0" algn="ctr">
                        <a:spcBef>
                          <a:spcPts val="0"/>
                        </a:spcBef>
                        <a:spcAft>
                          <a:spcPts val="0"/>
                        </a:spcAft>
                      </a:pPr>
                      <a:r>
                        <a:rPr kumimoji="0" lang="en-US" sz="1800" kern="1200" dirty="0">
                          <a:latin typeface="Cambria" pitchFamily="18" charset="0"/>
                        </a:rPr>
                        <a:t>2</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smtClean="0">
                          <a:latin typeface="Cambria" pitchFamily="18" charset="0"/>
                        </a:rPr>
                        <a:t>Janhavi</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Sales</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20-Dec-94</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lgn="ctr">
                        <a:spcBef>
                          <a:spcPts val="0"/>
                        </a:spcBef>
                        <a:spcAft>
                          <a:spcPts val="0"/>
                        </a:spcAft>
                      </a:pPr>
                      <a:r>
                        <a:rPr kumimoji="0" lang="en-US" sz="1800" b="1" kern="1200" dirty="0" smtClean="0">
                          <a:latin typeface="Cambria" pitchFamily="18" charset="0"/>
                        </a:rPr>
                        <a:t>10</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FBC9F0"/>
                    </a:solidFill>
                  </a:tcPr>
                </a:tc>
              </a:tr>
              <a:tr h="452887">
                <a:tc>
                  <a:txBody>
                    <a:bodyPr/>
                    <a:lstStyle/>
                    <a:p>
                      <a:pPr marL="0" marR="0" algn="ctr">
                        <a:spcBef>
                          <a:spcPts val="0"/>
                        </a:spcBef>
                        <a:spcAft>
                          <a:spcPts val="0"/>
                        </a:spcAft>
                      </a:pPr>
                      <a:r>
                        <a:rPr kumimoji="0" lang="en-US" sz="1800" kern="1200" dirty="0">
                          <a:latin typeface="Cambria" pitchFamily="18" charset="0"/>
                        </a:rPr>
                        <a:t>3</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Snehal</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21-May-97</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lgn="ctr">
                        <a:spcBef>
                          <a:spcPts val="0"/>
                        </a:spcBef>
                        <a:spcAft>
                          <a:spcPts val="0"/>
                        </a:spcAft>
                      </a:pPr>
                      <a:r>
                        <a:rPr kumimoji="0" lang="en-US" sz="1800" b="1" kern="1200" dirty="0" smtClean="0">
                          <a:latin typeface="Cambria" pitchFamily="18" charset="0"/>
                        </a:rPr>
                        <a:t>10</a:t>
                      </a:r>
                      <a:endParaRPr kumimoji="0" lang="en-US" sz="1800" b="1" kern="1200" dirty="0">
                        <a:solidFill>
                          <a:schemeClr val="dk1"/>
                        </a:solidFill>
                        <a:latin typeface="Cambria" pitchFamily="18" charset="0"/>
                        <a:ea typeface="+mn-ea"/>
                        <a:cs typeface="+mn-cs"/>
                      </a:endParaRPr>
                    </a:p>
                  </a:txBody>
                  <a:tcPr marL="68580" marR="68580" marT="0" marB="0" anchor="ctr">
                    <a:solidFill>
                      <a:srgbClr val="FBC9F0"/>
                    </a:solidFill>
                  </a:tcPr>
                </a:tc>
              </a:tr>
              <a:tr h="452887">
                <a:tc>
                  <a:txBody>
                    <a:bodyPr/>
                    <a:lstStyle/>
                    <a:p>
                      <a:pPr marL="0" marR="0" algn="ctr">
                        <a:spcBef>
                          <a:spcPts val="0"/>
                        </a:spcBef>
                        <a:spcAft>
                          <a:spcPts val="0"/>
                        </a:spcAft>
                      </a:pPr>
                      <a:r>
                        <a:rPr kumimoji="0" lang="en-US" sz="1800" kern="1200" dirty="0">
                          <a:latin typeface="Cambria" pitchFamily="18" charset="0"/>
                        </a:rPr>
                        <a:t>4</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Rahul</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Account</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30-Jul-97</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lgn="ctr">
                        <a:spcBef>
                          <a:spcPts val="0"/>
                        </a:spcBef>
                        <a:spcAft>
                          <a:spcPts val="0"/>
                        </a:spcAft>
                      </a:pPr>
                      <a:r>
                        <a:rPr kumimoji="0" lang="en-US" sz="1800" b="1" kern="1200" dirty="0" smtClean="0">
                          <a:latin typeface="Cambria" pitchFamily="18" charset="0"/>
                        </a:rPr>
                        <a:t>20</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FBC9F0"/>
                    </a:solidFill>
                  </a:tcPr>
                </a:tc>
              </a:tr>
              <a:tr h="300486">
                <a:tc>
                  <a:txBody>
                    <a:bodyPr/>
                    <a:lstStyle/>
                    <a:p>
                      <a:pPr marL="0" marR="0" algn="ctr">
                        <a:spcBef>
                          <a:spcPts val="0"/>
                        </a:spcBef>
                        <a:spcAft>
                          <a:spcPts val="0"/>
                        </a:spcAft>
                      </a:pPr>
                      <a:r>
                        <a:rPr kumimoji="0" lang="en-US" sz="1800" kern="1200" dirty="0">
                          <a:latin typeface="Cambria" pitchFamily="18" charset="0"/>
                        </a:rPr>
                        <a:t>5</a:t>
                      </a:r>
                      <a:endParaRPr kumimoji="0" lang="en-US" sz="18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1800" kern="1200" dirty="0">
                          <a:latin typeface="Cambria" pitchFamily="18" charset="0"/>
                        </a:rPr>
                        <a:t>Ketan</a:t>
                      </a:r>
                      <a:endParaRPr kumimoji="0" lang="en-US" sz="18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1800" kern="1200" dirty="0">
                          <a:latin typeface="Cambria" pitchFamily="18" charset="0"/>
                        </a:rPr>
                        <a:t>Sales</a:t>
                      </a:r>
                      <a:endParaRPr kumimoji="0" lang="en-US" sz="18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1800" kern="1200" dirty="0">
                          <a:latin typeface="Cambria" pitchFamily="18" charset="0"/>
                        </a:rPr>
                        <a:t>01-Jan-94</a:t>
                      </a:r>
                      <a:endParaRPr kumimoji="0" lang="en-US" sz="1800" kern="1200" dirty="0">
                        <a:solidFill>
                          <a:schemeClr val="dk1"/>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smtClean="0">
                          <a:latin typeface="Cambria" pitchFamily="18" charset="0"/>
                        </a:rPr>
                        <a:t>30</a:t>
                      </a:r>
                      <a:endParaRPr kumimoji="0" lang="en-US" sz="1800" kern="1200" dirty="0">
                        <a:solidFill>
                          <a:schemeClr val="dk1"/>
                        </a:solidFill>
                        <a:latin typeface="Cambria" pitchFamily="18" charset="0"/>
                        <a:ea typeface="+mn-ea"/>
                        <a:cs typeface="+mn-cs"/>
                      </a:endParaRPr>
                    </a:p>
                  </a:txBody>
                  <a:tcPr marL="68580" marR="68580" marT="0" marB="0" anchor="ctr"/>
                </a:tc>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xmlns="" val="3576359289"/>
              </p:ext>
            </p:extLst>
          </p:nvPr>
        </p:nvGraphicFramePr>
        <p:xfrm>
          <a:off x="5867400" y="3048000"/>
          <a:ext cx="3048000" cy="1308340"/>
        </p:xfrm>
        <a:graphic>
          <a:graphicData uri="http://schemas.openxmlformats.org/drawingml/2006/table">
            <a:tbl>
              <a:tblPr>
                <a:tableStyleId>{BC89EF96-8CEA-46FF-86C4-4CE0E7609802}</a:tableStyleId>
              </a:tblPr>
              <a:tblGrid>
                <a:gridCol w="1042736"/>
                <a:gridCol w="962526"/>
                <a:gridCol w="1042738"/>
              </a:tblGrid>
              <a:tr h="402566">
                <a:tc>
                  <a:txBody>
                    <a:bodyPr/>
                    <a:lstStyle/>
                    <a:p>
                      <a:pPr marL="0" marR="0" algn="ctr">
                        <a:spcBef>
                          <a:spcPts val="0"/>
                        </a:spcBef>
                        <a:spcAft>
                          <a:spcPts val="0"/>
                        </a:spcAft>
                      </a:pPr>
                      <a:r>
                        <a:rPr kumimoji="0" lang="en-US" sz="1800" kern="1200" dirty="0" smtClean="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smtClean="0">
                          <a:latin typeface="Cambria" pitchFamily="18" charset="0"/>
                        </a:rPr>
                        <a:t>DNAME</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smtClean="0">
                          <a:latin typeface="Cambria" pitchFamily="18" charset="0"/>
                        </a:rPr>
                        <a:t>LOC</a:t>
                      </a:r>
                      <a:endParaRPr kumimoji="0" lang="en-US" sz="1800" b="1" kern="1200" dirty="0">
                        <a:solidFill>
                          <a:srgbClr val="C00000"/>
                        </a:solidFill>
                        <a:latin typeface="Cambria" pitchFamily="18" charset="0"/>
                        <a:ea typeface="+mn-ea"/>
                        <a:cs typeface="+mn-cs"/>
                      </a:endParaRPr>
                    </a:p>
                  </a:txBody>
                  <a:tcPr marL="68580" marR="68580" marT="0" marB="0" anchor="ctr"/>
                </a:tc>
              </a:tr>
              <a:tr h="452887">
                <a:tc>
                  <a:txBody>
                    <a:bodyPr/>
                    <a:lstStyle/>
                    <a:p>
                      <a:pPr marL="0" marR="0" algn="ctr">
                        <a:spcBef>
                          <a:spcPts val="0"/>
                        </a:spcBef>
                        <a:spcAft>
                          <a:spcPts val="0"/>
                        </a:spcAft>
                      </a:pPr>
                      <a:r>
                        <a:rPr kumimoji="0" lang="en-US" sz="1800" b="1" kern="1200" dirty="0" smtClean="0">
                          <a:latin typeface="Cambria" pitchFamily="18" charset="0"/>
                        </a:rPr>
                        <a:t>10</a:t>
                      </a:r>
                      <a:endParaRPr kumimoji="0" lang="en-US" sz="1800" b="1" kern="1200" dirty="0">
                        <a:solidFill>
                          <a:schemeClr val="dk1"/>
                        </a:solidFill>
                        <a:latin typeface="Cambria" pitchFamily="18" charset="0"/>
                        <a:ea typeface="+mn-ea"/>
                        <a:cs typeface="+mn-cs"/>
                      </a:endParaRPr>
                    </a:p>
                  </a:txBody>
                  <a:tcPr marL="68580" marR="68580" marT="0" marB="0" anchor="ctr">
                    <a:solidFill>
                      <a:srgbClr val="FBC9F0"/>
                    </a:solidFill>
                  </a:tcPr>
                </a:tc>
                <a:tc>
                  <a:txBody>
                    <a:bodyPr/>
                    <a:lstStyle/>
                    <a:p>
                      <a:pPr marL="0" marR="0">
                        <a:spcBef>
                          <a:spcPts val="0"/>
                        </a:spcBef>
                        <a:spcAft>
                          <a:spcPts val="0"/>
                        </a:spcAft>
                      </a:pPr>
                      <a:r>
                        <a:rPr kumimoji="0" lang="en-US" sz="1800" kern="1200" dirty="0" smtClean="0">
                          <a:latin typeface="Cambria" pitchFamily="18" charset="0"/>
                        </a:rPr>
                        <a:t>HRD</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smtClean="0">
                          <a:latin typeface="Cambria" pitchFamily="18" charset="0"/>
                        </a:rPr>
                        <a:t>PUNE</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r>
              <a:tr h="452887">
                <a:tc>
                  <a:txBody>
                    <a:bodyPr/>
                    <a:lstStyle/>
                    <a:p>
                      <a:pPr marL="0" marR="0" algn="ctr">
                        <a:spcBef>
                          <a:spcPts val="0"/>
                        </a:spcBef>
                        <a:spcAft>
                          <a:spcPts val="0"/>
                        </a:spcAft>
                      </a:pPr>
                      <a:r>
                        <a:rPr kumimoji="0" lang="en-US" sz="1800" b="1" kern="1200" dirty="0" smtClean="0">
                          <a:latin typeface="Cambria" pitchFamily="18" charset="0"/>
                        </a:rPr>
                        <a:t>20</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FBC9F0"/>
                    </a:solidFill>
                  </a:tcPr>
                </a:tc>
                <a:tc>
                  <a:txBody>
                    <a:bodyPr/>
                    <a:lstStyle/>
                    <a:p>
                      <a:pPr marL="0" marR="0">
                        <a:spcBef>
                          <a:spcPts val="0"/>
                        </a:spcBef>
                        <a:spcAft>
                          <a:spcPts val="0"/>
                        </a:spcAft>
                      </a:pPr>
                      <a:r>
                        <a:rPr kumimoji="0" lang="en-US" sz="1800" kern="1200" dirty="0" smtClean="0">
                          <a:solidFill>
                            <a:schemeClr val="tx1"/>
                          </a:solidFill>
                          <a:latin typeface="Cambria" pitchFamily="18" charset="0"/>
                          <a:ea typeface="+mn-ea"/>
                          <a:cs typeface="+mn-cs"/>
                        </a:rPr>
                        <a:t>SALES</a:t>
                      </a:r>
                      <a:endParaRPr kumimoji="0" lang="en-US" sz="1800" kern="1200" dirty="0">
                        <a:solidFill>
                          <a:schemeClr val="tx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smtClean="0">
                          <a:solidFill>
                            <a:schemeClr val="tx1"/>
                          </a:solidFill>
                          <a:latin typeface="Cambria" pitchFamily="18" charset="0"/>
                          <a:ea typeface="+mn-ea"/>
                          <a:cs typeface="+mn-cs"/>
                        </a:rPr>
                        <a:t>BARODA</a:t>
                      </a:r>
                      <a:endParaRPr kumimoji="0" lang="en-US" sz="1800" kern="1200" dirty="0">
                        <a:solidFill>
                          <a:schemeClr val="tx1"/>
                        </a:solidFill>
                        <a:latin typeface="Cambria" pitchFamily="18" charset="0"/>
                        <a:ea typeface="+mn-ea"/>
                        <a:cs typeface="+mn-cs"/>
                      </a:endParaRPr>
                    </a:p>
                  </a:txBody>
                  <a:tcPr marL="68580" marR="68580" marT="0" marB="0" anchor="ctr">
                    <a:solidFill>
                      <a:srgbClr val="B7F7E2"/>
                    </a:solidFill>
                  </a:tcPr>
                </a:tc>
              </a:tr>
            </a:tbl>
          </a:graphicData>
        </a:graphic>
      </p:graphicFrame>
    </p:spTree>
    <p:extLst>
      <p:ext uri="{BB962C8B-B14F-4D97-AF65-F5344CB8AC3E}">
        <p14:creationId xmlns:p14="http://schemas.microsoft.com/office/powerpoint/2010/main" xmlns="" val="1088603037"/>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304800" y="133467"/>
            <a:ext cx="8458200" cy="6227133"/>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3409037188"/>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707571" y="1969256"/>
            <a:ext cx="8229600"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smtClean="0">
                <a:latin typeface="Arial" pitchFamily="34" charset="0"/>
                <a:cs typeface="Arial" pitchFamily="34" charset="0"/>
              </a:rPr>
              <a:t>   </a:t>
            </a:r>
            <a:r>
              <a:rPr lang="en-US" sz="2400" dirty="0">
                <a:latin typeface="Arial" panose="020B0604020202020204" pitchFamily="34" charset="0"/>
                <a:cs typeface="Arial" panose="020B0604020202020204" pitchFamily="34" charset="0"/>
              </a:rPr>
              <a:t>*</a:t>
            </a:r>
            <a:r>
              <a:rPr lang="en-US" sz="2400" dirty="0" smtClean="0">
                <a:latin typeface="Arial"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smtClean="0">
                <a:latin typeface="Arial" pitchFamily="34" charset="0"/>
                <a:cs typeface="Arial" pitchFamily="34" charset="0"/>
              </a:rPr>
              <a:t> </a:t>
            </a:r>
            <a:r>
              <a:rPr lang="en-US" sz="2400" dirty="0">
                <a:latin typeface="Arial" pitchFamily="34" charset="0"/>
                <a:cs typeface="Arial" pitchFamily="34" charset="0"/>
              </a:rPr>
              <a:t>&lt;</a:t>
            </a:r>
            <a:r>
              <a:rPr lang="en-US" sz="2400" dirty="0" smtClean="0">
                <a:latin typeface="Arial" pitchFamily="34" charset="0"/>
                <a:cs typeface="Arial" pitchFamily="34" charset="0"/>
              </a:rPr>
              <a:t>table_references&gt;</a:t>
            </a:r>
            <a:endParaRPr lang="en-US" sz="2400" dirty="0">
              <a:latin typeface="Arial" pitchFamily="34" charset="0"/>
              <a:cs typeface="Arial" pitchFamily="34" charset="0"/>
            </a:endParaRPr>
          </a:p>
          <a:p>
            <a:endParaRPr lang="en-US" sz="2400" dirty="0">
              <a:latin typeface="Arial" pitchFamily="34" charset="0"/>
              <a:cs typeface="Arial" pitchFamily="34" charset="0"/>
            </a:endParaRPr>
          </a:p>
        </p:txBody>
      </p:sp>
      <p:sp>
        <p:nvSpPr>
          <p:cNvPr id="6" name="Rectangle 5"/>
          <p:cNvSpPr/>
          <p:nvPr/>
        </p:nvSpPr>
        <p:spPr>
          <a:xfrm>
            <a:off x="685800" y="3962400"/>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smtClean="0">
                <a:latin typeface="Arial" pitchFamily="34" charset="0"/>
                <a:cs typeface="Arial" pitchFamily="34" charset="0"/>
              </a:rPr>
              <a:t> column-list</a:t>
            </a:r>
            <a:r>
              <a:rPr lang="en-US" sz="2400" dirty="0" smtClean="0">
                <a:solidFill>
                  <a:srgbClr val="298AE5"/>
                </a:solidFill>
                <a:latin typeface="Arial" panose="020B0604020202020204" pitchFamily="34" charset="0"/>
                <a:cs typeface="Arial" panose="020B0604020202020204"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smtClean="0">
                <a:latin typeface="Arial" pitchFamily="34" charset="0"/>
                <a:cs typeface="Arial" pitchFamily="34" charset="0"/>
              </a:rPr>
              <a:t> </a:t>
            </a:r>
            <a:r>
              <a:rPr lang="en-US" sz="2400" dirty="0">
                <a:latin typeface="Arial" pitchFamily="34" charset="0"/>
                <a:cs typeface="Arial" pitchFamily="34" charset="0"/>
              </a:rPr>
              <a:t>&lt;table_references&gt;</a:t>
            </a:r>
          </a:p>
        </p:txBody>
      </p:sp>
      <p:sp>
        <p:nvSpPr>
          <p:cNvPr id="15" name="Rectangle 14"/>
          <p:cNvSpPr/>
          <p:nvPr/>
        </p:nvSpPr>
        <p:spPr>
          <a:xfrm>
            <a:off x="685800" y="1265223"/>
            <a:ext cx="4241867"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16" name="Rectangle 15"/>
          <p:cNvSpPr/>
          <p:nvPr/>
        </p:nvSpPr>
        <p:spPr>
          <a:xfrm>
            <a:off x="685800" y="3257490"/>
            <a:ext cx="4241867"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2523090" y="3882815"/>
            <a:ext cx="495300" cy="149267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Rectangle 18"/>
          <p:cNvSpPr/>
          <p:nvPr/>
        </p:nvSpPr>
        <p:spPr>
          <a:xfrm>
            <a:off x="1905000" y="4888468"/>
            <a:ext cx="1752600" cy="369332"/>
          </a:xfrm>
          <a:prstGeom prst="rect">
            <a:avLst/>
          </a:prstGeom>
        </p:spPr>
        <p:txBody>
          <a:bodyPr wrap="square">
            <a:spAutoFit/>
          </a:bodyPr>
          <a:lstStyle/>
          <a:p>
            <a:r>
              <a:rPr lang="en-US" b="1" i="1" dirty="0" smtClean="0">
                <a:latin typeface="Arial" pitchFamily="34" charset="0"/>
                <a:cs typeface="Arial" pitchFamily="34" charset="0"/>
              </a:rPr>
              <a:t>Selection-List</a:t>
            </a:r>
            <a:endParaRPr lang="en-US" b="1" i="1" dirty="0">
              <a:latin typeface="Arial" pitchFamily="34" charset="0"/>
              <a:cs typeface="Arial" pitchFamily="34" charset="0"/>
            </a:endParaRPr>
          </a:p>
        </p:txBody>
      </p:sp>
      <p:sp>
        <p:nvSpPr>
          <p:cNvPr id="20" name="Left Brace 19"/>
          <p:cNvSpPr/>
          <p:nvPr/>
        </p:nvSpPr>
        <p:spPr>
          <a:xfrm rot="16200000">
            <a:off x="2114411" y="2223508"/>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1435588" y="2590800"/>
            <a:ext cx="1752600" cy="369332"/>
          </a:xfrm>
          <a:prstGeom prst="rect">
            <a:avLst/>
          </a:prstGeom>
        </p:spPr>
        <p:txBody>
          <a:bodyPr wrap="square">
            <a:spAutoFit/>
          </a:bodyPr>
          <a:lstStyle/>
          <a:p>
            <a:r>
              <a:rPr lang="en-US" b="1" i="1" dirty="0" smtClean="0">
                <a:latin typeface="Arial" pitchFamily="34" charset="0"/>
                <a:cs typeface="Arial" pitchFamily="34" charset="0"/>
              </a:rPr>
              <a:t>Selection-List</a:t>
            </a:r>
            <a:endParaRPr lang="en-US" b="1" i="1" dirty="0">
              <a:latin typeface="Arial" pitchFamily="34" charset="0"/>
              <a:cs typeface="Arial" pitchFamily="34" charset="0"/>
            </a:endParaRPr>
          </a:p>
        </p:txBody>
      </p:sp>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a:t>
            </a:r>
          </a:p>
        </p:txBody>
      </p:sp>
    </p:spTree>
    <p:extLst>
      <p:ext uri="{BB962C8B-B14F-4D97-AF65-F5344CB8AC3E}">
        <p14:creationId xmlns:p14="http://schemas.microsoft.com/office/powerpoint/2010/main" xmlns="" val="1623424744"/>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Column - </a:t>
            </a:r>
            <a:r>
              <a:rPr lang="en-US" sz="4800" dirty="0">
                <a:solidFill>
                  <a:srgbClr val="DC525C"/>
                </a:solidFill>
                <a:latin typeface="Segoe UI Light" panose="020B0502040204020203" pitchFamily="34" charset="0"/>
                <a:cs typeface="Segoe UI Light" panose="020B0502040204020203" pitchFamily="34" charset="0"/>
              </a:rPr>
              <a:t>ALIAS</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228600" y="3897868"/>
            <a:ext cx="8686800" cy="2031325"/>
          </a:xfrm>
          <a:prstGeom prst="rect">
            <a:avLst/>
          </a:prstGeom>
        </p:spPr>
        <p:txBody>
          <a:bodyPr wrap="square">
            <a:spAutoFit/>
          </a:bodyPr>
          <a:lstStyle/>
          <a:p>
            <a:r>
              <a:rPr lang="en-IN"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smtClean="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 ' WORLD'</a:t>
            </a:r>
            <a:r>
              <a:rPr lang="en-IN" dirty="0" smtClean="0">
                <a:latin typeface="Arial" panose="020B0604020202020204" pitchFamily="34" charset="0"/>
                <a:cs typeface="Arial" panose="020B0604020202020204" pitchFamily="34" charset="0"/>
              </a:rPr>
              <a:t>;</a:t>
            </a:r>
          </a:p>
          <a:p>
            <a:endParaRPr lang="en-IN" dirty="0" smtClean="0">
              <a:latin typeface="Arial" panose="020B0604020202020204" pitchFamily="34" charset="0"/>
              <a:cs typeface="Arial" panose="020B0604020202020204" pitchFamily="34" charset="0"/>
            </a:endParaRPr>
          </a:p>
          <a:p>
            <a:r>
              <a:rPr lang="en-IN"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smtClean="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a:t>
            </a:r>
            <a:r>
              <a:rPr lang="en-IN"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smtClean="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 WORLD</a:t>
            </a:r>
            <a:r>
              <a:rPr lang="en-IN" dirty="0" smtClean="0">
                <a:solidFill>
                  <a:srgbClr val="DD4A68"/>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cs typeface="Arial" panose="020B0604020202020204" pitchFamily="34" charset="0"/>
              </a:rPr>
              <a:t>;</a:t>
            </a:r>
          </a:p>
          <a:p>
            <a:endParaRPr lang="en-IN" dirty="0" smtClean="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a:t>
            </a:r>
            <a:r>
              <a:rPr lang="en-IN" dirty="0" smtClean="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smtClean="0">
                <a:latin typeface="Arial" panose="020B0604020202020204" pitchFamily="34" charset="0"/>
                <a:cs typeface="Arial" panose="020B0604020202020204" pitchFamily="34" charset="0"/>
              </a:rPr>
              <a:t> 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smtClean="0">
                <a:latin typeface="Arial" panose="020B0604020202020204" pitchFamily="34" charset="0"/>
                <a:cs typeface="Arial" panose="020B0604020202020204" pitchFamily="34" charset="0"/>
              </a:rPr>
              <a:t>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smtClean="0">
                <a:latin typeface="Arial" panose="020B0604020202020204" pitchFamily="34" charset="0"/>
                <a:cs typeface="Arial" panose="020B0604020202020204" pitchFamily="34" charset="0"/>
              </a:rPr>
              <a:t> EMP;</a:t>
            </a:r>
            <a:endParaRPr lang="en-IN" dirty="0">
              <a:latin typeface="Arial" panose="020B0604020202020204" pitchFamily="34" charset="0"/>
              <a:cs typeface="Arial" panose="020B0604020202020204" pitchFamily="34" charset="0"/>
            </a:endParaRPr>
          </a:p>
        </p:txBody>
      </p:sp>
      <p:sp>
        <p:nvSpPr>
          <p:cNvPr id="4" name="Rectangle 3"/>
          <p:cNvSpPr/>
          <p:nvPr/>
        </p:nvSpPr>
        <p:spPr>
          <a:xfrm>
            <a:off x="381000" y="228600"/>
            <a:ext cx="8382000" cy="769441"/>
          </a:xfrm>
          <a:prstGeom prst="rect">
            <a:avLst/>
          </a:prstGeom>
          <a:solidFill>
            <a:srgbClr val="E0D612"/>
          </a:solidFill>
        </p:spPr>
        <p:txBody>
          <a:bodyPr wrap="square">
            <a:spAutoFit/>
          </a:bodyPr>
          <a:lstStyle/>
          <a:p>
            <a:r>
              <a:rPr lang="en-IN" sz="2200" dirty="0">
                <a:latin typeface="Segoe UI Light" panose="020B0502040204020203" pitchFamily="34" charset="0"/>
                <a:cs typeface="Segoe UI Light" panose="020B0502040204020203" pitchFamily="34" charset="0"/>
              </a:rPr>
              <a:t>In the select list of a query, a quoted column alias can be specified using </a:t>
            </a:r>
            <a:r>
              <a:rPr lang="en-IN" sz="2200" b="1" i="1" dirty="0" smtClean="0">
                <a:latin typeface="Segoe UI Light" panose="020B0502040204020203" pitchFamily="34" charset="0"/>
                <a:cs typeface="Segoe UI Light" panose="020B0502040204020203" pitchFamily="34" charset="0"/>
              </a:rPr>
              <a:t>identifier </a:t>
            </a:r>
            <a:r>
              <a:rPr lang="en-IN" sz="2200" b="1" dirty="0" smtClean="0">
                <a:latin typeface="Segoe UI Light" panose="020B0502040204020203" pitchFamily="34" charset="0"/>
                <a:cs typeface="Segoe UI Light" panose="020B0502040204020203" pitchFamily="34" charset="0"/>
              </a:rPr>
              <a:t>( ` )</a:t>
            </a:r>
            <a:r>
              <a:rPr lang="en-IN" sz="2200" dirty="0" smtClean="0">
                <a:latin typeface="Segoe UI Light" panose="020B0502040204020203" pitchFamily="34" charset="0"/>
                <a:cs typeface="Segoe UI Light" panose="020B0502040204020203" pitchFamily="34" charset="0"/>
              </a:rPr>
              <a:t> </a:t>
            </a:r>
            <a:r>
              <a:rPr lang="en-IN" sz="2200" dirty="0">
                <a:latin typeface="Segoe UI Light" panose="020B0502040204020203" pitchFamily="34" charset="0"/>
                <a:cs typeface="Segoe UI Light" panose="020B0502040204020203" pitchFamily="34" charset="0"/>
              </a:rPr>
              <a:t>or </a:t>
            </a:r>
            <a:r>
              <a:rPr lang="en-IN" sz="2200" b="1" i="1" dirty="0">
                <a:latin typeface="Segoe UI Light" panose="020B0502040204020203" pitchFamily="34" charset="0"/>
                <a:cs typeface="Segoe UI Light" panose="020B0502040204020203" pitchFamily="34" charset="0"/>
              </a:rPr>
              <a:t>string </a:t>
            </a:r>
            <a:r>
              <a:rPr lang="en-IN" sz="2200" b="1" i="1" dirty="0" smtClean="0">
                <a:latin typeface="Segoe UI Light" panose="020B0502040204020203" pitchFamily="34" charset="0"/>
                <a:cs typeface="Segoe UI Light" panose="020B0502040204020203" pitchFamily="34" charset="0"/>
              </a:rPr>
              <a:t>quoting </a:t>
            </a:r>
            <a:r>
              <a:rPr lang="en-IN" sz="2200" b="1" dirty="0" smtClean="0">
                <a:latin typeface="Segoe UI Light" panose="020B0502040204020203" pitchFamily="34" charset="0"/>
                <a:cs typeface="Segoe UI Light" panose="020B0502040204020203" pitchFamily="34" charset="0"/>
              </a:rPr>
              <a:t>( ' </a:t>
            </a:r>
            <a:r>
              <a:rPr lang="en-IN" sz="2200" dirty="0">
                <a:latin typeface="Segoe UI Light" panose="020B0502040204020203" pitchFamily="34" charset="0"/>
                <a:cs typeface="Segoe UI Light" panose="020B0502040204020203" pitchFamily="34" charset="0"/>
              </a:rPr>
              <a:t>or</a:t>
            </a:r>
            <a:r>
              <a:rPr lang="en-IN" sz="2200" b="1" dirty="0" smtClean="0">
                <a:latin typeface="Segoe UI Light" panose="020B0502040204020203" pitchFamily="34" charset="0"/>
                <a:cs typeface="Segoe UI Light" panose="020B0502040204020203" pitchFamily="34" charset="0"/>
              </a:rPr>
              <a:t> </a:t>
            </a:r>
            <a:r>
              <a:rPr lang="en-IN" sz="2200" b="1" dirty="0">
                <a:latin typeface="Segoe UI Light" panose="020B0502040204020203" pitchFamily="34" charset="0"/>
                <a:cs typeface="Segoe UI Light" panose="020B0502040204020203" pitchFamily="34" charset="0"/>
              </a:rPr>
              <a:t>" </a:t>
            </a:r>
            <a:r>
              <a:rPr lang="en-IN" sz="2200" b="1" dirty="0" smtClean="0">
                <a:latin typeface="Segoe UI Light" panose="020B0502040204020203" pitchFamily="34" charset="0"/>
                <a:cs typeface="Segoe UI Light" panose="020B0502040204020203" pitchFamily="34" charset="0"/>
              </a:rPr>
              <a:t>)</a:t>
            </a:r>
            <a:r>
              <a:rPr lang="en-IN" sz="2200" dirty="0" smtClean="0">
                <a:latin typeface="Segoe UI Light" panose="020B0502040204020203" pitchFamily="34" charset="0"/>
                <a:cs typeface="Segoe UI Light" panose="020B0502040204020203" pitchFamily="34" charset="0"/>
              </a:rPr>
              <a:t> </a:t>
            </a:r>
            <a:r>
              <a:rPr lang="en-IN" sz="2200" dirty="0">
                <a:latin typeface="Segoe UI Light" panose="020B0502040204020203" pitchFamily="34" charset="0"/>
                <a:cs typeface="Segoe UI Light" panose="020B0502040204020203" pitchFamily="34" charset="0"/>
              </a:rPr>
              <a:t>characters.</a:t>
            </a:r>
          </a:p>
        </p:txBody>
      </p:sp>
    </p:spTree>
    <p:extLst>
      <p:ext uri="{BB962C8B-B14F-4D97-AF65-F5344CB8AC3E}">
        <p14:creationId xmlns:p14="http://schemas.microsoft.com/office/powerpoint/2010/main" xmlns="" val="207291583"/>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 </a:t>
            </a:r>
            <a:r>
              <a:rPr lang="en-US" sz="3200" b="1" i="1" dirty="0">
                <a:solidFill>
                  <a:srgbClr val="FFFF00"/>
                </a:solidFill>
                <a:latin typeface="Arial" pitchFamily="34" charset="0"/>
                <a:cs typeface="Arial" pitchFamily="34" charset="0"/>
              </a:rPr>
              <a:t>ALIAS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93344" y="1917680"/>
            <a:ext cx="8752114" cy="3416320"/>
          </a:xfrm>
          <a:prstGeom prst="rect">
            <a:avLst/>
          </a:prstGeom>
          <a:solidFill>
            <a:srgbClr val="F9DAFE"/>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latin typeface="Arial" panose="020B0604020202020204" pitchFamily="34" charset="0"/>
                <a:cs typeface="Arial" panose="020B0604020202020204" pitchFamily="34" charset="0"/>
              </a:rPr>
              <a:t>AS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ORDER BY, </a:t>
            </a:r>
            <a:r>
              <a:rPr lang="en-IN" dirty="0">
                <a:latin typeface="Arial" panose="020B0604020202020204" pitchFamily="34" charset="0"/>
                <a:cs typeface="Arial" panose="020B0604020202020204" pitchFamily="34" charset="0"/>
              </a:rPr>
              <a:t>or</a:t>
            </a:r>
            <a:r>
              <a:rPr lang="en-IN" b="1" dirty="0">
                <a:latin typeface="Arial" panose="020B0604020202020204" pitchFamily="34" charset="0"/>
                <a:cs typeface="Arial" panose="020B0604020202020204" pitchFamily="34" charset="0"/>
              </a:rPr>
              <a:t> HAVING clauses</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AS keyword is </a:t>
            </a:r>
            <a:r>
              <a:rPr lang="en-IN" b="1" dirty="0">
                <a:latin typeface="Arial" panose="020B0604020202020204" pitchFamily="34" charset="0"/>
                <a:cs typeface="Arial" panose="020B0604020202020204" pitchFamily="34" charset="0"/>
              </a:rPr>
              <a:t>optional</a:t>
            </a:r>
            <a:r>
              <a:rPr lang="en-IN" dirty="0">
                <a:latin typeface="Arial" panose="020B0604020202020204" pitchFamily="34" charset="0"/>
                <a:cs typeface="Arial" panose="020B0604020202020204" pitchFamily="34" charset="0"/>
              </a:rPr>
              <a:t> when aliasing a select_expr with an identifier</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itchFamily="34" charset="0"/>
                <a:cs typeface="Arial"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clause</a:t>
            </a:r>
            <a:r>
              <a:rPr lang="en-IN" dirty="0" smtClean="0">
                <a:latin typeface="Arial" pitchFamily="34" charset="0"/>
                <a:cs typeface="Arial" pitchFamily="34" charset="0"/>
              </a:rPr>
              <a:t>.</a:t>
            </a:r>
          </a:p>
          <a:p>
            <a:pPr marL="285750" indent="-285750">
              <a:buFont typeface="Arial" panose="020B0604020202020204" pitchFamily="34" charset="0"/>
              <a:buChar char="•"/>
            </a:pPr>
            <a:endParaRPr lang="en-IN"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AS alias_name </a:t>
            </a:r>
            <a:r>
              <a:rPr lang="en-IN" dirty="0">
                <a:latin typeface="Arial" pitchFamily="34" charset="0"/>
                <a:cs typeface="Arial" pitchFamily="34" charset="0"/>
              </a:rPr>
              <a:t>or</a:t>
            </a:r>
            <a:r>
              <a:rPr lang="en-IN" b="1" dirty="0">
                <a:latin typeface="Arial" pitchFamily="34" charset="0"/>
                <a:cs typeface="Arial" pitchFamily="34" charset="0"/>
              </a:rPr>
              <a:t> tbl_name alias_name</a:t>
            </a:r>
          </a:p>
          <a:p>
            <a:pPr marL="285750" indent="-285750">
              <a:buFont typeface="Arial" panose="020B0604020202020204" pitchFamily="34" charset="0"/>
              <a:buChar char="•"/>
            </a:pPr>
            <a:endParaRPr lang="en-IN"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p:txBody>
      </p:sp>
      <p:sp>
        <p:nvSpPr>
          <p:cNvPr id="2" name="Rectangle 1"/>
          <p:cNvSpPr/>
          <p:nvPr/>
        </p:nvSpPr>
        <p:spPr>
          <a:xfrm>
            <a:off x="134772" y="753070"/>
            <a:ext cx="8869258" cy="923330"/>
          </a:xfrm>
          <a:prstGeom prst="rect">
            <a:avLst/>
          </a:prstGeom>
        </p:spPr>
        <p:txBody>
          <a:bodyPr wrap="square">
            <a:spAutoFit/>
          </a:bodyPr>
          <a:lstStyle/>
          <a:p>
            <a:r>
              <a:rPr lang="en-IN" dirty="0" smtClean="0">
                <a:latin typeface="Arial" panose="020B0604020202020204" pitchFamily="34" charset="0"/>
                <a:cs typeface="Arial" panose="020B0604020202020204" pitchFamily="34" charset="0"/>
              </a:rPr>
              <a:t>A </a:t>
            </a:r>
            <a:r>
              <a:rPr lang="en-IN" dirty="0">
                <a:latin typeface="Arial" panose="020B0604020202020204" pitchFamily="34" charset="0"/>
                <a:cs typeface="Arial" panose="020B0604020202020204" pitchFamily="34" charset="0"/>
              </a:rPr>
              <a:t>programmer can use an alias to temporarily assign another name to a table or column for the duration of a SELECT query</a:t>
            </a:r>
            <a:r>
              <a:rPr lang="en-IN" b="1" dirty="0">
                <a:latin typeface="Arial" panose="020B0604020202020204" pitchFamily="34" charset="0"/>
                <a:cs typeface="Arial" panose="020B0604020202020204" pitchFamily="34" charset="0"/>
              </a:rPr>
              <a:t>.</a:t>
            </a:r>
            <a:r>
              <a:rPr lang="en-IN" b="1" dirty="0">
                <a:solidFill>
                  <a:srgbClr val="FF0000"/>
                </a:solidFill>
                <a:latin typeface="Arial" panose="020B0604020202020204" pitchFamily="34" charset="0"/>
                <a:cs typeface="Arial" panose="020B0604020202020204" pitchFamily="34" charset="0"/>
              </a:rPr>
              <a:t> Assigning an alias does not actually rename the column or table.</a:t>
            </a:r>
          </a:p>
        </p:txBody>
      </p:sp>
    </p:spTree>
    <p:extLst>
      <p:ext uri="{BB962C8B-B14F-4D97-AF65-F5344CB8AC3E}">
        <p14:creationId xmlns:p14="http://schemas.microsoft.com/office/powerpoint/2010/main" xmlns="" val="3722667859"/>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 </a:t>
            </a:r>
            <a:r>
              <a:rPr lang="en-US" sz="3200" b="1" i="1" dirty="0">
                <a:solidFill>
                  <a:srgbClr val="FFFF00"/>
                </a:solidFill>
                <a:latin typeface="Arial" pitchFamily="34" charset="0"/>
                <a:cs typeface="Arial" pitchFamily="34" charset="0"/>
              </a:rPr>
              <a:t>ALIAS</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1813173"/>
            <a:ext cx="8839200" cy="707886"/>
          </a:xfrm>
          <a:prstGeom prst="rect">
            <a:avLst/>
          </a:prstGeom>
        </p:spPr>
        <p:txBody>
          <a:bodyPr wrap="square">
            <a:spAutoFit/>
          </a:bodyPr>
          <a:lstStyle/>
          <a:p>
            <a:r>
              <a:rPr lang="en-US" sz="2000" dirty="0">
                <a:solidFill>
                  <a:srgbClr val="0077AA"/>
                </a:solidFill>
                <a:latin typeface="Liberation Mono"/>
              </a:rPr>
              <a:t>SELECT ColName1 [ [as] alias_name], ColName2 [ [as] alias_name],... ColN from &lt;table_references&gt; [ [as] alias_name]</a:t>
            </a:r>
          </a:p>
        </p:txBody>
      </p:sp>
      <p:sp>
        <p:nvSpPr>
          <p:cNvPr id="12" name="Rectangle 11"/>
          <p:cNvSpPr/>
          <p:nvPr/>
        </p:nvSpPr>
        <p:spPr>
          <a:xfrm>
            <a:off x="101533" y="1371600"/>
            <a:ext cx="19558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ALIAS</a:t>
            </a:r>
          </a:p>
        </p:txBody>
      </p:sp>
      <p:sp>
        <p:nvSpPr>
          <p:cNvPr id="4" name="Rectangle 3"/>
          <p:cNvSpPr/>
          <p:nvPr/>
        </p:nvSpPr>
        <p:spPr>
          <a:xfrm>
            <a:off x="152400" y="2575173"/>
            <a:ext cx="88392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smtClean="0">
                <a:latin typeface="Arial" pitchFamily="34" charset="0"/>
                <a:cs typeface="Arial" pitchFamily="34" charset="0"/>
              </a:rPr>
              <a:t> </a:t>
            </a:r>
            <a:r>
              <a:rPr lang="en-US" dirty="0" smtClean="0">
                <a:latin typeface="Arial" panose="020B0604020202020204" pitchFamily="34" charset="0"/>
                <a:ea typeface="Times New Roman" panose="02020603050405020304" pitchFamily="18" charset="0"/>
              </a:rPr>
              <a:t>EMPNO</a:t>
            </a:r>
            <a:r>
              <a:rPr lang="en-US" dirty="0" smtClean="0">
                <a:solidFill>
                  <a:srgbClr val="DD4A68"/>
                </a:solidFill>
                <a:latin typeface="Arial" panose="020B0604020202020204" pitchFamily="34" charset="0"/>
                <a:ea typeface="Times New Roman" panose="02020603050405020304" pitchFamily="18" charset="0"/>
              </a:rPr>
              <a:t> as </a:t>
            </a:r>
            <a:r>
              <a:rPr lang="en-US" dirty="0">
                <a:solidFill>
                  <a:srgbClr val="DD4A68"/>
                </a:solidFill>
                <a:latin typeface="Arial" panose="020B0604020202020204" pitchFamily="34" charset="0"/>
                <a:ea typeface="Times New Roman" panose="02020603050405020304" pitchFamily="18" charset="0"/>
              </a:rPr>
              <a:t>EmployeeNumber, </a:t>
            </a:r>
            <a:r>
              <a:rPr lang="en-US" dirty="0" smtClean="0">
                <a:latin typeface="Arial" panose="020B0604020202020204" pitchFamily="34" charset="0"/>
                <a:ea typeface="Times New Roman" panose="02020603050405020304" pitchFamily="18" charset="0"/>
              </a:rPr>
              <a:t>ENAME</a:t>
            </a:r>
            <a:r>
              <a:rPr lang="en-US" dirty="0" smtClean="0">
                <a:solidFill>
                  <a:srgbClr val="DD4A68"/>
                </a:solidFill>
                <a:latin typeface="Arial" panose="020B0604020202020204" pitchFamily="34" charset="0"/>
                <a:ea typeface="Times New Roman" panose="02020603050405020304" pitchFamily="18" charset="0"/>
              </a:rPr>
              <a:t> EmployeeName </a:t>
            </a:r>
            <a:r>
              <a:rPr lang="en-US" dirty="0" smtClean="0">
                <a:solidFill>
                  <a:srgbClr val="0077AA"/>
                </a:solidFill>
                <a:latin typeface="Arial" panose="020B0604020202020204" pitchFamily="34" charset="0"/>
                <a:ea typeface="Times New Roman" panose="02020603050405020304" pitchFamily="18" charset="0"/>
              </a:rPr>
              <a:t>FROM</a:t>
            </a:r>
            <a:r>
              <a:rPr lang="en-US" sz="1600" dirty="0" smtClean="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smtClean="0">
                <a:latin typeface="Arial" pitchFamily="34" charset="0"/>
                <a:cs typeface="Arial" pitchFamily="34" charset="0"/>
              </a:rPr>
              <a:t> </a:t>
            </a:r>
            <a:r>
              <a:rPr lang="en-US" dirty="0" smtClean="0">
                <a:latin typeface="Arial" panose="020B0604020202020204" pitchFamily="34" charset="0"/>
                <a:ea typeface="Times New Roman" panose="02020603050405020304" pitchFamily="18" charset="0"/>
              </a:rPr>
              <a:t>ENAME</a:t>
            </a:r>
            <a:r>
              <a:rPr lang="en-US" dirty="0" smtClean="0">
                <a:solidFill>
                  <a:srgbClr val="DD4A68"/>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Employee Name" </a:t>
            </a:r>
            <a:r>
              <a:rPr lang="en-US" dirty="0" smtClean="0">
                <a:solidFill>
                  <a:srgbClr val="0077AA"/>
                </a:solidFill>
                <a:latin typeface="Arial" panose="020B0604020202020204" pitchFamily="34" charset="0"/>
                <a:ea typeface="Times New Roman" panose="02020603050405020304" pitchFamily="18" charset="0"/>
              </a:rPr>
              <a:t>FROM</a:t>
            </a:r>
            <a:r>
              <a:rPr lang="en-US" sz="1600" dirty="0" smtClean="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smtClean="0">
                <a:latin typeface="Arial" pitchFamily="34" charset="0"/>
                <a:cs typeface="Arial" pitchFamily="34" charset="0"/>
              </a:rPr>
              <a:t> </a:t>
            </a:r>
            <a:r>
              <a:rPr lang="en-US" dirty="0" smtClean="0">
                <a:latin typeface="Arial" panose="020B0604020202020204" pitchFamily="34" charset="0"/>
                <a:ea typeface="Times New Roman" panose="02020603050405020304" pitchFamily="18" charset="0"/>
              </a:rPr>
              <a:t>ENAME</a:t>
            </a:r>
            <a:r>
              <a:rPr lang="en-US" dirty="0" smtClean="0">
                <a:solidFill>
                  <a:srgbClr val="DD4A68"/>
                </a:solidFill>
                <a:latin typeface="Arial" panose="020B0604020202020204" pitchFamily="34" charset="0"/>
                <a:ea typeface="Times New Roman" panose="02020603050405020304" pitchFamily="18" charset="0"/>
              </a:rPr>
              <a:t> 'Employee </a:t>
            </a:r>
            <a:r>
              <a:rPr lang="en-US" dirty="0">
                <a:solidFill>
                  <a:srgbClr val="DD4A68"/>
                </a:solidFill>
                <a:latin typeface="Arial" panose="020B0604020202020204" pitchFamily="34" charset="0"/>
                <a:ea typeface="Times New Roman" panose="02020603050405020304" pitchFamily="18" charset="0"/>
              </a:rPr>
              <a:t>Name' </a:t>
            </a:r>
            <a:r>
              <a:rPr lang="en-US" dirty="0" smtClean="0">
                <a:solidFill>
                  <a:srgbClr val="0077AA"/>
                </a:solidFill>
                <a:latin typeface="Arial" panose="020B0604020202020204" pitchFamily="34" charset="0"/>
                <a:ea typeface="Times New Roman" panose="02020603050405020304" pitchFamily="18" charset="0"/>
              </a:rPr>
              <a:t>FROM</a:t>
            </a:r>
            <a:r>
              <a:rPr lang="en-US" sz="1600" dirty="0" smtClean="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smtClean="0">
                <a:latin typeface="Arial" pitchFamily="34" charset="0"/>
                <a:cs typeface="Arial" pitchFamily="34" charset="0"/>
              </a:rPr>
              <a:t> </a:t>
            </a:r>
            <a:r>
              <a:rPr lang="en-US" sz="1600" dirty="0">
                <a:latin typeface="Arial" pitchFamily="34" charset="0"/>
                <a:cs typeface="Arial" pitchFamily="34" charset="0"/>
              </a:rPr>
              <a:t>* </a:t>
            </a:r>
            <a:r>
              <a:rPr lang="en-US" dirty="0" smtClean="0">
                <a:solidFill>
                  <a:srgbClr val="0077AA"/>
                </a:solidFill>
                <a:latin typeface="Arial" panose="020B0604020202020204" pitchFamily="34" charset="0"/>
                <a:ea typeface="Times New Roman" panose="02020603050405020304" pitchFamily="18" charset="0"/>
              </a:rPr>
              <a:t>FROM</a:t>
            </a:r>
            <a:r>
              <a:rPr lang="en-US" sz="1600" dirty="0" smtClean="0">
                <a:latin typeface="Arial" pitchFamily="34" charset="0"/>
                <a:cs typeface="Arial" pitchFamily="34" charset="0"/>
              </a:rPr>
              <a:t> EMP </a:t>
            </a:r>
            <a:r>
              <a:rPr lang="en-US" sz="1600" dirty="0">
                <a:latin typeface="Arial" pitchFamily="34" charset="0"/>
                <a:cs typeface="Arial" pitchFamily="34" charset="0"/>
              </a:rPr>
              <a:t>E;</a:t>
            </a:r>
            <a:endParaRPr lang="en-IN" sz="1600" dirty="0"/>
          </a:p>
        </p:txBody>
      </p:sp>
      <p:sp>
        <p:nvSpPr>
          <p:cNvPr id="6" name="Rectangle 5"/>
          <p:cNvSpPr/>
          <p:nvPr/>
        </p:nvSpPr>
        <p:spPr>
          <a:xfrm>
            <a:off x="217714" y="762000"/>
            <a:ext cx="86868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SQL aliases are used to give a table, or a column in a table, a temporary name.</a:t>
            </a:r>
          </a:p>
        </p:txBody>
      </p:sp>
      <p:sp>
        <p:nvSpPr>
          <p:cNvPr id="3" name="Rectangle 2"/>
          <p:cNvSpPr/>
          <p:nvPr/>
        </p:nvSpPr>
        <p:spPr>
          <a:xfrm>
            <a:off x="152400" y="4696361"/>
            <a:ext cx="8752114" cy="1323439"/>
          </a:xfrm>
          <a:prstGeom prst="rect">
            <a:avLst/>
          </a:prstGeom>
          <a:solidFill>
            <a:srgbClr val="F9DAFE"/>
          </a:solidFill>
        </p:spPr>
        <p:txBody>
          <a:bodyPr wrap="square">
            <a:spAutoFit/>
          </a:bodyPr>
          <a:lstStyle/>
          <a:p>
            <a:pPr marL="342900" indent="-342900">
              <a:buFont typeface="Arial" panose="020B0604020202020204" pitchFamily="34" charset="0"/>
              <a:buChar char="•"/>
            </a:pPr>
            <a:r>
              <a:rPr lang="en-IN" sz="2000" dirty="0">
                <a:latin typeface="Arial" pitchFamily="34" charset="0"/>
                <a:ea typeface="+mj-ea"/>
                <a:cs typeface="Arial" pitchFamily="34" charset="0"/>
              </a:rPr>
              <a:t>You can use the alias in </a:t>
            </a:r>
            <a:r>
              <a:rPr lang="en-IN" sz="2000" i="1" dirty="0">
                <a:latin typeface="Arial" pitchFamily="34" charset="0"/>
                <a:ea typeface="+mj-ea"/>
                <a:cs typeface="Arial" pitchFamily="34" charset="0"/>
              </a:rPr>
              <a:t>GROUP BY, ORDER BY</a:t>
            </a:r>
            <a:r>
              <a:rPr lang="en-IN" sz="2000" dirty="0">
                <a:latin typeface="Arial" pitchFamily="34" charset="0"/>
                <a:ea typeface="+mj-ea"/>
                <a:cs typeface="Arial" pitchFamily="34" charset="0"/>
              </a:rPr>
              <a:t>, or </a:t>
            </a:r>
            <a:r>
              <a:rPr lang="en-IN" sz="2000" i="1" dirty="0">
                <a:latin typeface="Arial" pitchFamily="34" charset="0"/>
                <a:ea typeface="+mj-ea"/>
                <a:cs typeface="Arial" pitchFamily="34" charset="0"/>
              </a:rPr>
              <a:t>HAVING</a:t>
            </a:r>
            <a:r>
              <a:rPr lang="en-IN" sz="2000" dirty="0">
                <a:latin typeface="Arial" pitchFamily="34" charset="0"/>
                <a:ea typeface="+mj-ea"/>
                <a:cs typeface="Arial" pitchFamily="34" charset="0"/>
              </a:rPr>
              <a:t> clauses to refer to the column.</a:t>
            </a:r>
          </a:p>
          <a:p>
            <a:pPr marL="342900" indent="-342900">
              <a:buFont typeface="Arial" panose="020B0604020202020204" pitchFamily="34" charset="0"/>
              <a:buChar char="•"/>
            </a:pPr>
            <a:r>
              <a:rPr lang="en-IN" sz="2000" dirty="0">
                <a:latin typeface="Arial" pitchFamily="34" charset="0"/>
                <a:ea typeface="+mj-ea"/>
                <a:cs typeface="Arial" pitchFamily="34" charset="0"/>
              </a:rPr>
              <a:t>Standard SQL disallows references to column aliases in a </a:t>
            </a:r>
            <a:r>
              <a:rPr lang="en-IN" sz="2000" i="1" dirty="0">
                <a:latin typeface="Arial" pitchFamily="34" charset="0"/>
                <a:ea typeface="+mj-ea"/>
                <a:cs typeface="Arial" pitchFamily="34" charset="0"/>
              </a:rPr>
              <a:t>WHERE</a:t>
            </a:r>
            <a:r>
              <a:rPr lang="en-IN" sz="2000" dirty="0">
                <a:latin typeface="Arial" pitchFamily="34" charset="0"/>
                <a:ea typeface="+mj-ea"/>
                <a:cs typeface="Arial" pitchFamily="34" charset="0"/>
              </a:rPr>
              <a:t> clause.</a:t>
            </a:r>
          </a:p>
        </p:txBody>
      </p:sp>
    </p:spTree>
    <p:extLst>
      <p:ext uri="{BB962C8B-B14F-4D97-AF65-F5344CB8AC3E}">
        <p14:creationId xmlns:p14="http://schemas.microsoft.com/office/powerpoint/2010/main" xmlns="" val="411821967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a database </a:t>
            </a:r>
            <a:r>
              <a:rPr lang="en-IN" dirty="0" smtClean="0">
                <a:solidFill>
                  <a:srgbClr val="DC525C"/>
                </a:solidFill>
                <a:latin typeface="Segoe UI Light" panose="020B0502040204020203" pitchFamily="34" charset="0"/>
                <a:cs typeface="Segoe UI Light" panose="020B0502040204020203" pitchFamily="34" charset="0"/>
              </a:rPr>
              <a:t>management </a:t>
            </a:r>
            <a:r>
              <a:rPr lang="en-IN" dirty="0">
                <a:solidFill>
                  <a:srgbClr val="DC525C"/>
                </a:solidFill>
                <a:latin typeface="Segoe UI Light" panose="020B0502040204020203" pitchFamily="34" charset="0"/>
                <a:cs typeface="Segoe UI Light" panose="020B0502040204020203" pitchFamily="34" charset="0"/>
              </a:rPr>
              <a:t>system?</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5791200" y="3429000"/>
            <a:ext cx="2667000" cy="266700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152400" y="147637"/>
            <a:ext cx="4424083" cy="205740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4800600" y="147637"/>
            <a:ext cx="4043632" cy="2057400"/>
          </a:xfrm>
          <a:prstGeom prst="rect">
            <a:avLst/>
          </a:prstGeom>
        </p:spPr>
      </p:pic>
    </p:spTree>
    <p:extLst>
      <p:ext uri="{BB962C8B-B14F-4D97-AF65-F5344CB8AC3E}">
        <p14:creationId xmlns:p14="http://schemas.microsoft.com/office/powerpoint/2010/main" xmlns="" val="211834388"/>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 </a:t>
            </a:r>
            <a:r>
              <a:rPr lang="en-US" sz="3200" b="1" i="1" dirty="0">
                <a:solidFill>
                  <a:srgbClr val="FFFF00"/>
                </a:solidFill>
                <a:latin typeface="Arial" pitchFamily="34" charset="0"/>
                <a:cs typeface="Arial" pitchFamily="34" charset="0"/>
              </a:rPr>
              <a:t>ALIAS</a:t>
            </a:r>
            <a:endParaRPr lang="en-IN" sz="3200" b="1" i="1" dirty="0">
              <a:solidFill>
                <a:srgbClr val="FFFF00"/>
              </a:solidFill>
              <a:latin typeface="Arial" pitchFamily="34" charset="0"/>
              <a:cs typeface="Arial" pitchFamily="34" charset="0"/>
            </a:endParaRPr>
          </a:p>
        </p:txBody>
      </p:sp>
      <p:sp>
        <p:nvSpPr>
          <p:cNvPr id="12" name="Rectangle 11"/>
          <p:cNvSpPr/>
          <p:nvPr/>
        </p:nvSpPr>
        <p:spPr>
          <a:xfrm>
            <a:off x="101533" y="1428690"/>
            <a:ext cx="19558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ALIAS</a:t>
            </a:r>
          </a:p>
        </p:txBody>
      </p:sp>
      <p:sp>
        <p:nvSpPr>
          <p:cNvPr id="6" name="Rectangle 5"/>
          <p:cNvSpPr/>
          <p:nvPr/>
        </p:nvSpPr>
        <p:spPr>
          <a:xfrm>
            <a:off x="217714" y="762000"/>
            <a:ext cx="86868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SQL aliases are used to give a table, or a column in a table, a temporary name.</a:t>
            </a:r>
          </a:p>
        </p:txBody>
      </p:sp>
      <p:sp>
        <p:nvSpPr>
          <p:cNvPr id="3" name="Rectangle 2"/>
          <p:cNvSpPr/>
          <p:nvPr/>
        </p:nvSpPr>
        <p:spPr>
          <a:xfrm>
            <a:off x="152400" y="1981200"/>
            <a:ext cx="8752114" cy="707886"/>
          </a:xfrm>
          <a:prstGeom prst="rect">
            <a:avLst/>
          </a:prstGeom>
          <a:solidFill>
            <a:srgbClr val="F9DAFE"/>
          </a:solidFill>
        </p:spPr>
        <p:txBody>
          <a:bodyPr wrap="square">
            <a:spAutoFit/>
          </a:bodyPr>
          <a:lstStyle/>
          <a:p>
            <a:r>
              <a:rPr lang="en-IN" sz="2000" dirty="0">
                <a:latin typeface="Arial" pitchFamily="34" charset="0"/>
                <a:ea typeface="+mj-ea"/>
                <a:cs typeface="Arial" pitchFamily="34" charset="0"/>
              </a:rPr>
              <a:t>You can use the alias in </a:t>
            </a:r>
            <a:r>
              <a:rPr lang="en-IN" sz="2000" i="1" dirty="0">
                <a:latin typeface="Arial" pitchFamily="34" charset="0"/>
                <a:ea typeface="+mj-ea"/>
                <a:cs typeface="Arial" pitchFamily="34" charset="0"/>
              </a:rPr>
              <a:t>GROUP BY, ORDER BY</a:t>
            </a:r>
            <a:r>
              <a:rPr lang="en-IN" sz="2000" dirty="0">
                <a:latin typeface="Arial" pitchFamily="34" charset="0"/>
                <a:ea typeface="+mj-ea"/>
                <a:cs typeface="Arial" pitchFamily="34" charset="0"/>
              </a:rPr>
              <a:t>, or </a:t>
            </a:r>
            <a:r>
              <a:rPr lang="en-IN" sz="2000" i="1" dirty="0">
                <a:latin typeface="Arial" pitchFamily="34" charset="0"/>
                <a:ea typeface="+mj-ea"/>
                <a:cs typeface="Arial" pitchFamily="34" charset="0"/>
              </a:rPr>
              <a:t>HAVING</a:t>
            </a:r>
            <a:r>
              <a:rPr lang="en-IN" sz="2000" dirty="0">
                <a:latin typeface="Arial" pitchFamily="34" charset="0"/>
                <a:ea typeface="+mj-ea"/>
                <a:cs typeface="Arial" pitchFamily="34" charset="0"/>
              </a:rPr>
              <a:t> clauses to refer to the column</a:t>
            </a:r>
            <a:r>
              <a:rPr lang="en-IN" sz="2000" dirty="0" smtClean="0">
                <a:latin typeface="Arial" pitchFamily="34" charset="0"/>
                <a:ea typeface="+mj-ea"/>
                <a:cs typeface="Arial" pitchFamily="34" charset="0"/>
              </a:rPr>
              <a:t>.</a:t>
            </a:r>
            <a:endParaRPr lang="en-IN" sz="2000" dirty="0">
              <a:latin typeface="Arial" pitchFamily="34" charset="0"/>
              <a:ea typeface="+mj-ea"/>
              <a:cs typeface="Arial" pitchFamily="34" charset="0"/>
            </a:endParaRPr>
          </a:p>
        </p:txBody>
      </p:sp>
      <p:sp>
        <p:nvSpPr>
          <p:cNvPr id="5" name="Rectangle 4"/>
          <p:cNvSpPr/>
          <p:nvPr/>
        </p:nvSpPr>
        <p:spPr>
          <a:xfrm>
            <a:off x="217714" y="3124200"/>
            <a:ext cx="8686800" cy="1323439"/>
          </a:xfrm>
          <a:prstGeom prst="rect">
            <a:avLst/>
          </a:prstGeom>
          <a:solidFill>
            <a:schemeClr val="tx1"/>
          </a:solidFill>
        </p:spPr>
        <p:txBody>
          <a:bodyPr wrap="square">
            <a:spAutoFit/>
          </a:bodyPr>
          <a:lstStyle/>
          <a:p>
            <a:pPr latinLnBrk="1"/>
            <a:r>
              <a:rPr lang="en-IN" sz="2000" dirty="0" smtClean="0">
                <a:solidFill>
                  <a:srgbClr val="FECF84"/>
                </a:solidFill>
                <a:latin typeface="inherit"/>
              </a:rPr>
              <a:t>SELECT </a:t>
            </a:r>
            <a:r>
              <a:rPr lang="en-IN" sz="2000" dirty="0" smtClean="0">
                <a:solidFill>
                  <a:srgbClr val="FFFFFF"/>
                </a:solidFill>
                <a:latin typeface="Liberation Mono"/>
              </a:rPr>
              <a:t>orderNumber</a:t>
            </a:r>
            <a:r>
              <a:rPr lang="en-IN" sz="2000" dirty="0" smtClean="0">
                <a:solidFill>
                  <a:srgbClr val="82ADC9"/>
                </a:solidFill>
                <a:latin typeface="inherit"/>
              </a:rPr>
              <a:t> </a:t>
            </a:r>
            <a:r>
              <a:rPr lang="en-IN" sz="2000" dirty="0">
                <a:solidFill>
                  <a:srgbClr val="FFFFFF"/>
                </a:solidFill>
                <a:latin typeface="Liberation Mono"/>
              </a:rPr>
              <a:t>`</a:t>
            </a:r>
            <a:r>
              <a:rPr lang="en-IN" sz="2000" dirty="0">
                <a:solidFill>
                  <a:srgbClr val="FECF84"/>
                </a:solidFill>
                <a:latin typeface="inherit"/>
              </a:rPr>
              <a:t>Order</a:t>
            </a:r>
            <a:r>
              <a:rPr lang="en-IN" sz="2000" dirty="0">
                <a:solidFill>
                  <a:srgbClr val="82ADC9"/>
                </a:solidFill>
                <a:latin typeface="inherit"/>
              </a:rPr>
              <a:t> </a:t>
            </a:r>
            <a:r>
              <a:rPr lang="en-IN" sz="2000" dirty="0">
                <a:solidFill>
                  <a:srgbClr val="FECF84"/>
                </a:solidFill>
                <a:latin typeface="inherit"/>
              </a:rPr>
              <a:t>no</a:t>
            </a:r>
            <a:r>
              <a:rPr lang="en-IN" sz="2000" dirty="0" smtClean="0">
                <a:solidFill>
                  <a:srgbClr val="FFFFFF"/>
                </a:solidFill>
                <a:latin typeface="Liberation Mono"/>
              </a:rPr>
              <a:t>.`, </a:t>
            </a:r>
            <a:r>
              <a:rPr lang="en-IN" sz="2000" dirty="0" smtClean="0">
                <a:solidFill>
                  <a:srgbClr val="B1758C"/>
                </a:solidFill>
                <a:latin typeface="inherit"/>
              </a:rPr>
              <a:t>SUM</a:t>
            </a:r>
            <a:r>
              <a:rPr lang="en-IN" sz="2000" dirty="0" smtClean="0">
                <a:solidFill>
                  <a:srgbClr val="FFFFFF"/>
                </a:solidFill>
                <a:latin typeface="Liberation Mono"/>
              </a:rPr>
              <a:t>(price</a:t>
            </a:r>
            <a:r>
              <a:rPr lang="en-IN" sz="2000" dirty="0" smtClean="0">
                <a:solidFill>
                  <a:srgbClr val="82ADC9"/>
                </a:solidFill>
                <a:latin typeface="inherit"/>
              </a:rPr>
              <a:t> </a:t>
            </a:r>
            <a:r>
              <a:rPr lang="en-IN" sz="2000" dirty="0">
                <a:solidFill>
                  <a:srgbClr val="FFFFFF"/>
                </a:solidFill>
                <a:latin typeface="Liberation Mono"/>
              </a:rPr>
              <a:t>*</a:t>
            </a:r>
            <a:r>
              <a:rPr lang="en-IN" sz="2000" dirty="0">
                <a:solidFill>
                  <a:srgbClr val="82ADC9"/>
                </a:solidFill>
                <a:latin typeface="inherit"/>
              </a:rPr>
              <a:t> </a:t>
            </a:r>
            <a:r>
              <a:rPr lang="en-IN" sz="2000" dirty="0" smtClean="0">
                <a:solidFill>
                  <a:srgbClr val="FFFFFF"/>
                </a:solidFill>
                <a:latin typeface="Liberation Mono"/>
              </a:rPr>
              <a:t>quantity)</a:t>
            </a:r>
            <a:r>
              <a:rPr lang="en-IN" sz="2000" dirty="0" smtClean="0">
                <a:solidFill>
                  <a:srgbClr val="82ADC9"/>
                </a:solidFill>
                <a:latin typeface="inherit"/>
              </a:rPr>
              <a:t> </a:t>
            </a:r>
            <a:r>
              <a:rPr lang="en-IN" sz="2000" dirty="0">
                <a:solidFill>
                  <a:srgbClr val="FFFFFF"/>
                </a:solidFill>
                <a:latin typeface="Liberation Mono"/>
              </a:rPr>
              <a:t>total</a:t>
            </a:r>
          </a:p>
          <a:p>
            <a:pPr latinLnBrk="1"/>
            <a:r>
              <a:rPr lang="en-IN" sz="2000" dirty="0" smtClean="0">
                <a:solidFill>
                  <a:srgbClr val="FECF84"/>
                </a:solidFill>
                <a:latin typeface="inherit"/>
              </a:rPr>
              <a:t>FROM </a:t>
            </a:r>
            <a:r>
              <a:rPr lang="en-IN" sz="2000" dirty="0" smtClean="0">
                <a:solidFill>
                  <a:srgbClr val="FFFFFF"/>
                </a:solidFill>
                <a:latin typeface="Liberation Mono"/>
              </a:rPr>
              <a:t>orderdetails</a:t>
            </a:r>
            <a:endParaRPr lang="en-IN" sz="2000" dirty="0">
              <a:solidFill>
                <a:srgbClr val="FFFFFF"/>
              </a:solidFill>
              <a:latin typeface="Liberation Mono"/>
            </a:endParaRPr>
          </a:p>
          <a:p>
            <a:pPr latinLnBrk="1"/>
            <a:r>
              <a:rPr lang="en-IN" sz="2000" dirty="0">
                <a:solidFill>
                  <a:srgbClr val="FECF84"/>
                </a:solidFill>
                <a:latin typeface="inherit"/>
              </a:rPr>
              <a:t>GROUP</a:t>
            </a:r>
            <a:r>
              <a:rPr lang="en-IN" sz="2000" dirty="0">
                <a:solidFill>
                  <a:srgbClr val="82ADC9"/>
                </a:solidFill>
                <a:latin typeface="inherit"/>
              </a:rPr>
              <a:t> </a:t>
            </a:r>
            <a:r>
              <a:rPr lang="en-IN" sz="2000" dirty="0" smtClean="0">
                <a:solidFill>
                  <a:srgbClr val="FECF84"/>
                </a:solidFill>
                <a:latin typeface="inherit"/>
              </a:rPr>
              <a:t>BY </a:t>
            </a:r>
            <a:r>
              <a:rPr lang="en-IN" sz="2000" dirty="0" smtClean="0">
                <a:solidFill>
                  <a:srgbClr val="FFFFFF"/>
                </a:solidFill>
                <a:latin typeface="Liberation Mono"/>
              </a:rPr>
              <a:t>`</a:t>
            </a:r>
            <a:r>
              <a:rPr lang="en-IN" sz="2000" dirty="0">
                <a:solidFill>
                  <a:srgbClr val="FECF84"/>
                </a:solidFill>
                <a:latin typeface="inherit"/>
              </a:rPr>
              <a:t>Order</a:t>
            </a:r>
            <a:r>
              <a:rPr lang="en-IN" sz="2000" dirty="0">
                <a:solidFill>
                  <a:srgbClr val="82ADC9"/>
                </a:solidFill>
                <a:latin typeface="inherit"/>
              </a:rPr>
              <a:t> </a:t>
            </a:r>
            <a:r>
              <a:rPr lang="en-IN" sz="2000" dirty="0">
                <a:solidFill>
                  <a:srgbClr val="FECF84"/>
                </a:solidFill>
                <a:latin typeface="inherit"/>
              </a:rPr>
              <a:t>no</a:t>
            </a:r>
            <a:r>
              <a:rPr lang="en-IN" sz="2000" dirty="0">
                <a:solidFill>
                  <a:srgbClr val="FFFFFF"/>
                </a:solidFill>
                <a:latin typeface="Liberation Mono"/>
              </a:rPr>
              <a:t>.`</a:t>
            </a:r>
          </a:p>
          <a:p>
            <a:pPr latinLnBrk="1"/>
            <a:r>
              <a:rPr lang="en-IN" sz="2000" dirty="0" smtClean="0">
                <a:solidFill>
                  <a:srgbClr val="FECF84"/>
                </a:solidFill>
                <a:latin typeface="inherit"/>
              </a:rPr>
              <a:t>HAVING </a:t>
            </a:r>
            <a:r>
              <a:rPr lang="en-IN" sz="2000" dirty="0" smtClean="0">
                <a:solidFill>
                  <a:srgbClr val="FFFFFF"/>
                </a:solidFill>
                <a:latin typeface="Liberation Mono"/>
              </a:rPr>
              <a:t>total</a:t>
            </a:r>
            <a:r>
              <a:rPr lang="en-IN" sz="2000" dirty="0" smtClean="0">
                <a:solidFill>
                  <a:srgbClr val="82ADC9"/>
                </a:solidFill>
                <a:latin typeface="inherit"/>
              </a:rPr>
              <a:t> </a:t>
            </a:r>
            <a:r>
              <a:rPr lang="en-IN" sz="2000" dirty="0">
                <a:solidFill>
                  <a:srgbClr val="82ADC9"/>
                </a:solidFill>
                <a:latin typeface="inherit"/>
              </a:rPr>
              <a:t>&gt; </a:t>
            </a:r>
            <a:r>
              <a:rPr lang="en-IN" sz="2000" dirty="0">
                <a:solidFill>
                  <a:srgbClr val="FFFFFF"/>
                </a:solidFill>
                <a:latin typeface="Liberation Mono"/>
              </a:rPr>
              <a:t>60000;</a:t>
            </a:r>
            <a:endParaRPr lang="en-IN" sz="2000" b="0" i="0" dirty="0">
              <a:solidFill>
                <a:srgbClr val="FFFFFF"/>
              </a:solidFill>
              <a:effectLst/>
              <a:latin typeface="Liberation Mono"/>
            </a:endParaRPr>
          </a:p>
        </p:txBody>
      </p:sp>
    </p:spTree>
    <p:extLst>
      <p:ext uri="{BB962C8B-B14F-4D97-AF65-F5344CB8AC3E}">
        <p14:creationId xmlns:p14="http://schemas.microsoft.com/office/powerpoint/2010/main" xmlns="" val="2681177987"/>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a:t>
            </a:r>
            <a:r>
              <a:rPr lang="en-US" sz="4800" dirty="0" smtClean="0">
                <a:solidFill>
                  <a:srgbClr val="DC525C"/>
                </a:solidFill>
                <a:latin typeface="Segoe UI Light" panose="020B0502040204020203" pitchFamily="34" charset="0"/>
                <a:cs typeface="Segoe UI Light" panose="020B0502040204020203" pitchFamily="34" charset="0"/>
              </a:rPr>
              <a:t>- EXPRESSIONS</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500034" y="3286124"/>
            <a:ext cx="8215370" cy="1323439"/>
          </a:xfrm>
          <a:prstGeom prst="rect">
            <a:avLst/>
          </a:prstGeom>
        </p:spPr>
        <p:txBody>
          <a:bodyPr wrap="square">
            <a:spAutoFit/>
          </a:bodyPr>
          <a:lstStyle/>
          <a:p>
            <a:pPr algn="just"/>
            <a:r>
              <a:rPr lang="en-US" sz="2000" dirty="0" smtClean="0">
                <a:solidFill>
                  <a:srgbClr val="006C86"/>
                </a:solidFill>
              </a:rPr>
              <a:t>"</a:t>
            </a:r>
            <a:r>
              <a:rPr lang="en-US" sz="2000" b="1" dirty="0" smtClean="0">
                <a:solidFill>
                  <a:srgbClr val="006C86"/>
                </a:solidFill>
              </a:rPr>
              <a:t>Strings</a:t>
            </a:r>
            <a:r>
              <a:rPr lang="en-US" sz="2000" dirty="0" smtClean="0">
                <a:solidFill>
                  <a:srgbClr val="006C86"/>
                </a:solidFill>
              </a:rPr>
              <a:t> are automatically converted to numbers and numbers to </a:t>
            </a:r>
            <a:r>
              <a:rPr lang="en-US" sz="2000" b="1" dirty="0" smtClean="0">
                <a:solidFill>
                  <a:srgbClr val="006C86"/>
                </a:solidFill>
              </a:rPr>
              <a:t>strings</a:t>
            </a:r>
            <a:r>
              <a:rPr lang="en-US" sz="2000" dirty="0" smtClean="0">
                <a:solidFill>
                  <a:srgbClr val="006C86"/>
                </a:solidFill>
              </a:rPr>
              <a:t> as necessary." This means that in order to compare a </a:t>
            </a:r>
            <a:r>
              <a:rPr lang="en-US" sz="2000" b="1" dirty="0" smtClean="0">
                <a:solidFill>
                  <a:srgbClr val="006C86"/>
                </a:solidFill>
              </a:rPr>
              <a:t>string</a:t>
            </a:r>
            <a:r>
              <a:rPr lang="en-US" sz="2000" dirty="0" smtClean="0">
                <a:solidFill>
                  <a:srgbClr val="006C86"/>
                </a:solidFill>
              </a:rPr>
              <a:t> to a number, it tries to parse a number from the start of the </a:t>
            </a:r>
            <a:r>
              <a:rPr lang="en-US" sz="2000" b="1" dirty="0" smtClean="0">
                <a:solidFill>
                  <a:srgbClr val="006C86"/>
                </a:solidFill>
              </a:rPr>
              <a:t>string</a:t>
            </a:r>
            <a:r>
              <a:rPr lang="en-US" sz="2000" dirty="0" smtClean="0">
                <a:solidFill>
                  <a:srgbClr val="006C86"/>
                </a:solidFill>
              </a:rPr>
              <a:t>. In this case there is no number there, so it converts to </a:t>
            </a:r>
            <a:r>
              <a:rPr lang="en-US" sz="2000" b="1" dirty="0" smtClean="0">
                <a:solidFill>
                  <a:srgbClr val="006C86"/>
                </a:solidFill>
              </a:rPr>
              <a:t>0</a:t>
            </a:r>
            <a:r>
              <a:rPr lang="en-US" sz="2000" dirty="0" smtClean="0">
                <a:solidFill>
                  <a:srgbClr val="006C86"/>
                </a:solidFill>
              </a:rPr>
              <a:t>, and </a:t>
            </a:r>
            <a:r>
              <a:rPr lang="en-US" sz="2000" b="1" dirty="0" smtClean="0">
                <a:solidFill>
                  <a:srgbClr val="006C86"/>
                </a:solidFill>
              </a:rPr>
              <a:t>0</a:t>
            </a:r>
            <a:r>
              <a:rPr lang="en-US" sz="2000" dirty="0" smtClean="0">
                <a:solidFill>
                  <a:srgbClr val="006C86"/>
                </a:solidFill>
              </a:rPr>
              <a:t> = </a:t>
            </a:r>
            <a:r>
              <a:rPr lang="en-US" sz="2000" b="1" dirty="0" smtClean="0">
                <a:solidFill>
                  <a:srgbClr val="006C86"/>
                </a:solidFill>
              </a:rPr>
              <a:t>0</a:t>
            </a:r>
            <a:r>
              <a:rPr lang="en-US" sz="2000" dirty="0" smtClean="0">
                <a:solidFill>
                  <a:srgbClr val="006C86"/>
                </a:solidFill>
              </a:rPr>
              <a:t> is true.</a:t>
            </a:r>
            <a:endParaRPr lang="en-US" sz="2000" dirty="0">
              <a:solidFill>
                <a:srgbClr val="006C86"/>
              </a:solidFill>
            </a:endParaRPr>
          </a:p>
        </p:txBody>
      </p:sp>
      <p:sp>
        <p:nvSpPr>
          <p:cNvPr id="4" name="Rectangle 3"/>
          <p:cNvSpPr/>
          <p:nvPr/>
        </p:nvSpPr>
        <p:spPr>
          <a:xfrm>
            <a:off x="428596" y="357166"/>
            <a:ext cx="8215370" cy="646331"/>
          </a:xfrm>
          <a:prstGeom prst="rect">
            <a:avLst/>
          </a:prstGeom>
        </p:spPr>
        <p:txBody>
          <a:bodyPr wrap="square">
            <a:spAutoFit/>
          </a:bodyPr>
          <a:lstStyle/>
          <a:p>
            <a:r>
              <a:rPr lang="en-US" dirty="0" smtClean="0"/>
              <a:t>select ename, substr(ename,1, 4), hex(substr(ename,1, 4)), cast(</a:t>
            </a:r>
            <a:r>
              <a:rPr lang="en-US" dirty="0" err="1" smtClean="0"/>
              <a:t>unhex</a:t>
            </a:r>
            <a:r>
              <a:rPr lang="en-US" dirty="0" smtClean="0"/>
              <a:t>(hex(substr(ename,1, 4))) as char(1000) CHARACTER SET utf8) from emp;</a:t>
            </a:r>
            <a:endParaRPr lang="en-US" dirty="0"/>
          </a:p>
        </p:txBody>
      </p:sp>
    </p:spTree>
    <p:extLst>
      <p:ext uri="{BB962C8B-B14F-4D97-AF65-F5344CB8AC3E}">
        <p14:creationId xmlns:p14="http://schemas.microsoft.com/office/powerpoint/2010/main" xmlns="" val="861791805"/>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 </a:t>
            </a:r>
            <a:r>
              <a:rPr lang="en-US" sz="3200" b="1" i="1" dirty="0">
                <a:solidFill>
                  <a:srgbClr val="FFFF00"/>
                </a:solidFill>
                <a:latin typeface="Arial" pitchFamily="34" charset="0"/>
                <a:cs typeface="Arial" pitchFamily="34" charset="0"/>
              </a:rPr>
              <a:t>EXPRESSIONS</a:t>
            </a:r>
            <a:endParaRPr lang="en-IN" sz="3200" b="1" i="1" dirty="0">
              <a:solidFill>
                <a:srgbClr val="FFFF00"/>
              </a:solidFill>
              <a:latin typeface="Arial" pitchFamily="34" charset="0"/>
              <a:cs typeface="Arial" pitchFamily="34" charset="0"/>
            </a:endParaRPr>
          </a:p>
        </p:txBody>
      </p:sp>
      <p:sp>
        <p:nvSpPr>
          <p:cNvPr id="12" name="Rectangle 11"/>
          <p:cNvSpPr/>
          <p:nvPr/>
        </p:nvSpPr>
        <p:spPr>
          <a:xfrm>
            <a:off x="101533" y="819090"/>
            <a:ext cx="30988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152400" y="1295400"/>
            <a:ext cx="8839200" cy="400110"/>
          </a:xfrm>
          <a:prstGeom prst="rect">
            <a:avLst/>
          </a:prstGeom>
        </p:spPr>
        <p:txBody>
          <a:bodyPr wrap="square">
            <a:spAutoFit/>
          </a:bodyPr>
          <a:lstStyle/>
          <a:p>
            <a:r>
              <a:rPr lang="en-US" sz="2000" dirty="0">
                <a:solidFill>
                  <a:srgbClr val="0077AA"/>
                </a:solidFill>
                <a:latin typeface="Liberation Mono"/>
              </a:rPr>
              <a:t>SELECT ColName1, expressions,... from &lt;table_references&gt;</a:t>
            </a:r>
          </a:p>
        </p:txBody>
      </p:sp>
      <p:sp>
        <p:nvSpPr>
          <p:cNvPr id="6" name="Rectangle 5"/>
          <p:cNvSpPr/>
          <p:nvPr/>
        </p:nvSpPr>
        <p:spPr>
          <a:xfrm>
            <a:off x="152400" y="1772483"/>
            <a:ext cx="8839200" cy="4247317"/>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itchFamily="34" charset="0"/>
                <a:cs typeface="Arial" pitchFamily="34" charset="0"/>
              </a:rPr>
              <a:t> </a:t>
            </a:r>
            <a:r>
              <a:rPr lang="en-US" dirty="0">
                <a:solidFill>
                  <a:srgbClr val="92D050"/>
                </a:solidFill>
                <a:latin typeface="Arial" panose="020B0604020202020204" pitchFamily="34" charset="0"/>
                <a:ea typeface="Times New Roman" panose="02020603050405020304" pitchFamily="18" charset="0"/>
              </a:rPr>
              <a:t>1001 </a:t>
            </a:r>
            <a:r>
              <a:rPr lang="en-US" dirty="0">
                <a:latin typeface="Arial" panose="020B0604020202020204" pitchFamily="34" charset="0"/>
                <a:ea typeface="Times New Roman" panose="02020603050405020304" pitchFamily="18" charset="0"/>
              </a:rPr>
              <a:t>+</a:t>
            </a:r>
            <a:r>
              <a:rPr lang="en-US" dirty="0" smtClean="0">
                <a:solidFill>
                  <a:srgbClr val="92D050"/>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a:t>
            </a:r>
            <a:r>
              <a:rPr lang="en-US" dirty="0">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92D050"/>
                </a:solidFill>
                <a:latin typeface="Arial" panose="020B0604020202020204" pitchFamily="34" charset="0"/>
                <a:ea typeface="Times New Roman" panose="02020603050405020304" pitchFamily="18" charset="0"/>
              </a:rPr>
              <a:t>1001 </a:t>
            </a:r>
            <a:r>
              <a:rPr lang="en-US" dirty="0">
                <a:latin typeface="Arial" panose="020B0604020202020204" pitchFamily="34" charset="0"/>
                <a:ea typeface="Times New Roman" panose="02020603050405020304" pitchFamily="18" charset="0"/>
              </a:rPr>
              <a:t>+</a:t>
            </a:r>
            <a:r>
              <a:rPr lang="en-US" dirty="0" smtClean="0">
                <a:solidFill>
                  <a:srgbClr val="92D050"/>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a:t>
            </a:r>
            <a:r>
              <a:rPr lang="en-US" dirty="0" smtClean="0">
                <a:latin typeface="Arial" pitchFamily="34" charset="0"/>
                <a:cs typeface="Arial" pitchFamily="34" charset="0"/>
              </a:rPr>
              <a:t>DUAL;</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smtClean="0">
                <a:solidFill>
                  <a:srgbClr val="92D050"/>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smtClean="0">
                <a:solidFill>
                  <a:srgbClr val="92D050"/>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 ;</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smtClean="0">
                <a:solidFill>
                  <a:srgbClr val="92D050"/>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'a1</a:t>
            </a:r>
            <a:r>
              <a:rPr lang="en-IN" dirty="0" smtClean="0">
                <a:solidFill>
                  <a:srgbClr val="92D050"/>
                </a:solidFill>
                <a:latin typeface="Arial" panose="020B0604020202020204" pitchFamily="34" charset="0"/>
                <a:ea typeface="Times New Roman" panose="02020603050405020304" pitchFamily="18" charset="0"/>
              </a:rPr>
              <a:t>'</a:t>
            </a:r>
            <a:r>
              <a:rPr lang="en-US" dirty="0" smtClean="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smtClean="0">
                <a:solidFill>
                  <a:srgbClr val="92D050"/>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a:t>
            </a:r>
            <a:r>
              <a:rPr lang="en-IN" dirty="0" smtClean="0">
                <a:solidFill>
                  <a:srgbClr val="92D050"/>
                </a:solidFill>
                <a:latin typeface="Arial" panose="020B0604020202020204" pitchFamily="34" charset="0"/>
                <a:ea typeface="Times New Roman" panose="02020603050405020304" pitchFamily="18" charset="0"/>
              </a:rPr>
              <a:t>'</a:t>
            </a:r>
            <a:r>
              <a:rPr lang="en-US" dirty="0" smtClean="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'a1' </a:t>
            </a:r>
            <a:r>
              <a:rPr lang="en-US" dirty="0">
                <a:latin typeface="Arial" panose="020B0604020202020204" pitchFamily="34" charset="0"/>
                <a:ea typeface="Times New Roman" panose="02020603050405020304" pitchFamily="18" charset="0"/>
              </a:rPr>
              <a:t>+</a:t>
            </a:r>
            <a:r>
              <a:rPr lang="en-IN" dirty="0" smtClean="0">
                <a:solidFill>
                  <a:srgbClr val="92D050"/>
                </a:solidFill>
                <a:latin typeface="Arial" panose="020B0604020202020204" pitchFamily="34" charset="0"/>
                <a:ea typeface="Times New Roman" panose="02020603050405020304" pitchFamily="18" charset="0"/>
              </a:rPr>
              <a:t> 1</a:t>
            </a:r>
            <a:r>
              <a:rPr lang="en-US" dirty="0" smtClean="0">
                <a:latin typeface="Arial" panose="020B0604020202020204" pitchFamily="34" charset="0"/>
                <a:ea typeface="Times New Roman" panose="02020603050405020304" pitchFamily="18" charset="0"/>
              </a:rPr>
              <a:t>;</a:t>
            </a:r>
            <a:endParaRPr lang="en-IN" dirty="0" smtClean="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smtClean="0">
                <a:solidFill>
                  <a:srgbClr val="0077AA"/>
                </a:solidFill>
                <a:latin typeface="Arial" panose="020B0604020202020204" pitchFamily="34" charset="0"/>
                <a:ea typeface="Times New Roman" panose="02020603050405020304" pitchFamily="18" charset="0"/>
              </a:rPr>
              <a:t>SELECT</a:t>
            </a:r>
            <a:r>
              <a:rPr lang="en-IN" dirty="0" smtClean="0">
                <a:latin typeface="Arial" pitchFamily="34" charset="0"/>
                <a:cs typeface="Arial" pitchFamily="34" charset="0"/>
              </a:rPr>
              <a:t> </a:t>
            </a:r>
            <a:r>
              <a:rPr lang="en-IN" dirty="0" smtClean="0">
                <a:solidFill>
                  <a:srgbClr val="92D050"/>
                </a:solidFill>
                <a:latin typeface="Arial" panose="020B0604020202020204" pitchFamily="34" charset="0"/>
                <a:ea typeface="Times New Roman" panose="02020603050405020304" pitchFamily="18" charset="0"/>
              </a:rPr>
              <a:t>'1a' </a:t>
            </a:r>
            <a:r>
              <a:rPr lang="en-US" dirty="0" smtClean="0">
                <a:latin typeface="Arial" panose="020B0604020202020204" pitchFamily="34" charset="0"/>
                <a:ea typeface="Times New Roman" panose="02020603050405020304" pitchFamily="18" charset="0"/>
              </a:rPr>
              <a:t>+</a:t>
            </a:r>
            <a:r>
              <a:rPr lang="en-IN" dirty="0" smtClean="0">
                <a:solidFill>
                  <a:srgbClr val="92D050"/>
                </a:solidFill>
                <a:latin typeface="Arial" panose="020B0604020202020204" pitchFamily="34" charset="0"/>
                <a:ea typeface="Times New Roman" panose="02020603050405020304" pitchFamily="18" charset="0"/>
              </a:rPr>
              <a:t> 1</a:t>
            </a:r>
            <a:r>
              <a:rPr lang="en-US" dirty="0" smtClean="0">
                <a:latin typeface="Arial" panose="020B0604020202020204" pitchFamily="34" charset="0"/>
                <a:ea typeface="Times New Roman" panose="02020603050405020304" pitchFamily="18" charset="0"/>
              </a:rPr>
              <a:t>;</a:t>
            </a:r>
            <a:endParaRPr lang="en-US" dirty="0" smtClean="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smtClean="0">
                <a:solidFill>
                  <a:srgbClr val="0077AA"/>
                </a:solidFill>
                <a:latin typeface="Arial" panose="020B0604020202020204" pitchFamily="34" charset="0"/>
                <a:ea typeface="Times New Roman" panose="02020603050405020304" pitchFamily="18" charset="0"/>
              </a:rPr>
              <a:t>SELECT</a:t>
            </a:r>
            <a:r>
              <a:rPr lang="en-US" dirty="0" smtClean="0">
                <a:latin typeface="Arial" pitchFamily="34" charset="0"/>
                <a:cs typeface="Arial" pitchFamily="34" charset="0"/>
              </a:rPr>
              <a:t> </a:t>
            </a:r>
            <a:r>
              <a:rPr lang="en-US" dirty="0" smtClean="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SAL</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1000</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AS</a:t>
            </a:r>
            <a:r>
              <a:rPr lang="en-US" dirty="0" smtClean="0">
                <a:solidFill>
                  <a:srgbClr val="DD4A68"/>
                </a:solidFill>
                <a:latin typeface="Arial" panose="020B0604020202020204" pitchFamily="34" charset="0"/>
                <a:ea typeface="Times New Roman" panose="02020603050405020304" pitchFamily="18" charset="0"/>
              </a:rPr>
              <a:t> 'New </a:t>
            </a:r>
            <a:r>
              <a:rPr lang="en-US" dirty="0">
                <a:solidFill>
                  <a:srgbClr val="DD4A68"/>
                </a:solidFill>
                <a:latin typeface="Arial" panose="020B0604020202020204" pitchFamily="34" charset="0"/>
                <a:ea typeface="Times New Roman" panose="02020603050405020304" pitchFamily="18" charset="0"/>
              </a:rPr>
              <a:t>Salary' </a:t>
            </a:r>
            <a:r>
              <a:rPr lang="en-US" dirty="0" smtClean="0">
                <a:solidFill>
                  <a:srgbClr val="0077AA"/>
                </a:solidFill>
                <a:latin typeface="Arial" panose="020B0604020202020204" pitchFamily="34" charset="0"/>
                <a:ea typeface="Times New Roman" panose="02020603050405020304" pitchFamily="18" charset="0"/>
              </a:rPr>
              <a:t>FROM</a:t>
            </a:r>
            <a:r>
              <a:rPr lang="en-US" dirty="0" smtClean="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smtClean="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SAL</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COMM</a:t>
            </a:r>
            <a:r>
              <a:rPr lang="en-US" dirty="0" smtClean="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rPr>
              <a:t>FROM</a:t>
            </a:r>
            <a:r>
              <a:rPr lang="en-US" dirty="0" smtClean="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smtClean="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SAL</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IFNULL </a:t>
            </a:r>
            <a:r>
              <a:rPr lang="en-US" dirty="0" smtClean="0">
                <a:solidFill>
                  <a:schemeClr val="bg1">
                    <a:lumMod val="65000"/>
                  </a:schemeClr>
                </a:solidFill>
                <a:latin typeface="Arial" panose="020B0604020202020204" pitchFamily="34" charset="0"/>
                <a:ea typeface="Times New Roman" panose="02020603050405020304" pitchFamily="18" charset="0"/>
              </a:rPr>
              <a:t>(</a:t>
            </a:r>
            <a:r>
              <a:rPr lang="en-US" dirty="0" smtClean="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0</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rPr>
              <a:t>FROM</a:t>
            </a:r>
            <a:r>
              <a:rPr lang="en-US" dirty="0" smtClean="0">
                <a:latin typeface="Arial" pitchFamily="34" charset="0"/>
                <a:cs typeface="Arial" pitchFamily="34" charset="0"/>
              </a:rPr>
              <a:t> EMP;</a:t>
            </a:r>
            <a:endParaRPr lang="en-IN" dirty="0">
              <a:latin typeface="Arial" pitchFamily="34" charset="0"/>
              <a:cs typeface="Arial" pitchFamily="34" charset="0"/>
            </a:endParaRPr>
          </a:p>
        </p:txBody>
      </p:sp>
    </p:spTree>
    <p:extLst>
      <p:ext uri="{BB962C8B-B14F-4D97-AF65-F5344CB8AC3E}">
        <p14:creationId xmlns:p14="http://schemas.microsoft.com/office/powerpoint/2010/main" xmlns="" val="3103817097"/>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Tree>
    <p:extLst>
      <p:ext uri="{BB962C8B-B14F-4D97-AF65-F5344CB8AC3E}">
        <p14:creationId xmlns:p14="http://schemas.microsoft.com/office/powerpoint/2010/main" xmlns="" val="1754197338"/>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Comparison </a:t>
            </a:r>
            <a:r>
              <a:rPr lang="en-IN" sz="3200" b="1" i="1" dirty="0">
                <a:solidFill>
                  <a:srgbClr val="FFFF00"/>
                </a:solidFill>
                <a:latin typeface="Arial" pitchFamily="34" charset="0"/>
                <a:cs typeface="Arial" pitchFamily="34" charset="0"/>
              </a:rPr>
              <a:t>Functions </a:t>
            </a:r>
            <a:r>
              <a:rPr lang="en-IN" sz="3200" b="1" i="1" dirty="0" smtClean="0">
                <a:solidFill>
                  <a:srgbClr val="FFFF00"/>
                </a:solidFill>
                <a:latin typeface="Arial" pitchFamily="34" charset="0"/>
                <a:cs typeface="Arial" pitchFamily="34" charset="0"/>
              </a:rPr>
              <a:t>and Operator</a:t>
            </a:r>
            <a:endParaRPr lang="en-IN" sz="3200" b="1" i="1" dirty="0">
              <a:solidFill>
                <a:srgbClr val="FFFF00"/>
              </a:solidFill>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xmlns="" val="2862738662"/>
              </p:ext>
            </p:extLst>
          </p:nvPr>
        </p:nvGraphicFramePr>
        <p:xfrm>
          <a:off x="152400" y="596900"/>
          <a:ext cx="8839200" cy="5794782"/>
        </p:xfrm>
        <a:graphic>
          <a:graphicData uri="http://schemas.openxmlformats.org/drawingml/2006/table">
            <a:tbl>
              <a:tblPr>
                <a:tableStyleId>{616DA210-FB5B-4158-B5E0-FEB733F419BA}</a:tableStyleId>
              </a:tblPr>
              <a:tblGrid>
                <a:gridCol w="2971800"/>
                <a:gridCol w="5867400"/>
              </a:tblGrid>
              <a:tr h="310698">
                <a:tc>
                  <a:txBody>
                    <a:bodyPr/>
                    <a:lstStyle/>
                    <a:p>
                      <a:pPr fontAlgn="base"/>
                      <a:r>
                        <a:rPr lang="en-IN" sz="1700" u="none" strike="noStrike" dirty="0">
                          <a:solidFill>
                            <a:srgbClr val="006C86"/>
                          </a:solidFill>
                          <a:effectLst/>
                        </a:rPr>
                        <a:t>BETWEEN ... AND ...</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within a range of values</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COALESCE()</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Return the first non-NULL argument</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rPr>
                        <a:t>Equal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&lt;=&gt;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NULL-safe equal to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&gt;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rPr>
                        <a:t>Greater than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&gt;=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Greater than or equal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10698">
                <a:tc>
                  <a:txBody>
                    <a:bodyPr/>
                    <a:lstStyle/>
                    <a:p>
                      <a:pPr fontAlgn="base"/>
                      <a:r>
                        <a:rPr lang="en-IN" sz="1700" u="none" strike="noStrike" dirty="0">
                          <a:solidFill>
                            <a:srgbClr val="006C86"/>
                          </a:solidFill>
                          <a:effectLst/>
                        </a:rPr>
                        <a:t>IN</a:t>
                      </a:r>
                      <a:r>
                        <a:rPr lang="en-IN" sz="1700" u="none" strike="noStrike" dirty="0" smtClean="0">
                          <a:solidFill>
                            <a:srgbClr val="006C86"/>
                          </a:solidFill>
                          <a:effectLst/>
                        </a:rPr>
                        <a: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within a set of values</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IS</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a value against a boolean</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IS NOT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a value against a boolean</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IS NOT NULL</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NOT NULL value test</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IS NULL</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NULL value test</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ISNULL()</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whether the argument is NULL</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&lt;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Less than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&lt;=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Less than or equal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LIKE</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Simple pattern matching</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10698">
                <a:tc>
                  <a:txBody>
                    <a:bodyPr/>
                    <a:lstStyle/>
                    <a:p>
                      <a:pPr fontAlgn="base"/>
                      <a:r>
                        <a:rPr lang="en-IN" sz="1700" u="none" strike="noStrike" dirty="0">
                          <a:solidFill>
                            <a:srgbClr val="006C86"/>
                          </a:solidFill>
                          <a:effectLst/>
                        </a:rPr>
                        <a:t>NOT BETWEEN ... AND ...</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not within a range of values</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 &lt;&gt;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Not equal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10698">
                <a:tc>
                  <a:txBody>
                    <a:bodyPr/>
                    <a:lstStyle/>
                    <a:p>
                      <a:pPr fontAlgn="base"/>
                      <a:r>
                        <a:rPr lang="en-IN" sz="1700" u="none" strike="noStrike" dirty="0">
                          <a:solidFill>
                            <a:srgbClr val="006C86"/>
                          </a:solidFill>
                          <a:effectLst/>
                        </a:rPr>
                        <a:t>NOT IN()</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not within a set of values</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NOT LIKE</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Negation of simple pattern matching</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spTree>
    <p:extLst>
      <p:ext uri="{BB962C8B-B14F-4D97-AF65-F5344CB8AC3E}">
        <p14:creationId xmlns:p14="http://schemas.microsoft.com/office/powerpoint/2010/main" xmlns="" val="1780249896"/>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BETWEEN </a:t>
            </a:r>
            <a:r>
              <a:rPr lang="en-IN" sz="3200" b="1" i="1" dirty="0">
                <a:solidFill>
                  <a:srgbClr val="FFFF00"/>
                </a:solidFill>
                <a:latin typeface="Arial" pitchFamily="34" charset="0"/>
                <a:cs typeface="Arial" pitchFamily="34" charset="0"/>
              </a:rPr>
              <a:t>... AND </a:t>
            </a:r>
            <a:r>
              <a:rPr lang="en-IN" sz="3200" b="1" i="1" dirty="0" smtClean="0">
                <a:solidFill>
                  <a:srgbClr val="FFFF00"/>
                </a:solidFill>
                <a:latin typeface="Arial" pitchFamily="34" charset="0"/>
                <a:cs typeface="Arial" pitchFamily="34" charset="0"/>
              </a:rPr>
              <a:t>...</a:t>
            </a:r>
            <a:endParaRPr lang="en-IN" sz="3200" b="1" i="1" dirty="0">
              <a:solidFill>
                <a:srgbClr val="FFFF00"/>
              </a:solidFill>
              <a:latin typeface="Arial" pitchFamily="34" charset="0"/>
              <a:cs typeface="Arial" pitchFamily="34" charset="0"/>
            </a:endParaRPr>
          </a:p>
        </p:txBody>
      </p:sp>
      <p:sp>
        <p:nvSpPr>
          <p:cNvPr id="12" name="Rectangle 11"/>
          <p:cNvSpPr/>
          <p:nvPr/>
        </p:nvSpPr>
        <p:spPr>
          <a:xfrm>
            <a:off x="101533" y="1581090"/>
            <a:ext cx="41656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a:t>
            </a:r>
            <a:r>
              <a:rPr lang="en-IN" sz="2000" b="1" i="1" dirty="0">
                <a:solidFill>
                  <a:srgbClr val="FFFF00"/>
                </a:solidFill>
                <a:latin typeface="Arial" pitchFamily="34" charset="0"/>
                <a:cs typeface="Arial" pitchFamily="34" charset="0"/>
              </a:rPr>
              <a:t>BETWEEN ... AND ...</a:t>
            </a:r>
            <a:endParaRPr lang="en-IN" sz="2000" dirty="0">
              <a:solidFill>
                <a:srgbClr val="FFFF00"/>
              </a:solidFill>
              <a:latin typeface="Arial" panose="020B0604020202020204" pitchFamily="34" charset="0"/>
              <a:cs typeface="Arial" panose="020B0604020202020204" pitchFamily="34" charset="0"/>
            </a:endParaRPr>
          </a:p>
        </p:txBody>
      </p:sp>
      <p:sp>
        <p:nvSpPr>
          <p:cNvPr id="6" name="Rectangle 5"/>
          <p:cNvSpPr/>
          <p:nvPr/>
        </p:nvSpPr>
        <p:spPr>
          <a:xfrm>
            <a:off x="0" y="131430"/>
            <a:ext cx="5268686" cy="369332"/>
          </a:xfrm>
          <a:prstGeom prst="rect">
            <a:avLst/>
          </a:prstGeom>
        </p:spPr>
        <p:txBody>
          <a:bodyPr wrap="square">
            <a:spAutoFit/>
          </a:bodyPr>
          <a:lstStyle/>
          <a:p>
            <a:r>
              <a:rPr lang="en-IN" dirty="0">
                <a:solidFill>
                  <a:srgbClr val="FDE139"/>
                </a:solidFill>
              </a:rPr>
              <a:t>Check whether a value is within a range of </a:t>
            </a:r>
            <a:r>
              <a:rPr lang="en-IN" dirty="0" smtClean="0">
                <a:solidFill>
                  <a:srgbClr val="FDE139"/>
                </a:solidFill>
              </a:rPr>
              <a:t>values</a:t>
            </a:r>
            <a:endParaRPr lang="en-IN" dirty="0">
              <a:solidFill>
                <a:srgbClr val="FDE139"/>
              </a:solidFill>
            </a:endParaRPr>
          </a:p>
        </p:txBody>
      </p:sp>
      <p:pic>
        <p:nvPicPr>
          <p:cNvPr id="4" name="Picture 3"/>
          <p:cNvPicPr>
            <a:picLocks noChangeAspect="1"/>
          </p:cNvPicPr>
          <p:nvPr/>
        </p:nvPicPr>
        <p:blipFill>
          <a:blip r:embed="rId2"/>
          <a:stretch>
            <a:fillRect/>
          </a:stretch>
        </p:blipFill>
        <p:spPr>
          <a:xfrm>
            <a:off x="102222" y="2374645"/>
            <a:ext cx="7553315" cy="341607"/>
          </a:xfrm>
          <a:prstGeom prst="rect">
            <a:avLst/>
          </a:prstGeom>
        </p:spPr>
      </p:pic>
      <p:pic>
        <p:nvPicPr>
          <p:cNvPr id="7" name="Picture 6"/>
          <p:cNvPicPr>
            <a:picLocks noChangeAspect="1"/>
          </p:cNvPicPr>
          <p:nvPr/>
        </p:nvPicPr>
        <p:blipFill>
          <a:blip r:embed="rId3"/>
          <a:stretch>
            <a:fillRect/>
          </a:stretch>
        </p:blipFill>
        <p:spPr>
          <a:xfrm>
            <a:off x="98617" y="2923711"/>
            <a:ext cx="7568497" cy="371972"/>
          </a:xfrm>
          <a:prstGeom prst="rect">
            <a:avLst/>
          </a:prstGeom>
        </p:spPr>
      </p:pic>
      <p:sp>
        <p:nvSpPr>
          <p:cNvPr id="2" name="Rectangle 1"/>
          <p:cNvSpPr/>
          <p:nvPr/>
        </p:nvSpPr>
        <p:spPr>
          <a:xfrm>
            <a:off x="98617" y="728989"/>
            <a:ext cx="8916643" cy="707886"/>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a:t>
            </a:r>
            <a:r>
              <a:rPr lang="en-IN" sz="2000" dirty="0" smtClean="0">
                <a:solidFill>
                  <a:srgbClr val="006C86"/>
                </a:solidFill>
                <a:latin typeface="Arial" panose="020B0604020202020204" pitchFamily="34" charset="0"/>
                <a:cs typeface="Arial" panose="020B0604020202020204" pitchFamily="34" charset="0"/>
              </a:rPr>
              <a:t>begin_expr, and end_expr</a:t>
            </a:r>
            <a:r>
              <a:rPr lang="en-IN" sz="2000" dirty="0">
                <a:solidFill>
                  <a:srgbClr val="006C86"/>
                </a:solidFill>
                <a:latin typeface="Arial" panose="020B0604020202020204" pitchFamily="34" charset="0"/>
                <a:cs typeface="Arial" panose="020B0604020202020204" pitchFamily="34" charset="0"/>
              </a:rPr>
              <a:t> must have the same data type.</a:t>
            </a:r>
          </a:p>
        </p:txBody>
      </p:sp>
      <p:sp>
        <p:nvSpPr>
          <p:cNvPr id="5" name="Rectangle 4"/>
          <p:cNvSpPr/>
          <p:nvPr/>
        </p:nvSpPr>
        <p:spPr>
          <a:xfrm>
            <a:off x="4256314" y="1501914"/>
            <a:ext cx="4909458" cy="707886"/>
          </a:xfrm>
          <a:prstGeom prst="rect">
            <a:avLst/>
          </a:prstGeom>
        </p:spPr>
        <p:txBody>
          <a:bodyPr wrap="square">
            <a:spAutoFit/>
          </a:bodyPr>
          <a:lstStyle/>
          <a:p>
            <a:r>
              <a:rPr lang="en-IN" sz="2000" dirty="0">
                <a:solidFill>
                  <a:srgbClr val="006C86"/>
                </a:solidFill>
              </a:rPr>
              <a:t>If any expression is NULL, the BETWEEN operator returns a NULL value.</a:t>
            </a:r>
          </a:p>
        </p:txBody>
      </p:sp>
    </p:spTree>
    <p:extLst>
      <p:ext uri="{BB962C8B-B14F-4D97-AF65-F5344CB8AC3E}">
        <p14:creationId xmlns:p14="http://schemas.microsoft.com/office/powerpoint/2010/main" xmlns="" val="1641846914"/>
      </p:ext>
    </p:extLst>
  </p:cSld>
  <p:clrMapOvr>
    <a:masterClrMapping/>
  </p:clrMapOvr>
  <p:transition/>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IS</a:t>
            </a:r>
            <a:endParaRPr lang="en-IN" sz="3200" b="1" i="1" dirty="0">
              <a:solidFill>
                <a:srgbClr val="FFFF00"/>
              </a:solidFill>
              <a:latin typeface="Arial" pitchFamily="34" charset="0"/>
              <a:cs typeface="Arial" pitchFamily="34" charset="0"/>
            </a:endParaRPr>
          </a:p>
        </p:txBody>
      </p:sp>
      <p:sp>
        <p:nvSpPr>
          <p:cNvPr id="12" name="Rectangle 11"/>
          <p:cNvSpPr/>
          <p:nvPr/>
        </p:nvSpPr>
        <p:spPr>
          <a:xfrm>
            <a:off x="101533" y="1428690"/>
            <a:ext cx="20320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a:t>
            </a:r>
            <a:r>
              <a:rPr lang="en-IN" sz="2000" b="1" i="1" dirty="0" smtClean="0">
                <a:solidFill>
                  <a:srgbClr val="FFFF00"/>
                </a:solidFill>
                <a:latin typeface="Arial" pitchFamily="34" charset="0"/>
                <a:cs typeface="Arial" pitchFamily="34" charset="0"/>
              </a:rPr>
              <a:t>IS</a:t>
            </a:r>
            <a:endParaRPr lang="en-IN" sz="2000" dirty="0">
              <a:solidFill>
                <a:srgbClr val="FFFF00"/>
              </a:solidFill>
              <a:latin typeface="Arial" panose="020B0604020202020204" pitchFamily="34" charset="0"/>
              <a:cs typeface="Arial" panose="020B0604020202020204" pitchFamily="34" charset="0"/>
            </a:endParaRPr>
          </a:p>
        </p:txBody>
      </p:sp>
      <p:sp>
        <p:nvSpPr>
          <p:cNvPr id="6" name="Rectangle 5"/>
          <p:cNvSpPr/>
          <p:nvPr/>
        </p:nvSpPr>
        <p:spPr>
          <a:xfrm>
            <a:off x="217714" y="762000"/>
            <a:ext cx="868680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a:stretch>
            <a:fillRect/>
          </a:stretch>
        </p:blipFill>
        <p:spPr>
          <a:xfrm>
            <a:off x="451076" y="2027574"/>
            <a:ext cx="6108791" cy="507678"/>
          </a:xfrm>
          <a:prstGeom prst="rect">
            <a:avLst/>
          </a:prstGeom>
        </p:spPr>
      </p:pic>
      <p:pic>
        <p:nvPicPr>
          <p:cNvPr id="8" name="Picture 7"/>
          <p:cNvPicPr>
            <a:picLocks noChangeAspect="1"/>
          </p:cNvPicPr>
          <p:nvPr/>
        </p:nvPicPr>
        <p:blipFill>
          <a:blip r:embed="rId4"/>
          <a:stretch>
            <a:fillRect/>
          </a:stretch>
        </p:blipFill>
        <p:spPr>
          <a:xfrm>
            <a:off x="451077" y="2708830"/>
            <a:ext cx="5875762" cy="357873"/>
          </a:xfrm>
          <a:prstGeom prst="rect">
            <a:avLst/>
          </a:prstGeom>
        </p:spPr>
      </p:pic>
      <p:pic>
        <p:nvPicPr>
          <p:cNvPr id="9" name="Picture 8"/>
          <p:cNvPicPr>
            <a:picLocks noChangeAspect="1"/>
          </p:cNvPicPr>
          <p:nvPr/>
        </p:nvPicPr>
        <p:blipFill>
          <a:blip r:embed="rId5"/>
          <a:stretch>
            <a:fillRect/>
          </a:stretch>
        </p:blipFill>
        <p:spPr>
          <a:xfrm>
            <a:off x="460601" y="3232149"/>
            <a:ext cx="5867441" cy="416131"/>
          </a:xfrm>
          <a:prstGeom prst="rect">
            <a:avLst/>
          </a:prstGeom>
        </p:spPr>
      </p:pic>
      <p:pic>
        <p:nvPicPr>
          <p:cNvPr id="10" name="Picture 9"/>
          <p:cNvPicPr>
            <a:picLocks noChangeAspect="1"/>
          </p:cNvPicPr>
          <p:nvPr/>
        </p:nvPicPr>
        <p:blipFill>
          <a:blip r:embed="rId6"/>
          <a:stretch>
            <a:fillRect/>
          </a:stretch>
        </p:blipFill>
        <p:spPr>
          <a:xfrm>
            <a:off x="446313" y="3765890"/>
            <a:ext cx="6117115" cy="424452"/>
          </a:xfrm>
          <a:prstGeom prst="rect">
            <a:avLst/>
          </a:prstGeom>
        </p:spPr>
      </p:pic>
      <p:pic>
        <p:nvPicPr>
          <p:cNvPr id="11" name="Picture 10"/>
          <p:cNvPicPr>
            <a:picLocks noChangeAspect="1"/>
          </p:cNvPicPr>
          <p:nvPr/>
        </p:nvPicPr>
        <p:blipFill>
          <a:blip r:embed="rId7"/>
          <a:stretch>
            <a:fillRect/>
          </a:stretch>
        </p:blipFill>
        <p:spPr>
          <a:xfrm>
            <a:off x="460600" y="4334391"/>
            <a:ext cx="6541573" cy="416131"/>
          </a:xfrm>
          <a:prstGeom prst="rect">
            <a:avLst/>
          </a:prstGeom>
        </p:spPr>
      </p:pic>
      <p:pic>
        <p:nvPicPr>
          <p:cNvPr id="13" name="Picture 12"/>
          <p:cNvPicPr>
            <a:picLocks noChangeAspect="1"/>
          </p:cNvPicPr>
          <p:nvPr/>
        </p:nvPicPr>
        <p:blipFill>
          <a:blip r:embed="rId8"/>
          <a:stretch>
            <a:fillRect/>
          </a:stretch>
        </p:blipFill>
        <p:spPr>
          <a:xfrm>
            <a:off x="473301" y="4924387"/>
            <a:ext cx="6524926" cy="399485"/>
          </a:xfrm>
          <a:prstGeom prst="rect">
            <a:avLst/>
          </a:prstGeom>
        </p:spPr>
      </p:pic>
      <p:pic>
        <p:nvPicPr>
          <p:cNvPr id="14" name="Picture 13"/>
          <p:cNvPicPr>
            <a:picLocks noChangeAspect="1"/>
          </p:cNvPicPr>
          <p:nvPr/>
        </p:nvPicPr>
        <p:blipFill>
          <a:blip r:embed="rId9"/>
          <a:stretch>
            <a:fillRect/>
          </a:stretch>
        </p:blipFill>
        <p:spPr>
          <a:xfrm>
            <a:off x="460601" y="5459592"/>
            <a:ext cx="7165761" cy="407807"/>
          </a:xfrm>
          <a:prstGeom prst="rect">
            <a:avLst/>
          </a:prstGeom>
        </p:spPr>
      </p:pic>
    </p:spTree>
    <p:extLst>
      <p:ext uri="{BB962C8B-B14F-4D97-AF65-F5344CB8AC3E}">
        <p14:creationId xmlns:p14="http://schemas.microsoft.com/office/powerpoint/2010/main" xmlns="" val="2086150829"/>
      </p:ext>
    </p:extLst>
  </p:cSld>
  <p:clrMapOvr>
    <a:masterClrMapping/>
  </p:clrMapOvr>
  <p:transition/>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Identifier Qualifiers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3352800"/>
            <a:ext cx="8839200" cy="1107996"/>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identifier like (Database, Table, Column, Index, Constraint, View, Stored Program, User-Defined Variable, Tablespace) is 64 characters, </a:t>
            </a:r>
            <a:r>
              <a:rPr lang="en-IN" sz="2200" dirty="0" smtClean="0">
                <a:latin typeface="Segoe UI Light" panose="020B0502040204020203" pitchFamily="34" charset="0"/>
                <a:cs typeface="Segoe UI Light" panose="020B0502040204020203" pitchFamily="34" charset="0"/>
              </a:rPr>
              <a:t>whereas for </a:t>
            </a:r>
            <a:r>
              <a:rPr lang="en-IN" sz="2200" dirty="0">
                <a:latin typeface="Segoe UI Light" panose="020B0502040204020203" pitchFamily="34" charset="0"/>
                <a:cs typeface="Segoe UI Light" panose="020B0502040204020203" pitchFamily="34" charset="0"/>
              </a:rPr>
              <a:t>Alias is 256 characters.</a:t>
            </a:r>
          </a:p>
        </p:txBody>
      </p:sp>
    </p:spTree>
    <p:extLst>
      <p:ext uri="{BB962C8B-B14F-4D97-AF65-F5344CB8AC3E}">
        <p14:creationId xmlns:p14="http://schemas.microsoft.com/office/powerpoint/2010/main" xmlns="" val="2069490301"/>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Identifier Qualifiers</a:t>
            </a:r>
          </a:p>
        </p:txBody>
      </p:sp>
      <p:sp>
        <p:nvSpPr>
          <p:cNvPr id="3" name="Rectangle 2"/>
          <p:cNvSpPr/>
          <p:nvPr/>
        </p:nvSpPr>
        <p:spPr>
          <a:xfrm>
            <a:off x="228600" y="838200"/>
            <a:ext cx="8686800" cy="2862322"/>
          </a:xfrm>
          <a:prstGeom prst="rect">
            <a:avLst/>
          </a:prstGeom>
          <a:solidFill>
            <a:srgbClr val="F9DAFE"/>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as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to specify a database explicitly. </a:t>
            </a:r>
            <a:endParaRPr lang="en-IN"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r>
              <a:rPr lang="en-IN" b="1" i="1" dirty="0">
                <a:latin typeface="Arial" panose="020B0604020202020204" pitchFamily="34" charset="0"/>
                <a:cs typeface="Arial" panose="020B0604020202020204" pitchFamily="34" charset="0"/>
              </a:rPr>
              <a:t>col_name</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tbl_name.col_name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db_name.tbl_name.col_name</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Tree>
    <p:extLst>
      <p:ext uri="{BB962C8B-B14F-4D97-AF65-F5344CB8AC3E}">
        <p14:creationId xmlns:p14="http://schemas.microsoft.com/office/powerpoint/2010/main" xmlns="" val="2583964539"/>
      </p:ext>
    </p:extLst>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Identifier Qualifiers</a:t>
            </a:r>
          </a:p>
        </p:txBody>
      </p:sp>
      <p:sp>
        <p:nvSpPr>
          <p:cNvPr id="2" name="Rectangle 1"/>
          <p:cNvSpPr/>
          <p:nvPr/>
        </p:nvSpPr>
        <p:spPr>
          <a:xfrm>
            <a:off x="217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In MySQL, you can refer to a table column using any of the following </a:t>
            </a:r>
            <a:r>
              <a:rPr lang="en-IN" sz="1600" b="1" dirty="0" smtClean="0">
                <a:latin typeface="Arial" panose="020B0604020202020204" pitchFamily="34" charset="0"/>
                <a:cs typeface="Arial" panose="020B0604020202020204" pitchFamily="34" charset="0"/>
              </a:rPr>
              <a:t>forms.</a:t>
            </a:r>
            <a:endParaRPr lang="en-IN" sz="1600" b="1"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xmlns="" val="68900522"/>
              </p:ext>
            </p:extLst>
          </p:nvPr>
        </p:nvGraphicFramePr>
        <p:xfrm>
          <a:off x="152400" y="1371600"/>
          <a:ext cx="8839200" cy="2362623"/>
        </p:xfrm>
        <a:graphic>
          <a:graphicData uri="http://schemas.openxmlformats.org/drawingml/2006/table">
            <a:tbl>
              <a:tblPr firstRow="1" bandRow="1">
                <a:tableStyleId>{7E9639D4-E3E2-4D34-9284-5A2195B3D0D7}</a:tableStyleId>
              </a:tblPr>
              <a:tblGrid>
                <a:gridCol w="2895600"/>
                <a:gridCol w="5943600"/>
              </a:tblGrid>
              <a:tr h="442383">
                <a:tc>
                  <a:txBody>
                    <a:bodyPr/>
                    <a:lstStyle/>
                    <a:p>
                      <a:r>
                        <a:rPr lang="en-IN" dirty="0" smtClean="0">
                          <a:latin typeface="Arial" panose="020B0604020202020204" pitchFamily="34" charset="0"/>
                          <a:cs typeface="Arial" panose="020B0604020202020204" pitchFamily="34" charset="0"/>
                        </a:rPr>
                        <a:t>Column Reference</a:t>
                      </a:r>
                      <a:endParaRPr lang="en-IN" dirty="0">
                        <a:latin typeface="Arial" panose="020B0604020202020204" pitchFamily="34" charset="0"/>
                        <a:cs typeface="Arial" panose="020B0604020202020204" pitchFamily="34" charset="0"/>
                      </a:endParaRPr>
                    </a:p>
                  </a:txBody>
                  <a:tcPr/>
                </a:tc>
                <a:tc>
                  <a:txBody>
                    <a:bodyPr/>
                    <a:lstStyle/>
                    <a:p>
                      <a:r>
                        <a:rPr lang="en-IN" dirty="0" smtClean="0">
                          <a:latin typeface="Arial" panose="020B0604020202020204" pitchFamily="34" charset="0"/>
                          <a:cs typeface="Arial" panose="020B0604020202020204" pitchFamily="34" charset="0"/>
                        </a:rPr>
                        <a:t>Description</a:t>
                      </a:r>
                      <a:endParaRPr lang="en-IN" dirty="0">
                        <a:latin typeface="Arial" panose="020B0604020202020204" pitchFamily="34" charset="0"/>
                        <a:cs typeface="Arial" panose="020B0604020202020204" pitchFamily="34" charset="0"/>
                      </a:endParaRPr>
                    </a:p>
                  </a:txBody>
                  <a:tcPr/>
                </a:tc>
              </a:tr>
              <a:tr h="442383">
                <a:tc>
                  <a:txBody>
                    <a:bodyPr/>
                    <a:lstStyle/>
                    <a:p>
                      <a:pPr fontAlgn="t"/>
                      <a:r>
                        <a:rPr kumimoji="0" lang="en-IN" sz="1600" kern="1200" dirty="0" smtClean="0">
                          <a:solidFill>
                            <a:srgbClr val="0077AA"/>
                          </a:solidFill>
                          <a:latin typeface="Liberation Mono"/>
                          <a:ea typeface="+mn-ea"/>
                          <a:cs typeface="+mn-cs"/>
                        </a:rPr>
                        <a:t>col_name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The column </a:t>
                      </a:r>
                      <a:r>
                        <a:rPr lang="en-IN" sz="1600" b="1" i="1" dirty="0" smtClean="0">
                          <a:effectLst/>
                          <a:latin typeface="Arial" panose="020B0604020202020204" pitchFamily="34" charset="0"/>
                          <a:cs typeface="Arial" panose="020B0604020202020204" pitchFamily="34" charset="0"/>
                        </a:rPr>
                        <a:t>col_name</a:t>
                      </a:r>
                      <a:r>
                        <a:rPr lang="en-IN" sz="1600" dirty="0" smtClean="0">
                          <a:effectLst/>
                          <a:latin typeface="Arial" panose="020B0604020202020204" pitchFamily="34" charset="0"/>
                          <a:cs typeface="Arial" panose="020B0604020202020204" pitchFamily="34" charset="0"/>
                        </a:rPr>
                        <a:t> from whichever table used in the statement contains a column of that name.</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tbl_name.col_name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The column </a:t>
                      </a:r>
                      <a:r>
                        <a:rPr lang="en-IN" sz="1600" b="1" i="1" dirty="0" smtClean="0">
                          <a:effectLst/>
                          <a:latin typeface="Arial" panose="020B0604020202020204" pitchFamily="34" charset="0"/>
                          <a:cs typeface="Arial" panose="020B0604020202020204" pitchFamily="34" charset="0"/>
                        </a:rPr>
                        <a:t>col_name</a:t>
                      </a:r>
                      <a:r>
                        <a:rPr lang="en-IN" sz="1600" dirty="0" smtClean="0">
                          <a:effectLst/>
                          <a:latin typeface="Arial" panose="020B0604020202020204" pitchFamily="34" charset="0"/>
                          <a:cs typeface="Arial" panose="020B0604020202020204" pitchFamily="34" charset="0"/>
                        </a:rPr>
                        <a:t> from table </a:t>
                      </a:r>
                      <a:r>
                        <a:rPr lang="en-IN" sz="1600" b="1" i="1" dirty="0" smtClean="0">
                          <a:effectLst/>
                          <a:latin typeface="Arial" panose="020B0604020202020204" pitchFamily="34" charset="0"/>
                          <a:cs typeface="Arial" panose="020B0604020202020204" pitchFamily="34" charset="0"/>
                        </a:rPr>
                        <a:t>tbl_name</a:t>
                      </a:r>
                      <a:r>
                        <a:rPr lang="en-IN" sz="1600" dirty="0" smtClean="0">
                          <a:effectLst/>
                          <a:latin typeface="Arial" panose="020B0604020202020204" pitchFamily="34" charset="0"/>
                          <a:cs typeface="Arial" panose="020B0604020202020204" pitchFamily="34" charset="0"/>
                        </a:rPr>
                        <a:t> of the default database.</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db_name.tbl_name.col_name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The column </a:t>
                      </a:r>
                      <a:r>
                        <a:rPr lang="en-IN" sz="1600" b="1" i="1" dirty="0" smtClean="0">
                          <a:effectLst/>
                          <a:latin typeface="Arial" panose="020B0604020202020204" pitchFamily="34" charset="0"/>
                          <a:cs typeface="Arial" panose="020B0604020202020204" pitchFamily="34" charset="0"/>
                        </a:rPr>
                        <a:t>col_name</a:t>
                      </a:r>
                      <a:r>
                        <a:rPr lang="en-IN" sz="1600" dirty="0" smtClean="0">
                          <a:effectLst/>
                          <a:latin typeface="Arial" panose="020B0604020202020204" pitchFamily="34" charset="0"/>
                          <a:cs typeface="Arial" panose="020B0604020202020204" pitchFamily="34" charset="0"/>
                        </a:rPr>
                        <a:t> from table </a:t>
                      </a:r>
                      <a:r>
                        <a:rPr lang="en-IN" sz="1600" b="1" i="1" dirty="0" smtClean="0">
                          <a:effectLst/>
                          <a:latin typeface="Arial" panose="020B0604020202020204" pitchFamily="34" charset="0"/>
                          <a:cs typeface="Arial" panose="020B0604020202020204" pitchFamily="34" charset="0"/>
                        </a:rPr>
                        <a:t>tbl_name</a:t>
                      </a:r>
                      <a:r>
                        <a:rPr lang="en-IN" sz="1600" dirty="0" smtClean="0">
                          <a:effectLst/>
                          <a:latin typeface="Arial" panose="020B0604020202020204" pitchFamily="34" charset="0"/>
                          <a:cs typeface="Arial" panose="020B0604020202020204" pitchFamily="34" charset="0"/>
                        </a:rPr>
                        <a:t> of the database </a:t>
                      </a:r>
                      <a:r>
                        <a:rPr lang="en-IN" sz="1600" b="1" i="1" dirty="0" smtClean="0">
                          <a:effectLst/>
                          <a:latin typeface="Arial" panose="020B0604020202020204" pitchFamily="34" charset="0"/>
                          <a:cs typeface="Arial" panose="020B0604020202020204" pitchFamily="34" charset="0"/>
                        </a:rPr>
                        <a:t>db_name</a:t>
                      </a:r>
                      <a:r>
                        <a:rPr lang="en-IN" sz="1600" dirty="0" smtClean="0">
                          <a:effectLst/>
                          <a:latin typeface="Arial" panose="020B0604020202020204" pitchFamily="34" charset="0"/>
                          <a:cs typeface="Arial" panose="020B0604020202020204" pitchFamily="34" charset="0"/>
                        </a:rPr>
                        <a:t>.</a:t>
                      </a:r>
                      <a:endParaRPr lang="en-IN" sz="1600" dirty="0">
                        <a:effectLst/>
                        <a:latin typeface="Arial" panose="020B0604020202020204" pitchFamily="34" charset="0"/>
                        <a:cs typeface="Arial" panose="020B0604020202020204" pitchFamily="34" charset="0"/>
                      </a:endParaRPr>
                    </a:p>
                  </a:txBody>
                  <a:tcPr marL="76200" marR="76200" marT="76200" marB="76200"/>
                </a:tc>
              </a:tr>
            </a:tbl>
          </a:graphicData>
        </a:graphic>
      </p:graphicFrame>
      <p:sp>
        <p:nvSpPr>
          <p:cNvPr id="8" name="Rectangle 7"/>
          <p:cNvSpPr/>
          <p:nvPr/>
        </p:nvSpPr>
        <p:spPr>
          <a:xfrm>
            <a:off x="152400" y="4038600"/>
            <a:ext cx="8839200" cy="400110"/>
          </a:xfrm>
          <a:prstGeom prst="rect">
            <a:avLst/>
          </a:prstGeom>
          <a:solidFill>
            <a:srgbClr val="F9DAFE"/>
          </a:solidFill>
        </p:spPr>
        <p:txBody>
          <a:bodyPr wrap="square">
            <a:spAutoFit/>
          </a:bodyPr>
          <a:lstStyle/>
          <a:p>
            <a:r>
              <a:rPr lang="en-US" sz="2000" dirty="0" smtClean="0">
                <a:latin typeface="Arial" pitchFamily="34" charset="0"/>
                <a:ea typeface="+mj-ea"/>
                <a:cs typeface="Arial" pitchFamily="34" charset="0"/>
              </a:rPr>
              <a:t>  </a:t>
            </a:r>
            <a:r>
              <a:rPr lang="en-IN" sz="2000" dirty="0">
                <a:latin typeface="Arial" pitchFamily="34" charset="0"/>
                <a:ea typeface="+mj-ea"/>
                <a:cs typeface="Arial" pitchFamily="34" charset="0"/>
              </a:rPr>
              <a:t>The identifier quote character is the backtick (`)</a:t>
            </a:r>
            <a:endParaRPr lang="en-US" sz="2000" dirty="0" smtClean="0">
              <a:latin typeface="Arial" pitchFamily="34" charset="0"/>
              <a:ea typeface="+mj-ea"/>
              <a:cs typeface="Arial" pitchFamily="34" charset="0"/>
            </a:endParaRPr>
          </a:p>
        </p:txBody>
      </p:sp>
    </p:spTree>
    <p:extLst>
      <p:ext uri="{BB962C8B-B14F-4D97-AF65-F5344CB8AC3E}">
        <p14:creationId xmlns:p14="http://schemas.microsoft.com/office/powerpoint/2010/main" xmlns="" val="373171254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914400"/>
            <a:ext cx="8686800" cy="1569660"/>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database management system (DBMS) is </a:t>
            </a:r>
            <a:r>
              <a:rPr lang="en-IN" sz="2400" dirty="0" smtClean="0">
                <a:latin typeface="Arial" panose="020B0604020202020204" pitchFamily="34" charset="0"/>
                <a:cs typeface="Arial" panose="020B0604020202020204" pitchFamily="34" charset="0"/>
              </a:rPr>
              <a:t>software </a:t>
            </a:r>
            <a:r>
              <a:rPr lang="en-IN" sz="2400" dirty="0">
                <a:latin typeface="Arial" panose="020B0604020202020204" pitchFamily="34" charset="0"/>
                <a:cs typeface="Arial" panose="020B0604020202020204" pitchFamily="34" charset="0"/>
              </a:rPr>
              <a:t>for creating and managing databases. The DBMS provides users and programmers with a systematic way to </a:t>
            </a:r>
            <a:r>
              <a:rPr lang="en-IN" sz="2400" dirty="0">
                <a:solidFill>
                  <a:srgbClr val="C00000"/>
                </a:solidFill>
                <a:latin typeface="Arial" panose="020B0604020202020204" pitchFamily="34" charset="0"/>
                <a:cs typeface="Arial" panose="020B0604020202020204" pitchFamily="34" charset="0"/>
              </a:rPr>
              <a:t>create, </a:t>
            </a:r>
            <a:r>
              <a:rPr lang="en-IN" sz="2400" dirty="0" smtClean="0">
                <a:solidFill>
                  <a:srgbClr val="C00000"/>
                </a:solidFill>
                <a:latin typeface="Arial" panose="020B0604020202020204" pitchFamily="34" charset="0"/>
                <a:cs typeface="Arial" panose="020B0604020202020204" pitchFamily="34" charset="0"/>
              </a:rPr>
              <a:t>read, update,</a:t>
            </a:r>
            <a:r>
              <a:rPr lang="en-IN" sz="2400" dirty="0" smtClean="0">
                <a:solidFill>
                  <a:srgbClr val="0070C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and</a:t>
            </a:r>
            <a:r>
              <a:rPr lang="en-IN" sz="2400" dirty="0">
                <a:solidFill>
                  <a:srgbClr val="0070C0"/>
                </a:solidFill>
                <a:latin typeface="Arial" panose="020B0604020202020204" pitchFamily="34" charset="0"/>
                <a:cs typeface="Arial" panose="020B0604020202020204" pitchFamily="34" charset="0"/>
              </a:rPr>
              <a:t> </a:t>
            </a:r>
            <a:r>
              <a:rPr lang="en-IN" sz="2400" dirty="0" smtClean="0">
                <a:solidFill>
                  <a:srgbClr val="C00000"/>
                </a:solidFill>
                <a:latin typeface="Arial" panose="020B0604020202020204" pitchFamily="34" charset="0"/>
                <a:cs typeface="Arial" panose="020B0604020202020204" pitchFamily="34" charset="0"/>
              </a:rPr>
              <a:t>delete</a:t>
            </a:r>
            <a:r>
              <a:rPr lang="en-IN" sz="2400" dirty="0" smtClean="0">
                <a:solidFill>
                  <a:srgbClr val="0070C0"/>
                </a:solidFill>
                <a:latin typeface="Arial" panose="020B0604020202020204" pitchFamily="34" charset="0"/>
                <a:cs typeface="Arial" panose="020B0604020202020204" pitchFamily="34" charset="0"/>
              </a:rPr>
              <a:t> </a:t>
            </a:r>
            <a:r>
              <a:rPr lang="en-IN" sz="2400" dirty="0">
                <a:solidFill>
                  <a:srgbClr val="C00000"/>
                </a:solidFill>
                <a:latin typeface="Arial" panose="020B0604020202020204" pitchFamily="34" charset="0"/>
                <a:cs typeface="Arial" panose="020B0604020202020204" pitchFamily="34" charset="0"/>
              </a:rPr>
              <a:t>data.</a:t>
            </a:r>
          </a:p>
        </p:txBody>
      </p:sp>
      <p:sp>
        <p:nvSpPr>
          <p:cNvPr id="6" name="Rectangle 5"/>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What is a database management system?</a:t>
            </a:r>
            <a:r>
              <a:rPr lang="en-US" sz="3600" dirty="0" smtClean="0">
                <a:solidFill>
                  <a:srgbClr val="FFFF00"/>
                </a:solidFill>
                <a:latin typeface="Arial" pitchFamily="34" charset="0"/>
                <a:cs typeface="Arial" pitchFamily="34" charset="0"/>
              </a:rPr>
              <a:t> </a:t>
            </a:r>
            <a:r>
              <a:rPr lang="en-IN" sz="3600" dirty="0">
                <a:solidFill>
                  <a:srgbClr val="FFFF00"/>
                </a:solidFill>
              </a:rPr>
              <a:t> </a:t>
            </a:r>
            <a:endParaRPr lang="en-IN" sz="3600" dirty="0">
              <a:solidFill>
                <a:srgbClr val="FFFF00"/>
              </a:solidFill>
              <a:latin typeface="Arial" panose="020B0604020202020204" pitchFamily="34" charset="0"/>
              <a:cs typeface="Arial" panose="020B0604020202020204" pitchFamily="34" charset="0"/>
            </a:endParaRPr>
          </a:p>
        </p:txBody>
      </p:sp>
      <p:sp>
        <p:nvSpPr>
          <p:cNvPr id="5" name="Rectangle 4"/>
          <p:cNvSpPr/>
          <p:nvPr/>
        </p:nvSpPr>
        <p:spPr>
          <a:xfrm>
            <a:off x="304800" y="2971800"/>
            <a:ext cx="926857" cy="400110"/>
          </a:xfrm>
          <a:prstGeom prst="rect">
            <a:avLst/>
          </a:prstGeom>
        </p:spPr>
        <p:txBody>
          <a:bodyPr wrap="none">
            <a:spAutoFit/>
          </a:bodyPr>
          <a:lstStyle/>
          <a:p>
            <a:r>
              <a:rPr lang="en-IN" sz="2000" dirty="0" smtClean="0">
                <a:latin typeface="Arial" panose="020B0604020202020204" pitchFamily="34" charset="0"/>
                <a:cs typeface="Arial" panose="020B0604020202020204" pitchFamily="34" charset="0"/>
              </a:rPr>
              <a:t>DBMS</a:t>
            </a:r>
            <a:endParaRPr lang="en-IN" sz="2000" dirty="0">
              <a:latin typeface="Arial" panose="020B0604020202020204" pitchFamily="34" charset="0"/>
              <a:cs typeface="Arial" panose="020B0604020202020204" pitchFamily="34" charset="0"/>
            </a:endParaRPr>
          </a:p>
        </p:txBody>
      </p:sp>
      <p:sp>
        <p:nvSpPr>
          <p:cNvPr id="7" name="Rectangle 6"/>
          <p:cNvSpPr/>
          <p:nvPr/>
        </p:nvSpPr>
        <p:spPr>
          <a:xfrm>
            <a:off x="381000" y="3442395"/>
            <a:ext cx="6248400" cy="1754326"/>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It supports Single User only</a:t>
            </a:r>
          </a:p>
          <a:p>
            <a:pPr marL="342900" indent="-342900">
              <a:lnSpc>
                <a:spcPct val="150000"/>
              </a:lnSpc>
              <a:buFont typeface="Arial" panose="020B0604020202020204" pitchFamily="34" charset="0"/>
              <a:buChar char="•"/>
            </a:pPr>
            <a:r>
              <a:rPr lang="en-IN" sz="2400" i="1" dirty="0" smtClean="0">
                <a:solidFill>
                  <a:srgbClr val="0070C0"/>
                </a:solidFill>
                <a:latin typeface="Calibri" panose="020F0502020204030204" pitchFamily="34" charset="0"/>
                <a:cs typeface="Calibri" panose="020F0502020204030204" pitchFamily="34" charset="0"/>
              </a:rPr>
              <a:t>Not Secured</a:t>
            </a: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smtClean="0">
                <a:solidFill>
                  <a:srgbClr val="0070C0"/>
                </a:solidFill>
                <a:latin typeface="Calibri" panose="020F0502020204030204" pitchFamily="34" charset="0"/>
                <a:cs typeface="Calibri" panose="020F0502020204030204" pitchFamily="34" charset="0"/>
              </a:rPr>
              <a:t>No Relationship </a:t>
            </a:r>
            <a:r>
              <a:rPr lang="en-IN" sz="2400" i="1" dirty="0">
                <a:solidFill>
                  <a:srgbClr val="0070C0"/>
                </a:solidFill>
                <a:latin typeface="Calibri" panose="020F0502020204030204" pitchFamily="34" charset="0"/>
                <a:cs typeface="Calibri" panose="020F0502020204030204" pitchFamily="34" charset="0"/>
              </a:rPr>
              <a:t>(PK/FK)</a:t>
            </a:r>
          </a:p>
        </p:txBody>
      </p:sp>
    </p:spTree>
    <p:extLst>
      <p:ext uri="{BB962C8B-B14F-4D97-AF65-F5344CB8AC3E}">
        <p14:creationId xmlns:p14="http://schemas.microsoft.com/office/powerpoint/2010/main" xmlns="" val="2697353809"/>
      </p:ext>
    </p:extLst>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Identifier Qualifiers</a:t>
            </a:r>
          </a:p>
        </p:txBody>
      </p:sp>
      <p:sp>
        <p:nvSpPr>
          <p:cNvPr id="2" name="Rectangle 1"/>
          <p:cNvSpPr/>
          <p:nvPr/>
        </p:nvSpPr>
        <p:spPr>
          <a:xfrm>
            <a:off x="217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In MySQL, you can refer to a table </a:t>
            </a:r>
            <a:r>
              <a:rPr lang="en-IN" sz="1600" b="1" dirty="0" smtClean="0">
                <a:latin typeface="Arial" panose="020B0604020202020204" pitchFamily="34" charset="0"/>
                <a:cs typeface="Arial" panose="020B0604020202020204" pitchFamily="34" charset="0"/>
              </a:rPr>
              <a:t>using </a:t>
            </a:r>
            <a:r>
              <a:rPr lang="en-IN" sz="1600" b="1" dirty="0">
                <a:latin typeface="Arial" panose="020B0604020202020204" pitchFamily="34" charset="0"/>
                <a:cs typeface="Arial" panose="020B0604020202020204" pitchFamily="34" charset="0"/>
              </a:rPr>
              <a:t>any of the following </a:t>
            </a:r>
            <a:r>
              <a:rPr lang="en-IN" sz="1600" b="1" dirty="0" smtClean="0">
                <a:latin typeface="Arial" panose="020B0604020202020204" pitchFamily="34" charset="0"/>
                <a:cs typeface="Arial" panose="020B0604020202020204" pitchFamily="34" charset="0"/>
              </a:rPr>
              <a:t>forms.</a:t>
            </a:r>
            <a:endParaRPr lang="en-IN" sz="1600" b="1"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xmlns="" val="1787059843"/>
              </p:ext>
            </p:extLst>
          </p:nvPr>
        </p:nvGraphicFramePr>
        <p:xfrm>
          <a:off x="152400" y="1371600"/>
          <a:ext cx="8839200" cy="1524846"/>
        </p:xfrm>
        <a:graphic>
          <a:graphicData uri="http://schemas.openxmlformats.org/drawingml/2006/table">
            <a:tbl>
              <a:tblPr firstRow="1" bandRow="1">
                <a:tableStyleId>{7E9639D4-E3E2-4D34-9284-5A2195B3D0D7}</a:tableStyleId>
              </a:tblPr>
              <a:tblGrid>
                <a:gridCol w="2895600"/>
                <a:gridCol w="5943600"/>
              </a:tblGrid>
              <a:tr h="442383">
                <a:tc>
                  <a:txBody>
                    <a:bodyPr/>
                    <a:lstStyle/>
                    <a:p>
                      <a:r>
                        <a:rPr lang="en-IN" dirty="0" smtClean="0">
                          <a:latin typeface="Arial" panose="020B0604020202020204" pitchFamily="34" charset="0"/>
                          <a:cs typeface="Arial" panose="020B0604020202020204" pitchFamily="34" charset="0"/>
                        </a:rPr>
                        <a:t>Table Reference</a:t>
                      </a:r>
                      <a:endParaRPr lang="en-IN" dirty="0">
                        <a:latin typeface="Arial" panose="020B0604020202020204" pitchFamily="34" charset="0"/>
                        <a:cs typeface="Arial" panose="020B0604020202020204" pitchFamily="34" charset="0"/>
                      </a:endParaRPr>
                    </a:p>
                  </a:txBody>
                  <a:tcPr/>
                </a:tc>
                <a:tc>
                  <a:txBody>
                    <a:bodyPr/>
                    <a:lstStyle/>
                    <a:p>
                      <a:r>
                        <a:rPr lang="en-IN" dirty="0" smtClean="0">
                          <a:latin typeface="Arial" panose="020B0604020202020204" pitchFamily="34" charset="0"/>
                          <a:cs typeface="Arial" panose="020B0604020202020204" pitchFamily="34" charset="0"/>
                        </a:rPr>
                        <a:t>Description</a:t>
                      </a:r>
                      <a:endParaRPr lang="en-IN" dirty="0">
                        <a:latin typeface="Arial" panose="020B0604020202020204" pitchFamily="34" charset="0"/>
                        <a:cs typeface="Arial" panose="020B0604020202020204" pitchFamily="34" charset="0"/>
                      </a:endParaRPr>
                    </a:p>
                  </a:txBody>
                  <a:tcPr/>
                </a:tc>
              </a:tr>
              <a:tr h="442383">
                <a:tc>
                  <a:txBody>
                    <a:bodyPr/>
                    <a:lstStyle/>
                    <a:p>
                      <a:pPr marL="0" algn="l" rtl="0" eaLnBrk="1" fontAlgn="t" latinLnBrk="0" hangingPunct="1"/>
                      <a:r>
                        <a:rPr kumimoji="0" lang="en-IN" sz="1600" kern="1200" dirty="0" smtClean="0">
                          <a:solidFill>
                            <a:srgbClr val="0077AA"/>
                          </a:solidFill>
                          <a:latin typeface="Liberation Mono"/>
                          <a:ea typeface="+mn-ea"/>
                          <a:cs typeface="+mn-cs"/>
                        </a:rPr>
                        <a:t>tbl_name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The table </a:t>
                      </a:r>
                      <a:r>
                        <a:rPr lang="en-IN" sz="1600" b="1" i="1" dirty="0" smtClean="0">
                          <a:effectLst/>
                          <a:latin typeface="Arial" panose="020B0604020202020204" pitchFamily="34" charset="0"/>
                          <a:cs typeface="Arial" panose="020B0604020202020204" pitchFamily="34" charset="0"/>
                        </a:rPr>
                        <a:t>tbl_name</a:t>
                      </a:r>
                      <a:r>
                        <a:rPr lang="en-IN" sz="1600" dirty="0" smtClean="0">
                          <a:effectLst/>
                          <a:latin typeface="Arial" panose="020B0604020202020204" pitchFamily="34" charset="0"/>
                          <a:cs typeface="Arial" panose="020B0604020202020204" pitchFamily="34" charset="0"/>
                        </a:rPr>
                        <a:t> from whichever table used in the statement to fetch the data.</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marL="0" algn="l" rtl="0" eaLnBrk="1" fontAlgn="t" latinLnBrk="0" hangingPunct="1"/>
                      <a:r>
                        <a:rPr kumimoji="0" lang="en-IN" sz="1600" kern="1200" dirty="0" smtClean="0">
                          <a:solidFill>
                            <a:srgbClr val="0077AA"/>
                          </a:solidFill>
                          <a:latin typeface="Liberation Mono"/>
                          <a:ea typeface="+mn-ea"/>
                          <a:cs typeface="+mn-cs"/>
                        </a:rPr>
                        <a:t>db_name.tbl_name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The table </a:t>
                      </a:r>
                      <a:r>
                        <a:rPr lang="en-IN" sz="1600" b="1" i="1" dirty="0" smtClean="0">
                          <a:effectLst/>
                          <a:latin typeface="Arial" panose="020B0604020202020204" pitchFamily="34" charset="0"/>
                          <a:cs typeface="Arial" panose="020B0604020202020204" pitchFamily="34" charset="0"/>
                        </a:rPr>
                        <a:t>tbl_name</a:t>
                      </a:r>
                      <a:r>
                        <a:rPr lang="en-IN" sz="1600" dirty="0" smtClean="0">
                          <a:effectLst/>
                          <a:latin typeface="Arial" panose="020B0604020202020204" pitchFamily="34" charset="0"/>
                          <a:cs typeface="Arial" panose="020B0604020202020204" pitchFamily="34" charset="0"/>
                        </a:rPr>
                        <a:t> from whichever database </a:t>
                      </a:r>
                      <a:r>
                        <a:rPr lang="en-IN" sz="1600" b="1" i="1" dirty="0" smtClean="0">
                          <a:effectLst/>
                          <a:latin typeface="Arial" panose="020B0604020202020204" pitchFamily="34" charset="0"/>
                          <a:cs typeface="Arial" panose="020B0604020202020204" pitchFamily="34" charset="0"/>
                        </a:rPr>
                        <a:t>db_name</a:t>
                      </a:r>
                      <a:r>
                        <a:rPr lang="en-IN" sz="1600" dirty="0" smtClean="0">
                          <a:effectLst/>
                          <a:latin typeface="Arial" panose="020B0604020202020204" pitchFamily="34" charset="0"/>
                          <a:cs typeface="Arial" panose="020B0604020202020204" pitchFamily="34" charset="0"/>
                        </a:rPr>
                        <a:t>.</a:t>
                      </a:r>
                      <a:endParaRPr lang="en-IN" sz="1600" dirty="0">
                        <a:effectLst/>
                        <a:latin typeface="Arial" panose="020B0604020202020204" pitchFamily="34" charset="0"/>
                        <a:cs typeface="Arial" panose="020B0604020202020204" pitchFamily="34" charset="0"/>
                      </a:endParaRPr>
                    </a:p>
                  </a:txBody>
                  <a:tcPr marL="76200" marR="76200" marT="76200" marB="76200"/>
                </a:tc>
              </a:tr>
            </a:tbl>
          </a:graphicData>
        </a:graphic>
      </p:graphicFrame>
      <p:sp>
        <p:nvSpPr>
          <p:cNvPr id="8" name="Rectangle 7"/>
          <p:cNvSpPr/>
          <p:nvPr/>
        </p:nvSpPr>
        <p:spPr>
          <a:xfrm>
            <a:off x="152400" y="3200400"/>
            <a:ext cx="8839200" cy="400110"/>
          </a:xfrm>
          <a:prstGeom prst="rect">
            <a:avLst/>
          </a:prstGeom>
          <a:solidFill>
            <a:srgbClr val="F9DAFE"/>
          </a:solidFill>
        </p:spPr>
        <p:txBody>
          <a:bodyPr wrap="square">
            <a:spAutoFit/>
          </a:bodyPr>
          <a:lstStyle/>
          <a:p>
            <a:r>
              <a:rPr lang="en-US" sz="2000" dirty="0" smtClean="0">
                <a:latin typeface="Arial" pitchFamily="34" charset="0"/>
                <a:ea typeface="+mj-ea"/>
                <a:cs typeface="Arial" pitchFamily="34" charset="0"/>
              </a:rPr>
              <a:t>  </a:t>
            </a:r>
            <a:r>
              <a:rPr lang="en-IN" sz="2000" dirty="0">
                <a:latin typeface="Arial" pitchFamily="34" charset="0"/>
                <a:ea typeface="+mj-ea"/>
                <a:cs typeface="Arial" pitchFamily="34" charset="0"/>
              </a:rPr>
              <a:t>The identifier quote character is the backtick (`)</a:t>
            </a:r>
            <a:endParaRPr lang="en-US" sz="2000" dirty="0" smtClean="0">
              <a:latin typeface="Arial" pitchFamily="34" charset="0"/>
              <a:ea typeface="+mj-ea"/>
              <a:cs typeface="Arial" pitchFamily="34" charset="0"/>
            </a:endParaRPr>
          </a:p>
        </p:txBody>
      </p:sp>
    </p:spTree>
    <p:extLst>
      <p:ext uri="{BB962C8B-B14F-4D97-AF65-F5344CB8AC3E}">
        <p14:creationId xmlns:p14="http://schemas.microsoft.com/office/powerpoint/2010/main" xmlns="" val="1265439772"/>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smtClean="0">
                <a:solidFill>
                  <a:srgbClr val="DC525C"/>
                </a:solidFill>
                <a:latin typeface="Segoe UI Light" panose="020B0502040204020203" pitchFamily="34" charset="0"/>
                <a:cs typeface="Segoe UI Light" panose="020B0502040204020203" pitchFamily="34" charset="0"/>
              </a:rPr>
              <a:t>The NULL value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518904722"/>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The NULL value - NULL</a:t>
            </a:r>
          </a:p>
        </p:txBody>
      </p:sp>
      <p:sp>
        <p:nvSpPr>
          <p:cNvPr id="7" name="Rectangle 6"/>
          <p:cNvSpPr/>
          <p:nvPr/>
        </p:nvSpPr>
        <p:spPr>
          <a:xfrm>
            <a:off x="90647" y="857071"/>
            <a:ext cx="8890067" cy="1200329"/>
          </a:xfrm>
          <a:prstGeom prst="rect">
            <a:avLst/>
          </a:prstGeom>
          <a:noFill/>
        </p:spPr>
        <p:txBody>
          <a:bodyPr wrap="square">
            <a:spAutoFit/>
          </a:bodyPr>
          <a:lstStyle/>
          <a:p>
            <a:r>
              <a:rPr lang="en-IN" dirty="0" smtClean="0">
                <a:solidFill>
                  <a:srgbClr val="222222"/>
                </a:solidFill>
                <a:latin typeface="arial" panose="020B0604020202020204" pitchFamily="34" charset="0"/>
              </a:rPr>
              <a:t>The</a:t>
            </a:r>
            <a:r>
              <a:rPr lang="en-IN" b="1" dirty="0" smtClean="0">
                <a:solidFill>
                  <a:srgbClr val="222222"/>
                </a:solidFill>
                <a:latin typeface="arial" panose="020B0604020202020204" pitchFamily="34" charset="0"/>
              </a:rPr>
              <a:t> NULL value </a:t>
            </a:r>
            <a:r>
              <a:rPr lang="en-IN" dirty="0" smtClean="0">
                <a:solidFill>
                  <a:srgbClr val="222222"/>
                </a:solidFill>
                <a:latin typeface="arial" panose="020B0604020202020204" pitchFamily="34" charset="0"/>
              </a:rPr>
              <a:t>is special. It </a:t>
            </a:r>
            <a:r>
              <a:rPr lang="en-IN" dirty="0">
                <a:solidFill>
                  <a:srgbClr val="222222"/>
                </a:solidFill>
                <a:latin typeface="arial" panose="020B0604020202020204" pitchFamily="34" charset="0"/>
              </a:rPr>
              <a:t>means </a:t>
            </a:r>
            <a:r>
              <a:rPr lang="en-IN" b="1" dirty="0">
                <a:solidFill>
                  <a:srgbClr val="222222"/>
                </a:solidFill>
                <a:latin typeface="arial" panose="020B0604020202020204" pitchFamily="34" charset="0"/>
              </a:rPr>
              <a:t>"</a:t>
            </a:r>
            <a:r>
              <a:rPr lang="en-IN" b="1" i="1" dirty="0" smtClean="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smtClean="0">
                <a:solidFill>
                  <a:srgbClr val="222222"/>
                </a:solidFill>
                <a:latin typeface="arial" panose="020B0604020202020204" pitchFamily="34" charset="0"/>
              </a:rPr>
              <a:t>UNKNOWN VALUE</a:t>
            </a:r>
            <a:r>
              <a:rPr lang="en-IN" b="1" dirty="0" smtClean="0">
                <a:solidFill>
                  <a:srgbClr val="222222"/>
                </a:solidFill>
                <a:latin typeface="arial" panose="020B0604020202020204" pitchFamily="34" charset="0"/>
              </a:rPr>
              <a:t>"</a:t>
            </a:r>
            <a:r>
              <a:rPr lang="en-IN" dirty="0" smtClean="0">
                <a:solidFill>
                  <a:srgbClr val="222222"/>
                </a:solidFill>
                <a:latin typeface="arial" panose="020B0604020202020204" pitchFamily="34" charset="0"/>
              </a:rPr>
              <a:t> and cannot be compared to known values the way you compere two known values to each other. If you attempt to use NULL with the usual arithmetic comparison operators, the result is </a:t>
            </a:r>
            <a:r>
              <a:rPr lang="en-IN" i="1" dirty="0" smtClean="0">
                <a:solidFill>
                  <a:srgbClr val="222222"/>
                </a:solidFill>
                <a:latin typeface="arial" panose="020B0604020202020204" pitchFamily="34" charset="0"/>
              </a:rPr>
              <a:t>undefined</a:t>
            </a:r>
            <a:r>
              <a:rPr lang="en-IN" dirty="0" smtClean="0">
                <a:solidFill>
                  <a:srgbClr val="222222"/>
                </a:solidFill>
                <a:latin typeface="arial" panose="020B0604020202020204" pitchFamily="34" charset="0"/>
              </a:rPr>
              <a:t> (</a:t>
            </a:r>
            <a:r>
              <a:rPr lang="en-IN" b="1" dirty="0" smtClean="0">
                <a:solidFill>
                  <a:srgbClr val="222222"/>
                </a:solidFill>
                <a:latin typeface="arial" panose="020B0604020202020204" pitchFamily="34" charset="0"/>
              </a:rPr>
              <a:t>NULL</a:t>
            </a:r>
            <a:r>
              <a:rPr lang="en-IN" dirty="0" smtClean="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sp>
        <p:nvSpPr>
          <p:cNvPr id="9" name="Rectangle 8"/>
          <p:cNvSpPr/>
          <p:nvPr/>
        </p:nvSpPr>
        <p:spPr>
          <a:xfrm>
            <a:off x="90647" y="2477869"/>
            <a:ext cx="8890067" cy="646331"/>
          </a:xfrm>
          <a:prstGeom prst="rect">
            <a:avLst/>
          </a:prstGeom>
          <a:solidFill>
            <a:srgbClr val="F9DAFE"/>
          </a:solidFill>
        </p:spPr>
        <p:txBody>
          <a:bodyPr wrap="square">
            <a:spAutoFit/>
          </a:bodyPr>
          <a:lstStyle/>
          <a:p>
            <a:r>
              <a:rPr lang="en-IN" dirty="0" smtClean="0">
                <a:solidFill>
                  <a:srgbClr val="222222"/>
                </a:solidFill>
                <a:latin typeface="arial" panose="020B0604020202020204" pitchFamily="34" charset="0"/>
              </a:rPr>
              <a:t>Instead of using =, &lt; &gt;, or != to test for equality or inequality with </a:t>
            </a:r>
            <a:r>
              <a:rPr lang="en-IN" i="1" dirty="0" smtClean="0">
                <a:solidFill>
                  <a:srgbClr val="222222"/>
                </a:solidFill>
                <a:latin typeface="arial" panose="020B0604020202020204" pitchFamily="34" charset="0"/>
              </a:rPr>
              <a:t>NULL values, use </a:t>
            </a:r>
            <a:r>
              <a:rPr lang="en-IN" b="1" i="1" dirty="0" smtClean="0">
                <a:solidFill>
                  <a:srgbClr val="222222"/>
                </a:solidFill>
                <a:latin typeface="arial" panose="020B0604020202020204" pitchFamily="34" charset="0"/>
              </a:rPr>
              <a:t>IS NULL</a:t>
            </a:r>
            <a:r>
              <a:rPr lang="en-IN" i="1" dirty="0" smtClean="0">
                <a:solidFill>
                  <a:srgbClr val="222222"/>
                </a:solidFill>
                <a:latin typeface="arial" panose="020B0604020202020204" pitchFamily="34" charset="0"/>
              </a:rPr>
              <a:t> or </a:t>
            </a:r>
            <a:r>
              <a:rPr lang="en-IN" b="1" i="1" dirty="0" smtClean="0">
                <a:solidFill>
                  <a:srgbClr val="222222"/>
                </a:solidFill>
                <a:latin typeface="arial" panose="020B0604020202020204" pitchFamily="34" charset="0"/>
              </a:rPr>
              <a:t>IS NOT NULL</a:t>
            </a:r>
            <a:endParaRPr lang="en-IN" sz="2000" b="1" i="1" dirty="0">
              <a:solidFill>
                <a:srgbClr val="222222"/>
              </a:solidFill>
              <a:latin typeface="arial" panose="020B0604020202020204" pitchFamily="34" charset="0"/>
            </a:endParaRPr>
          </a:p>
        </p:txBody>
      </p:sp>
      <p:sp>
        <p:nvSpPr>
          <p:cNvPr id="5" name="Rectangle 4"/>
          <p:cNvSpPr/>
          <p:nvPr/>
        </p:nvSpPr>
        <p:spPr>
          <a:xfrm>
            <a:off x="0" y="3429000"/>
            <a:ext cx="9067800" cy="369332"/>
          </a:xfrm>
          <a:prstGeom prst="rect">
            <a:avLst/>
          </a:prstGeom>
          <a:solidFill>
            <a:schemeClr val="bg1"/>
          </a:solidFill>
        </p:spPr>
        <p:txBody>
          <a:bodyPr wrap="square">
            <a:spAutoFit/>
          </a:bodyPr>
          <a:lstStyle/>
          <a:p>
            <a:r>
              <a:rPr lang="en-IN" dirty="0" smtClean="0">
                <a:solidFill>
                  <a:srgbClr val="006C86"/>
                </a:solidFill>
                <a:latin typeface="arial" panose="020B0604020202020204" pitchFamily="34" charset="0"/>
              </a:rPr>
              <a:t>MySQL specific &lt;=&gt; comparison operator is true even for NULL-to-NULL comparisons.</a:t>
            </a:r>
          </a:p>
        </p:txBody>
      </p:sp>
      <p:pic>
        <p:nvPicPr>
          <p:cNvPr id="2" name="Picture 1"/>
          <p:cNvPicPr>
            <a:picLocks noChangeAspect="1"/>
          </p:cNvPicPr>
          <p:nvPr/>
        </p:nvPicPr>
        <p:blipFill>
          <a:blip r:embed="rId2"/>
          <a:stretch>
            <a:fillRect/>
          </a:stretch>
        </p:blipFill>
        <p:spPr>
          <a:xfrm>
            <a:off x="152399" y="4191000"/>
            <a:ext cx="8458201" cy="584200"/>
          </a:xfrm>
          <a:prstGeom prst="rect">
            <a:avLst/>
          </a:prstGeom>
        </p:spPr>
      </p:pic>
      <p:sp>
        <p:nvSpPr>
          <p:cNvPr id="8" name="Rectangle 7"/>
          <p:cNvSpPr/>
          <p:nvPr/>
        </p:nvSpPr>
        <p:spPr>
          <a:xfrm>
            <a:off x="5295900" y="4209256"/>
            <a:ext cx="3352800"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xmlns="" val="4093632094"/>
      </p:ext>
    </p:extLst>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1289551423"/>
      </p:ext>
    </p:extLst>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IFNULL</a:t>
            </a:r>
          </a:p>
        </p:txBody>
      </p:sp>
      <p:sp>
        <p:nvSpPr>
          <p:cNvPr id="12" name="Rectangle 11"/>
          <p:cNvSpPr/>
          <p:nvPr/>
        </p:nvSpPr>
        <p:spPr>
          <a:xfrm>
            <a:off x="101533"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101532" y="1371600"/>
            <a:ext cx="8890067" cy="984885"/>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a:t>
            </a:r>
            <a:r>
              <a:rPr lang="en-IN" dirty="0" smtClean="0">
                <a:solidFill>
                  <a:srgbClr val="222222"/>
                </a:solidFill>
                <a:latin typeface="arial" panose="020B0604020202020204" pitchFamily="34" charset="0"/>
              </a:rPr>
              <a:t>expressions, if </a:t>
            </a:r>
            <a:r>
              <a:rPr lang="en-IN" dirty="0">
                <a:solidFill>
                  <a:srgbClr val="222222"/>
                </a:solidFill>
                <a:latin typeface="arial" panose="020B0604020202020204" pitchFamily="34" charset="0"/>
              </a:rPr>
              <a:t>the first expression is not NULL, it returns the first expression. Otherwise, it returns the second </a:t>
            </a:r>
            <a:r>
              <a:rPr lang="en-IN" dirty="0" smtClean="0">
                <a:solidFill>
                  <a:srgbClr val="222222"/>
                </a:solidFill>
                <a:latin typeface="arial" panose="020B0604020202020204" pitchFamily="34" charset="0"/>
              </a:rPr>
              <a:t>expression, </a:t>
            </a:r>
            <a:r>
              <a:rPr lang="en-IN" sz="2000" b="1" dirty="0" smtClean="0">
                <a:solidFill>
                  <a:srgbClr val="222222"/>
                </a:solidFill>
                <a:latin typeface="arial" panose="020B0604020202020204" pitchFamily="34" charset="0"/>
              </a:rPr>
              <a:t>it </a:t>
            </a:r>
            <a:r>
              <a:rPr lang="en-IN" sz="2000" b="1" dirty="0">
                <a:solidFill>
                  <a:srgbClr val="222222"/>
                </a:solidFill>
                <a:latin typeface="arial" panose="020B0604020202020204" pitchFamily="34" charset="0"/>
              </a:rPr>
              <a:t>returns either numeric or string value.</a:t>
            </a:r>
          </a:p>
        </p:txBody>
      </p:sp>
      <p:sp>
        <p:nvSpPr>
          <p:cNvPr id="3" name="Rectangle 1"/>
          <p:cNvSpPr>
            <a:spLocks noChangeArrowheads="1"/>
          </p:cNvSpPr>
          <p:nvPr/>
        </p:nvSpPr>
        <p:spPr bwMode="auto">
          <a:xfrm>
            <a:off x="152399" y="2510184"/>
            <a:ext cx="8839199" cy="461616"/>
          </a:xfrm>
          <a:prstGeom prst="rect">
            <a:avLst/>
          </a:prstGeom>
          <a:solidFill>
            <a:schemeClr val="bg1"/>
          </a:solidFill>
          <a:ln>
            <a:noFill/>
          </a:ln>
          <a:effectLst/>
          <a:extLst/>
        </p:spPr>
        <p:txBody>
          <a:bodyPr vert="horz" wrap="square" lIns="0" tIns="0" rIns="0" bIns="152352" numCol="1" anchor="ctr" anchorCtr="0" compatLnSpc="1">
            <a:prstTxWarp prst="textNoShape">
              <a:avLst/>
            </a:prstTxWarp>
            <a:spAutoFit/>
          </a:bodyPr>
          <a:lstStyle/>
          <a:p>
            <a:pPr marR="0" lvl="0" indent="0" defTabSz="914400" fontAlgn="t">
              <a:lnSpc>
                <a:spcPct val="100000"/>
              </a:lnSpc>
              <a:spcBef>
                <a:spcPct val="0"/>
              </a:spcBef>
              <a:spcAft>
                <a:spcPct val="0"/>
              </a:spcAft>
              <a:buClrTx/>
              <a:buSzTx/>
              <a:buFontTx/>
              <a:buNone/>
              <a:tabLst/>
            </a:pPr>
            <a:r>
              <a:rPr lang="en-US" sz="2000" dirty="0">
                <a:solidFill>
                  <a:srgbClr val="0077AA"/>
                </a:solidFill>
                <a:latin typeface="Liberation Mono"/>
              </a:rPr>
              <a:t>IFNULL(expression1, expression2) </a:t>
            </a:r>
          </a:p>
        </p:txBody>
      </p:sp>
      <p:sp>
        <p:nvSpPr>
          <p:cNvPr id="8" name="Rectangle 7"/>
          <p:cNvSpPr/>
          <p:nvPr/>
        </p:nvSpPr>
        <p:spPr>
          <a:xfrm>
            <a:off x="152400" y="3048000"/>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 2)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(null,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'Yes')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r>
              <a:rPr lang="en-US" dirty="0" smtClean="0">
                <a:latin typeface="Arial" pitchFamily="34" charset="0"/>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itchFamily="34" charset="0"/>
                <a:cs typeface="Arial" pitchFamily="34" charset="0"/>
              </a:rPr>
              <a:t> comm, </a:t>
            </a:r>
            <a:r>
              <a:rPr lang="en-IN" dirty="0">
                <a:solidFill>
                  <a:srgbClr val="DD4A68"/>
                </a:solidFill>
                <a:latin typeface="Arial" panose="020B0604020202020204" pitchFamily="34" charset="0"/>
                <a:ea typeface="Times New Roman" panose="02020603050405020304" pitchFamily="18" charset="0"/>
              </a:rPr>
              <a:t>IFNULL(COMM + COMM*.25, 1000) </a:t>
            </a:r>
            <a:r>
              <a:rPr lang="en-IN" dirty="0">
                <a:solidFill>
                  <a:srgbClr val="0077AA"/>
                </a:solidFill>
                <a:latin typeface="Arial" panose="020B0604020202020204" pitchFamily="34" charset="0"/>
                <a:ea typeface="Times New Roman" panose="02020603050405020304" pitchFamily="18" charset="0"/>
              </a:rPr>
              <a:t>FROM</a:t>
            </a:r>
            <a:r>
              <a:rPr lang="en-IN" dirty="0" smtClean="0">
                <a:latin typeface="Arial" pitchFamily="34" charset="0"/>
                <a:cs typeface="Arial" pitchFamily="34" charset="0"/>
              </a:rPr>
              <a:t> EMP;</a:t>
            </a:r>
            <a:endParaRPr lang="en-IN" dirty="0">
              <a:latin typeface="Arial" pitchFamily="34" charset="0"/>
              <a:cs typeface="Arial" pitchFamily="34" charset="0"/>
            </a:endParaRPr>
          </a:p>
        </p:txBody>
      </p:sp>
    </p:spTree>
    <p:extLst>
      <p:ext uri="{BB962C8B-B14F-4D97-AF65-F5344CB8AC3E}">
        <p14:creationId xmlns:p14="http://schemas.microsoft.com/office/powerpoint/2010/main" xmlns="" val="1733901836"/>
      </p:ext>
    </p:extLst>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IF</a:t>
            </a:r>
          </a:p>
        </p:txBody>
      </p:sp>
      <p:sp>
        <p:nvSpPr>
          <p:cNvPr id="12" name="Rectangle 11"/>
          <p:cNvSpPr/>
          <p:nvPr/>
        </p:nvSpPr>
        <p:spPr>
          <a:xfrm>
            <a:off x="101533" y="819090"/>
            <a:ext cx="14986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101532" y="1371600"/>
            <a:ext cx="8890067" cy="646331"/>
          </a:xfrm>
          <a:prstGeom prst="rect">
            <a:avLst/>
          </a:prstGeom>
        </p:spPr>
        <p:txBody>
          <a:bodyPr wrap="square">
            <a:spAutoFit/>
          </a:bodyPr>
          <a:lstStyle/>
          <a:p>
            <a:r>
              <a:rPr lang="en-US" dirty="0" smtClean="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a:t>
            </a:r>
            <a:r>
              <a:rPr lang="en-US" b="1" dirty="0" smtClean="0">
                <a:solidFill>
                  <a:srgbClr val="222222"/>
                </a:solidFill>
                <a:latin typeface="arial" panose="020B0604020202020204" pitchFamily="34" charset="0"/>
              </a:rPr>
              <a:t>or expr1 </a:t>
            </a:r>
            <a:r>
              <a:rPr lang="en-US" b="1" dirty="0">
                <a:solidFill>
                  <a:srgbClr val="222222"/>
                </a:solidFill>
                <a:latin typeface="arial" panose="020B0604020202020204" pitchFamily="34" charset="0"/>
              </a:rPr>
              <a:t>&lt;&gt; NULL</a:t>
            </a:r>
            <a:r>
              <a:rPr lang="en-US" dirty="0">
                <a:solidFill>
                  <a:srgbClr val="222222"/>
                </a:solidFill>
                <a:latin typeface="arial" panose="020B0604020202020204" pitchFamily="34" charset="0"/>
              </a:rPr>
              <a:t>, then IF() returns expr2, otherwise it returns </a:t>
            </a:r>
            <a:r>
              <a:rPr lang="en-US" dirty="0" smtClean="0">
                <a:solidFill>
                  <a:srgbClr val="222222"/>
                </a:solidFill>
                <a:latin typeface="arial" panose="020B0604020202020204" pitchFamily="34" charset="0"/>
              </a:rPr>
              <a:t>expr3, </a:t>
            </a:r>
            <a:r>
              <a:rPr lang="en-IN" b="1" dirty="0" smtClean="0">
                <a:solidFill>
                  <a:srgbClr val="222222"/>
                </a:solidFill>
                <a:latin typeface="arial" panose="020B0604020202020204" pitchFamily="34" charset="0"/>
              </a:rPr>
              <a:t>it </a:t>
            </a:r>
            <a:r>
              <a:rPr lang="en-IN" b="1" dirty="0">
                <a:solidFill>
                  <a:srgbClr val="222222"/>
                </a:solidFill>
                <a:latin typeface="arial" panose="020B0604020202020204" pitchFamily="34" charset="0"/>
              </a:rPr>
              <a:t>returns either numeric or string value.</a:t>
            </a:r>
          </a:p>
        </p:txBody>
      </p:sp>
      <p:sp>
        <p:nvSpPr>
          <p:cNvPr id="3" name="Rectangle 1"/>
          <p:cNvSpPr>
            <a:spLocks noChangeArrowheads="1"/>
          </p:cNvSpPr>
          <p:nvPr/>
        </p:nvSpPr>
        <p:spPr bwMode="auto">
          <a:xfrm>
            <a:off x="152399" y="2240578"/>
            <a:ext cx="8839199" cy="461616"/>
          </a:xfrm>
          <a:prstGeom prst="rect">
            <a:avLst/>
          </a:prstGeom>
          <a:solidFill>
            <a:schemeClr val="bg1"/>
          </a:solidFill>
          <a:ln>
            <a:noFill/>
          </a:ln>
          <a:effectLst/>
          <a:ex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8" name="Rectangle 7"/>
          <p:cNvSpPr/>
          <p:nvPr/>
        </p:nvSpPr>
        <p:spPr>
          <a:xfrm>
            <a:off x="152400" y="2819400"/>
            <a:ext cx="8839200" cy="313932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IF(1 &gt; 2, 2, 3) </a:t>
            </a:r>
            <a:r>
              <a:rPr lang="en-US" dirty="0">
                <a:latin typeface="Arial" panose="020B0604020202020204" pitchFamily="34" charset="0"/>
                <a:ea typeface="Times New Roman" panose="02020603050405020304" pitchFamily="18" charset="0"/>
              </a:rPr>
              <a:t>as R1;</a:t>
            </a:r>
          </a:p>
          <a:p>
            <a:pPr marL="342900" indent="-342900">
              <a:buFont typeface="Arial" panose="020B0604020202020204" pitchFamily="34" charset="0"/>
              <a:buChar char="•"/>
            </a:pPr>
            <a:endParaRPr lang="en-US" dirty="0" smtClean="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itchFamily="34" charset="0"/>
                <a:cs typeface="Arial" pitchFamily="34" charset="0"/>
              </a:rPr>
              <a:t> </a:t>
            </a:r>
            <a:r>
              <a:rPr lang="en-US" dirty="0">
                <a:latin typeface="Arial" pitchFamily="34" charset="0"/>
                <a:cs typeface="Arial" pitchFamily="34" charset="0"/>
              </a:rPr>
              <a:t>sal, </a:t>
            </a:r>
            <a:r>
              <a:rPr lang="en-US" dirty="0" smtClean="0">
                <a:solidFill>
                  <a:srgbClr val="DD4A68"/>
                </a:solidFill>
                <a:latin typeface="Arial" panose="020B0604020202020204" pitchFamily="34" charset="0"/>
                <a:ea typeface="Times New Roman" panose="02020603050405020304" pitchFamily="18" charset="0"/>
              </a:rPr>
              <a:t>IF(sal </a:t>
            </a:r>
            <a:r>
              <a:rPr lang="en-US" dirty="0">
                <a:solidFill>
                  <a:srgbClr val="DD4A68"/>
                </a:solidFill>
                <a:latin typeface="Arial" panose="020B0604020202020204" pitchFamily="34" charset="0"/>
                <a:ea typeface="Times New Roman" panose="02020603050405020304" pitchFamily="18" charset="0"/>
              </a:rPr>
              <a:t>= 3000, 'Ok', 'Not Bad') </a:t>
            </a:r>
            <a:r>
              <a:rPr lang="en-US" dirty="0">
                <a:latin typeface="Arial" panose="020B0604020202020204" pitchFamily="34" charset="0"/>
                <a:ea typeface="Times New Roman" panose="02020603050405020304" pitchFamily="18" charset="0"/>
              </a:rPr>
              <a:t>R1</a:t>
            </a:r>
            <a:r>
              <a:rPr lang="en-US"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rPr>
              <a:t>FROM</a:t>
            </a:r>
            <a:r>
              <a:rPr lang="en-US" dirty="0" smtClean="0">
                <a:latin typeface="Arial" pitchFamily="34" charset="0"/>
                <a:cs typeface="Arial" pitchFamily="34" charset="0"/>
              </a:rPr>
              <a:t> 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itchFamily="34" charset="0"/>
                <a:cs typeface="Arial" pitchFamily="34" charset="0"/>
              </a:rPr>
              <a:t> </a:t>
            </a:r>
            <a:r>
              <a:rPr lang="en-US" dirty="0">
                <a:latin typeface="Arial" pitchFamily="34" charset="0"/>
                <a:cs typeface="Arial" pitchFamily="34" charset="0"/>
              </a:rPr>
              <a:t>ename, sal, </a:t>
            </a:r>
            <a:r>
              <a:rPr lang="en-US" dirty="0" smtClean="0">
                <a:solidFill>
                  <a:srgbClr val="DD4A68"/>
                </a:solidFill>
                <a:latin typeface="Arial" panose="020B0604020202020204" pitchFamily="34" charset="0"/>
                <a:ea typeface="Times New Roman" panose="02020603050405020304" pitchFamily="18" charset="0"/>
              </a:rPr>
              <a:t>IF(sal </a:t>
            </a:r>
            <a:r>
              <a:rPr lang="en-US" dirty="0">
                <a:solidFill>
                  <a:srgbClr val="DD4A68"/>
                </a:solidFill>
                <a:latin typeface="Arial" panose="020B0604020202020204" pitchFamily="34" charset="0"/>
                <a:ea typeface="Times New Roman" panose="02020603050405020304" pitchFamily="18" charset="0"/>
              </a:rPr>
              <a:t>= 3000 and ename = 'FORD', 'Y', 'N') </a:t>
            </a:r>
            <a:r>
              <a:rPr lang="en-US" dirty="0">
                <a:latin typeface="Arial" panose="020B0604020202020204" pitchFamily="34" charset="0"/>
                <a:ea typeface="Times New Roman" panose="02020603050405020304" pitchFamily="18" charset="0"/>
              </a:rPr>
              <a:t>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smtClean="0">
                <a:latin typeface="Arial" pitchFamily="34" charset="0"/>
                <a:cs typeface="Arial" pitchFamily="34" charset="0"/>
              </a:rPr>
              <a:t>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comm, </a:t>
            </a:r>
            <a:r>
              <a:rPr lang="en-US" dirty="0" smtClean="0">
                <a:solidFill>
                  <a:srgbClr val="DD4A68"/>
                </a:solidFill>
                <a:latin typeface="Arial" panose="020B0604020202020204" pitchFamily="34" charset="0"/>
                <a:ea typeface="Times New Roman" panose="02020603050405020304" pitchFamily="18" charset="0"/>
              </a:rPr>
              <a:t>IF(comm </a:t>
            </a:r>
            <a:r>
              <a:rPr lang="en-US" dirty="0">
                <a:solidFill>
                  <a:srgbClr val="DD4A68"/>
                </a:solidFill>
                <a:latin typeface="Arial" panose="020B0604020202020204" pitchFamily="34" charset="0"/>
                <a:ea typeface="Times New Roman" panose="02020603050405020304" pitchFamily="18" charset="0"/>
              </a:rPr>
              <a:t>is </a:t>
            </a:r>
            <a:r>
              <a:rPr lang="en-US" dirty="0" smtClean="0">
                <a:solidFill>
                  <a:srgbClr val="DD4A68"/>
                </a:solidFill>
                <a:latin typeface="Arial" panose="020B0604020202020204" pitchFamily="34" charset="0"/>
                <a:ea typeface="Times New Roman" panose="02020603050405020304" pitchFamily="18" charset="0"/>
              </a:rPr>
              <a:t>NULL &amp;&amp; </a:t>
            </a:r>
            <a:r>
              <a:rPr lang="en-US" dirty="0">
                <a:solidFill>
                  <a:srgbClr val="DD4A68"/>
                </a:solidFill>
                <a:latin typeface="Arial" panose="020B0604020202020204" pitchFamily="34" charset="0"/>
                <a:ea typeface="Times New Roman" panose="02020603050405020304" pitchFamily="18" charset="0"/>
              </a:rPr>
              <a:t>ename = 'FORD', 'Y', 'N') </a:t>
            </a:r>
            <a:r>
              <a:rPr lang="en-US" dirty="0">
                <a:latin typeface="Arial" pitchFamily="34" charset="0"/>
                <a:cs typeface="Arial" pitchFamily="34" charset="0"/>
              </a:rPr>
              <a:t>R1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smtClean="0">
                <a:latin typeface="Arial" pitchFamily="34" charset="0"/>
                <a:cs typeface="Arial" pitchFamily="34" charset="0"/>
              </a:rPr>
              <a:t>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deptno, </a:t>
            </a:r>
            <a:r>
              <a:rPr lang="en-IN" dirty="0" smtClean="0">
                <a:solidFill>
                  <a:srgbClr val="DD4A68"/>
                </a:solidFill>
                <a:latin typeface="Arial" panose="020B0604020202020204" pitchFamily="34" charset="0"/>
                <a:ea typeface="Times New Roman" panose="02020603050405020304" pitchFamily="18" charset="0"/>
              </a:rPr>
              <a:t>IF(deptno </a:t>
            </a:r>
            <a:r>
              <a:rPr lang="en-IN" dirty="0">
                <a:solidFill>
                  <a:srgbClr val="DD4A68"/>
                </a:solidFill>
                <a:latin typeface="Arial" panose="020B0604020202020204" pitchFamily="34" charset="0"/>
                <a:ea typeface="Times New Roman" panose="02020603050405020304" pitchFamily="18" charset="0"/>
              </a:rPr>
              <a:t>= 10, 'Sales', </a:t>
            </a:r>
            <a:r>
              <a:rPr lang="en-IN" dirty="0" smtClean="0">
                <a:solidFill>
                  <a:srgbClr val="DD4A68"/>
                </a:solidFill>
                <a:latin typeface="Arial" panose="020B0604020202020204" pitchFamily="34" charset="0"/>
                <a:ea typeface="Times New Roman" panose="02020603050405020304" pitchFamily="18" charset="0"/>
              </a:rPr>
              <a:t>IF(deptno </a:t>
            </a:r>
            <a:r>
              <a:rPr lang="en-IN" dirty="0">
                <a:solidFill>
                  <a:srgbClr val="DD4A68"/>
                </a:solidFill>
                <a:latin typeface="Arial" panose="020B0604020202020204" pitchFamily="34" charset="0"/>
                <a:ea typeface="Times New Roman" panose="02020603050405020304" pitchFamily="18" charset="0"/>
              </a:rPr>
              <a:t>= 20 , 'Purchase' ,'N/A')) </a:t>
            </a:r>
            <a:r>
              <a:rPr lang="en-IN" dirty="0">
                <a:latin typeface="Arial" panose="020B0604020202020204" pitchFamily="34" charset="0"/>
                <a:ea typeface="Times New Roman" panose="02020603050405020304" pitchFamily="18" charset="0"/>
              </a:rPr>
              <a:t>R1</a:t>
            </a:r>
            <a:r>
              <a:rPr lang="en-IN" dirty="0">
                <a:latin typeface="Arial" pitchFamily="34" charset="0"/>
                <a:cs typeface="Arial" pitchFamily="34"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IN" dirty="0" smtClean="0">
                <a:latin typeface="Arial" pitchFamily="34" charset="0"/>
                <a:cs typeface="Arial" pitchFamily="34" charset="0"/>
              </a:rPr>
              <a:t>EMP;</a:t>
            </a:r>
            <a:endParaRPr lang="en-IN" dirty="0">
              <a:latin typeface="Arial" pitchFamily="34" charset="0"/>
              <a:cs typeface="Arial" pitchFamily="34" charset="0"/>
            </a:endParaRPr>
          </a:p>
        </p:txBody>
      </p:sp>
      <p:sp>
        <p:nvSpPr>
          <p:cNvPr id="13" name="Rectangle 12"/>
          <p:cNvSpPr/>
          <p:nvPr/>
        </p:nvSpPr>
        <p:spPr>
          <a:xfrm>
            <a:off x="152399" y="4800600"/>
            <a:ext cx="8839200" cy="400110"/>
          </a:xfrm>
          <a:prstGeom prst="rect">
            <a:avLst/>
          </a:prstGeom>
        </p:spPr>
        <p:txBody>
          <a:bodyPr wrap="square">
            <a:spAutoFit/>
          </a:bodyPr>
          <a:lstStyle/>
          <a:p>
            <a:endParaRPr lang="en-IN" sz="2000" dirty="0">
              <a:latin typeface="Arial" pitchFamily="34" charset="0"/>
              <a:cs typeface="Arial" pitchFamily="34" charset="0"/>
            </a:endParaRPr>
          </a:p>
        </p:txBody>
      </p:sp>
    </p:spTree>
    <p:extLst>
      <p:ext uri="{BB962C8B-B14F-4D97-AF65-F5344CB8AC3E}">
        <p14:creationId xmlns:p14="http://schemas.microsoft.com/office/powerpoint/2010/main" xmlns="" val="3271572254"/>
      </p:ext>
    </p:extLst>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NULLIF</a:t>
            </a:r>
          </a:p>
        </p:txBody>
      </p:sp>
      <p:sp>
        <p:nvSpPr>
          <p:cNvPr id="12" name="Rectangle 11"/>
          <p:cNvSpPr/>
          <p:nvPr/>
        </p:nvSpPr>
        <p:spPr>
          <a:xfrm>
            <a:off x="101533"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2" name="Rectangle 1"/>
          <p:cNvSpPr/>
          <p:nvPr/>
        </p:nvSpPr>
        <p:spPr>
          <a:xfrm>
            <a:off x="101532" y="1371600"/>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152399" y="1981200"/>
            <a:ext cx="8839199" cy="461616"/>
          </a:xfrm>
          <a:prstGeom prst="rect">
            <a:avLst/>
          </a:prstGeom>
          <a:solidFill>
            <a:schemeClr val="bg1"/>
          </a:solidFill>
          <a:ln>
            <a:noFill/>
          </a:ln>
          <a:effectLst/>
          <a:ex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8" name="Rectangle 7"/>
          <p:cNvSpPr/>
          <p:nvPr/>
        </p:nvSpPr>
        <p:spPr>
          <a:xfrm>
            <a:off x="152400" y="2514600"/>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1) 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2) as R1;</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xmlns="" val="1415764811"/>
      </p:ext>
    </p:extLst>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CASE</a:t>
            </a:r>
          </a:p>
        </p:txBody>
      </p:sp>
      <p:sp>
        <p:nvSpPr>
          <p:cNvPr id="12" name="Rectangle 11"/>
          <p:cNvSpPr/>
          <p:nvPr/>
        </p:nvSpPr>
        <p:spPr>
          <a:xfrm>
            <a:off x="101533"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152400" y="2209800"/>
            <a:ext cx="8839199" cy="769393"/>
          </a:xfrm>
          <a:prstGeom prst="rect">
            <a:avLst/>
          </a:prstGeom>
          <a:solidFill>
            <a:schemeClr val="bg1"/>
          </a:solidFill>
          <a:ln>
            <a:noFill/>
          </a:ln>
          <a:effectLst/>
          <a:ex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value WHEN [compare_value] THEN result [WHEN [compare_value] THEN result ...] [ELSE result] END</a:t>
            </a:r>
          </a:p>
        </p:txBody>
      </p:sp>
      <p:sp>
        <p:nvSpPr>
          <p:cNvPr id="8" name="Rectangle 7"/>
          <p:cNvSpPr/>
          <p:nvPr/>
        </p:nvSpPr>
        <p:spPr>
          <a:xfrm>
            <a:off x="152399" y="3200400"/>
            <a:ext cx="8839199"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deptno</a:t>
            </a:r>
            <a:r>
              <a:rPr lang="en-IN" dirty="0">
                <a:latin typeface="Arial" panose="020B0604020202020204" pitchFamily="34"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CASE </a:t>
            </a:r>
            <a:r>
              <a:rPr lang="en-IN" dirty="0">
                <a:latin typeface="Arial" panose="020B0604020202020204" pitchFamily="34" charset="0"/>
                <a:cs typeface="Arial" panose="020B0604020202020204" pitchFamily="34" charset="0"/>
              </a:rPr>
              <a:t>deptno</a:t>
            </a:r>
            <a:r>
              <a:rPr lang="en-IN" dirty="0" smtClean="0">
                <a:solidFill>
                  <a:srgbClr val="DD4A68"/>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when </a:t>
            </a:r>
            <a:r>
              <a:rPr lang="en-IN" dirty="0">
                <a:latin typeface="Arial" panose="020B0604020202020204" pitchFamily="34" charset="0"/>
                <a:ea typeface="Times New Roman" panose="02020603050405020304" pitchFamily="18" charset="0"/>
              </a:rPr>
              <a:t>10</a:t>
            </a:r>
            <a:r>
              <a:rPr lang="en-IN" dirty="0">
                <a:solidFill>
                  <a:srgbClr val="DD4A68"/>
                </a:solidFill>
                <a:latin typeface="Arial" panose="020B0604020202020204" pitchFamily="34" charset="0"/>
                <a:ea typeface="Times New Roman" panose="02020603050405020304" pitchFamily="18" charset="0"/>
              </a:rPr>
              <a:t> then </a:t>
            </a:r>
            <a:r>
              <a:rPr lang="en-IN" dirty="0">
                <a:latin typeface="Arial" panose="020B0604020202020204" pitchFamily="34" charset="0"/>
                <a:ea typeface="Times New Roman" panose="02020603050405020304" pitchFamily="18" charset="0"/>
              </a:rPr>
              <a:t>'Accounts'</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20</a:t>
            </a:r>
            <a:r>
              <a:rPr lang="en-IN" dirty="0">
                <a:solidFill>
                  <a:srgbClr val="DD4A68"/>
                </a:solidFill>
                <a:latin typeface="Arial" panose="020B0604020202020204" pitchFamily="34" charset="0"/>
                <a:ea typeface="Times New Roman" panose="02020603050405020304" pitchFamily="18" charset="0"/>
              </a:rPr>
              <a:t> then 'Sales' </a:t>
            </a:r>
            <a:r>
              <a:rPr lang="en-IN" dirty="0" smtClean="0">
                <a:solidFill>
                  <a:srgbClr val="DD4A68"/>
                </a:solidFill>
                <a:latin typeface="Arial" panose="020B0604020202020204" pitchFamily="34" charset="0"/>
                <a:ea typeface="Times New Roman" panose="02020603050405020304" pitchFamily="18" charset="0"/>
              </a:rPr>
              <a:t>ELSE 'N/A</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DD4A68"/>
                </a:solidFill>
                <a:latin typeface="Arial" panose="020B0604020202020204" pitchFamily="34" charset="0"/>
                <a:ea typeface="Times New Roman" panose="02020603050405020304" pitchFamily="18" charset="0"/>
              </a:rPr>
              <a:t>END  </a:t>
            </a:r>
            <a:r>
              <a:rPr lang="en-IN" dirty="0" smtClean="0">
                <a:latin typeface="Arial" panose="020B0604020202020204" pitchFamily="34" charset="0"/>
                <a:ea typeface="Times New Roman" panose="02020603050405020304" pitchFamily="18" charset="0"/>
              </a:rPr>
              <a:t>R1</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01532" y="1371600"/>
            <a:ext cx="8890067" cy="646331"/>
          </a:xfrm>
          <a:prstGeom prst="rect">
            <a:avLst/>
          </a:prstGeom>
        </p:spPr>
        <p:txBody>
          <a:bodyPr wrap="square">
            <a:spAutoFit/>
          </a:bodyPr>
          <a:lstStyle/>
          <a:p>
            <a:r>
              <a:rPr lang="en-IN" dirty="0" smtClean="0">
                <a:solidFill>
                  <a:srgbClr val="222222"/>
                </a:solidFill>
                <a:latin typeface="arial" panose="020B0604020202020204" pitchFamily="34" charset="0"/>
              </a:rPr>
              <a:t>Returns </a:t>
            </a:r>
            <a:r>
              <a:rPr lang="en-IN" dirty="0">
                <a:solidFill>
                  <a:srgbClr val="222222"/>
                </a:solidFill>
                <a:latin typeface="arial" panose="020B0604020202020204" pitchFamily="34" charset="0"/>
              </a:rPr>
              <a:t>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Rectangle 8"/>
          <p:cNvSpPr/>
          <p:nvPr/>
        </p:nvSpPr>
        <p:spPr>
          <a:xfrm>
            <a:off x="119604" y="4098716"/>
            <a:ext cx="8839199" cy="64633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SELECT</a:t>
            </a:r>
            <a:r>
              <a:rPr lang="en-IN" dirty="0" smtClean="0">
                <a:solidFill>
                  <a:srgbClr val="FF0000"/>
                </a:solidFill>
                <a:latin typeface="Arial" panose="020B0604020202020204" pitchFamily="34" charset="0"/>
                <a:cs typeface="Arial" panose="020B0604020202020204" pitchFamily="34" charset="0"/>
              </a:rPr>
              <a:t> deptno</a:t>
            </a:r>
            <a:r>
              <a:rPr lang="en-IN" dirty="0">
                <a:solidFill>
                  <a:srgbClr val="FF0000"/>
                </a:solidFill>
                <a:latin typeface="Arial" panose="020B0604020202020204" pitchFamily="34" charset="0"/>
                <a:cs typeface="Arial" panose="020B0604020202020204" pitchFamily="34" charset="0"/>
              </a:rPr>
              <a:t>, </a:t>
            </a:r>
            <a:r>
              <a:rPr lang="en-IN" dirty="0" smtClean="0">
                <a:solidFill>
                  <a:srgbClr val="FF0000"/>
                </a:solidFill>
                <a:latin typeface="Arial" panose="020B0604020202020204" pitchFamily="34" charset="0"/>
                <a:ea typeface="Times New Roman" panose="02020603050405020304" pitchFamily="18" charset="0"/>
              </a:rPr>
              <a:t>CASE </a:t>
            </a:r>
            <a:r>
              <a:rPr lang="en-IN" dirty="0">
                <a:solidFill>
                  <a:srgbClr val="FF0000"/>
                </a:solidFill>
                <a:latin typeface="Arial" panose="020B0604020202020204" pitchFamily="34" charset="0"/>
                <a:cs typeface="Arial" panose="020B0604020202020204" pitchFamily="34" charset="0"/>
              </a:rPr>
              <a:t>deptno</a:t>
            </a:r>
            <a:r>
              <a:rPr lang="en-IN" dirty="0" smtClean="0">
                <a:solidFill>
                  <a:srgbClr val="FF0000"/>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when 10 then 'Accounts' </a:t>
            </a:r>
            <a:r>
              <a:rPr lang="en-IN" dirty="0" smtClean="0">
                <a:solidFill>
                  <a:srgbClr val="FF0000"/>
                </a:solidFill>
                <a:latin typeface="Arial" panose="020B0604020202020204" pitchFamily="34" charset="0"/>
                <a:ea typeface="Times New Roman" panose="02020603050405020304" pitchFamily="18" charset="0"/>
              </a:rPr>
              <a:t>ELSE 'N/A</a:t>
            </a:r>
            <a:r>
              <a:rPr lang="en-IN" dirty="0">
                <a:solidFill>
                  <a:srgbClr val="FF0000"/>
                </a:solidFill>
                <a:latin typeface="Arial" panose="020B0604020202020204" pitchFamily="34" charset="0"/>
                <a:ea typeface="Times New Roman" panose="02020603050405020304" pitchFamily="18" charset="0"/>
              </a:rPr>
              <a:t>' </a:t>
            </a:r>
            <a:r>
              <a:rPr lang="en-IN" dirty="0" smtClean="0">
                <a:solidFill>
                  <a:srgbClr val="FF0000"/>
                </a:solidFill>
                <a:latin typeface="Arial" panose="020B0604020202020204" pitchFamily="34" charset="0"/>
                <a:ea typeface="Times New Roman" panose="02020603050405020304" pitchFamily="18" charset="0"/>
              </a:rPr>
              <a:t>END  CASE FROM</a:t>
            </a:r>
            <a:r>
              <a:rPr lang="en-IN" dirty="0" smtClean="0">
                <a:solidFill>
                  <a:srgbClr val="FF0000"/>
                </a:solidFill>
                <a:latin typeface="Arial" panose="020B0604020202020204" pitchFamily="34" charset="0"/>
                <a:cs typeface="Arial" panose="020B0604020202020204" pitchFamily="34" charset="0"/>
              </a:rPr>
              <a:t> EMP;  </a:t>
            </a:r>
            <a:r>
              <a:rPr lang="en-IN" dirty="0" smtClean="0">
                <a:solidFill>
                  <a:srgbClr val="92D050"/>
                </a:solidFill>
                <a:latin typeface="Arial" panose="020B0604020202020204" pitchFamily="34" charset="0"/>
                <a:cs typeface="Arial" panose="020B0604020202020204" pitchFamily="34" charset="0"/>
              </a:rPr>
              <a:t>// error</a:t>
            </a:r>
            <a:endParaRPr lang="en-IN" dirty="0">
              <a:solidFill>
                <a:srgbClr val="92D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640994360"/>
      </p:ext>
    </p:extLst>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CASE</a:t>
            </a:r>
          </a:p>
        </p:txBody>
      </p:sp>
      <p:sp>
        <p:nvSpPr>
          <p:cNvPr id="12" name="Rectangle 11"/>
          <p:cNvSpPr/>
          <p:nvPr/>
        </p:nvSpPr>
        <p:spPr>
          <a:xfrm>
            <a:off x="101533"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2" name="Rectangle 1"/>
          <p:cNvSpPr/>
          <p:nvPr/>
        </p:nvSpPr>
        <p:spPr>
          <a:xfrm>
            <a:off x="101532" y="1371600"/>
            <a:ext cx="8890067" cy="646331"/>
          </a:xfrm>
          <a:prstGeom prst="rect">
            <a:avLst/>
          </a:prstGeom>
        </p:spPr>
        <p:txBody>
          <a:bodyPr wrap="square">
            <a:spAutoFit/>
          </a:bodyPr>
          <a:lstStyle/>
          <a:p>
            <a:r>
              <a:rPr lang="en-IN" dirty="0" smtClean="0">
                <a:solidFill>
                  <a:srgbClr val="222222"/>
                </a:solidFill>
                <a:latin typeface="arial" panose="020B0604020202020204" pitchFamily="34" charset="0"/>
              </a:rPr>
              <a:t>Returns </a:t>
            </a:r>
            <a:r>
              <a:rPr lang="en-IN" dirty="0">
                <a:solidFill>
                  <a:srgbClr val="222222"/>
                </a:solidFill>
                <a:latin typeface="arial" panose="020B0604020202020204" pitchFamily="34" charset="0"/>
              </a:rPr>
              <a:t>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152400" y="2209800"/>
            <a:ext cx="8839199" cy="769393"/>
          </a:xfrm>
          <a:prstGeom prst="rect">
            <a:avLst/>
          </a:prstGeom>
          <a:solidFill>
            <a:schemeClr val="bg1"/>
          </a:solidFill>
          <a:ln>
            <a:noFill/>
          </a:ln>
          <a:effectLst/>
          <a:ex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[condition] THEN result [WHEN [condition] THEN result ...] [ELSE result] END</a:t>
            </a:r>
            <a:r>
              <a:rPr lang="en-US" sz="2000" dirty="0">
                <a:solidFill>
                  <a:srgbClr val="0077AA"/>
                </a:solidFill>
                <a:latin typeface="Liberation Mono"/>
              </a:rPr>
              <a:t> </a:t>
            </a:r>
          </a:p>
        </p:txBody>
      </p:sp>
      <p:sp>
        <p:nvSpPr>
          <p:cNvPr id="8" name="Rectangle 7"/>
          <p:cNvSpPr/>
          <p:nvPr/>
        </p:nvSpPr>
        <p:spPr>
          <a:xfrm>
            <a:off x="101532" y="3124200"/>
            <a:ext cx="8839200"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deptno</a:t>
            </a:r>
            <a:r>
              <a:rPr lang="en-IN" dirty="0">
                <a:latin typeface="Arial" panose="020B0604020202020204" pitchFamily="34"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CASE when </a:t>
            </a:r>
            <a:r>
              <a:rPr lang="en-IN" dirty="0">
                <a:latin typeface="Arial" panose="020B0604020202020204" pitchFamily="34" charset="0"/>
                <a:cs typeface="Arial" panose="020B0604020202020204" pitchFamily="34" charset="0"/>
              </a:rPr>
              <a:t>deptno</a:t>
            </a:r>
            <a:r>
              <a:rPr lang="en-IN" dirty="0">
                <a:latin typeface="Arial" panose="020B0604020202020204" pitchFamily="34" charset="0"/>
                <a:ea typeface="Times New Roman" panose="02020603050405020304" pitchFamily="18" charset="0"/>
              </a:rPr>
              <a:t> = 10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'Sales' </a:t>
            </a:r>
            <a:r>
              <a:rPr lang="en-IN" dirty="0">
                <a:solidFill>
                  <a:srgbClr val="DD4A68"/>
                </a:solidFill>
                <a:latin typeface="Arial" panose="020B0604020202020204" pitchFamily="34" charset="0"/>
                <a:ea typeface="Times New Roman" panose="02020603050405020304" pitchFamily="18" charset="0"/>
              </a:rPr>
              <a:t>when </a:t>
            </a:r>
            <a:r>
              <a:rPr lang="en-IN" dirty="0" smtClean="0">
                <a:latin typeface="Arial" panose="020B0604020202020204" pitchFamily="34" charset="0"/>
                <a:cs typeface="Arial" panose="020B0604020202020204" pitchFamily="34" charset="0"/>
              </a:rPr>
              <a:t>deptno </a:t>
            </a:r>
            <a:r>
              <a:rPr lang="en-IN" dirty="0">
                <a:latin typeface="Arial" panose="020B0604020202020204" pitchFamily="34" charset="0"/>
                <a:ea typeface="Times New Roman" panose="02020603050405020304" pitchFamily="18" charset="0"/>
              </a:rPr>
              <a:t>= 20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'Purchase'</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DD4A68"/>
                </a:solidFill>
                <a:latin typeface="Arial" panose="020B0604020202020204" pitchFamily="34" charset="0"/>
                <a:ea typeface="Times New Roman" panose="02020603050405020304" pitchFamily="18" charset="0"/>
              </a:rPr>
              <a:t>ELSE </a:t>
            </a:r>
            <a:r>
              <a:rPr lang="en-IN" dirty="0" smtClean="0">
                <a:latin typeface="Arial" panose="020B0604020202020204" pitchFamily="34" charset="0"/>
                <a:ea typeface="Times New Roman" panose="02020603050405020304" pitchFamily="18" charset="0"/>
              </a:rPr>
              <a:t>'N/A</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DD4A68"/>
                </a:solidFill>
                <a:latin typeface="Arial" panose="020B0604020202020204" pitchFamily="34" charset="0"/>
                <a:ea typeface="Times New Roman" panose="02020603050405020304" pitchFamily="18" charset="0"/>
              </a:rPr>
              <a:t>END </a:t>
            </a:r>
            <a:r>
              <a:rPr lang="en-IN" dirty="0" smtClean="0">
                <a:latin typeface="Arial" panose="020B0604020202020204" pitchFamily="34" charset="0"/>
                <a:ea typeface="Times New Roman" panose="02020603050405020304" pitchFamily="18" charset="0"/>
              </a:rPr>
              <a:t>R1</a:t>
            </a:r>
            <a:r>
              <a:rPr lang="en-IN" dirty="0" smtClean="0">
                <a:latin typeface="Arial" panose="020B0604020202020204" pitchFamily="34" charset="0"/>
                <a:cs typeface="Arial" panose="020B0604020202020204" pitchFamily="34" charset="0"/>
              </a:rPr>
              <a:t>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xmlns="" val="3092956502"/>
      </p:ext>
    </p:extLst>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smtClean="0">
                <a:solidFill>
                  <a:srgbClr val="DC525C"/>
                </a:solidFill>
                <a:latin typeface="Segoe UI Light" panose="020B0502040204020203" pitchFamily="34" charset="0"/>
                <a:cs typeface="Segoe UI Light" panose="020B0502040204020203" pitchFamily="34" charset="0"/>
              </a:rPr>
              <a:t>Date and 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405684384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19050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a relational </a:t>
            </a:r>
            <a:r>
              <a:rPr lang="en-IN" dirty="0" smtClean="0">
                <a:solidFill>
                  <a:srgbClr val="DC525C"/>
                </a:solidFill>
                <a:latin typeface="Segoe UI Light" panose="020B0502040204020203" pitchFamily="34" charset="0"/>
                <a:cs typeface="Segoe UI Light" panose="020B0502040204020203" pitchFamily="34" charset="0"/>
              </a:rPr>
              <a:t>database </a:t>
            </a:r>
            <a:r>
              <a:rPr lang="en-IN" dirty="0">
                <a:solidFill>
                  <a:srgbClr val="DC525C"/>
                </a:solidFill>
                <a:latin typeface="Segoe UI Light" panose="020B0502040204020203" pitchFamily="34" charset="0"/>
                <a:cs typeface="Segoe UI Light" panose="020B0502040204020203" pitchFamily="34" charset="0"/>
              </a:rPr>
              <a:t>management system?</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2" descr="Related image"/>
          <p:cNvPicPr>
            <a:picLocks noChangeAspect="1" noChangeArrowheads="1"/>
          </p:cNvPicPr>
          <p:nvPr/>
        </p:nvPicPr>
        <p:blipFill>
          <a:blip r:embed="rId2"/>
          <a:srcRect/>
          <a:stretch>
            <a:fillRect/>
          </a:stretch>
        </p:blipFill>
        <p:spPr bwMode="auto">
          <a:xfrm>
            <a:off x="1023962" y="3571876"/>
            <a:ext cx="7048500" cy="2762251"/>
          </a:xfrm>
          <a:prstGeom prst="rect">
            <a:avLst/>
          </a:prstGeom>
          <a:noFill/>
        </p:spPr>
      </p:pic>
    </p:spTree>
    <p:extLst>
      <p:ext uri="{BB962C8B-B14F-4D97-AF65-F5344CB8AC3E}">
        <p14:creationId xmlns:p14="http://schemas.microsoft.com/office/powerpoint/2010/main" xmlns="" val="198235048"/>
      </p:ext>
    </p:extLst>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52400" y="914400"/>
            <a:ext cx="8839200" cy="1138773"/>
          </a:xfrm>
          <a:prstGeom prst="rect">
            <a:avLst/>
          </a:prstGeom>
        </p:spPr>
        <p:txBody>
          <a:bodyPr wrap="square">
            <a:spAutoFit/>
          </a:bodyPr>
          <a:lstStyle/>
          <a:p>
            <a:r>
              <a:rPr lang="en-IN" sz="2000" dirty="0" smtClean="0">
                <a:solidFill>
                  <a:srgbClr val="222222"/>
                </a:solidFill>
                <a:latin typeface="arial" panose="020B0604020202020204" pitchFamily="34" charset="0"/>
              </a:rPr>
              <a:t>In MySQL, the</a:t>
            </a:r>
            <a:r>
              <a:rPr lang="en-IN" sz="2000" dirty="0">
                <a:solidFill>
                  <a:srgbClr val="222222"/>
                </a:solidFill>
                <a:latin typeface="arial" panose="020B0604020202020204" pitchFamily="34" charset="0"/>
              </a:rPr>
              <a:t>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a:t>
            </a:r>
            <a:r>
              <a:rPr lang="en-IN" sz="2000" dirty="0" smtClean="0">
                <a:solidFill>
                  <a:srgbClr val="222222"/>
                </a:solidFill>
                <a:latin typeface="arial" panose="020B0604020202020204" pitchFamily="34" charset="0"/>
              </a:rPr>
              <a:t>returns a </a:t>
            </a:r>
            <a:r>
              <a:rPr lang="en-IN" sz="2000" dirty="0">
                <a:solidFill>
                  <a:srgbClr val="222222"/>
                </a:solidFill>
                <a:latin typeface="arial" panose="020B0604020202020204" pitchFamily="34" charset="0"/>
              </a:rPr>
              <a:t>default value for a </a:t>
            </a:r>
            <a:r>
              <a:rPr lang="en-IN" sz="2000" b="1" dirty="0" smtClean="0">
                <a:solidFill>
                  <a:srgbClr val="222222"/>
                </a:solidFill>
                <a:latin typeface="arial" panose="020B0604020202020204" pitchFamily="34" charset="0"/>
              </a:rPr>
              <a:t>DATETIME</a:t>
            </a:r>
            <a:r>
              <a:rPr lang="en-IN" sz="2000" dirty="0" smtClean="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9" name="Rectangle 8"/>
          <p:cNvSpPr/>
          <p:nvPr/>
        </p:nvSpPr>
        <p:spPr>
          <a:xfrm>
            <a:off x="119742" y="2209800"/>
            <a:ext cx="8795657" cy="1107996"/>
          </a:xfrm>
          <a:prstGeom prst="rect">
            <a:avLst/>
          </a:prstGeom>
        </p:spPr>
        <p:txBody>
          <a:bodyPr wrap="square">
            <a:spAutoFit/>
          </a:bodyPr>
          <a:lstStyle/>
          <a:p>
            <a:r>
              <a:rPr lang="en-IN" dirty="0" smtClean="0">
                <a:latin typeface="Arial" panose="020B0604020202020204" pitchFamily="34" charset="0"/>
                <a:cs typeface="Arial" panose="020B0604020202020204" pitchFamily="34" charset="0"/>
              </a:rPr>
              <a:t>In MySQL, </a:t>
            </a:r>
            <a:r>
              <a:rPr lang="en-IN" dirty="0">
                <a:latin typeface="Arial" panose="020B0604020202020204" pitchFamily="34" charset="0"/>
                <a:cs typeface="Arial" panose="020B0604020202020204" pitchFamily="34" charset="0"/>
              </a:rPr>
              <a:t>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a:t>
            </a:r>
            <a:r>
              <a:rPr lang="en-IN" dirty="0" smtClean="0">
                <a:latin typeface="Arial" panose="020B0604020202020204" pitchFamily="34" charset="0"/>
                <a:cs typeface="Arial" panose="020B0604020202020204" pitchFamily="34" charset="0"/>
              </a:rPr>
              <a:t>'. </a:t>
            </a:r>
            <a:r>
              <a:rPr lang="en-IN" sz="2400" b="1" dirty="0" smtClean="0">
                <a:solidFill>
                  <a:srgbClr val="222222"/>
                </a:solidFill>
                <a:latin typeface="Arial" panose="020B0604020202020204" pitchFamily="34" charset="0"/>
                <a:cs typeface="Arial" panose="020B0604020202020204" pitchFamily="34" charset="0"/>
              </a:rPr>
              <a:t>CURRENT_DATE()</a:t>
            </a:r>
            <a:r>
              <a:rPr lang="en-IN" dirty="0" smtClean="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 </a:t>
            </a:r>
            <a:r>
              <a:rPr lang="en-IN" sz="2400" b="1" dirty="0" smtClean="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rgbClr val="FF0000"/>
                </a:solidFill>
                <a:latin typeface="Arial" panose="020B0604020202020204" pitchFamily="34" charset="0"/>
                <a:cs typeface="Arial" panose="020B0604020202020204" pitchFamily="34" charset="0"/>
              </a:rPr>
              <a:t>synonym of CURDATE().</a:t>
            </a:r>
          </a:p>
        </p:txBody>
      </p:sp>
      <p:sp>
        <p:nvSpPr>
          <p:cNvPr id="10" name="Rectangle 9"/>
          <p:cNvSpPr/>
          <p:nvPr/>
        </p:nvSpPr>
        <p:spPr>
          <a:xfrm>
            <a:off x="152400" y="3616404"/>
            <a:ext cx="8762998" cy="1107996"/>
          </a:xfrm>
          <a:prstGeom prst="rect">
            <a:avLst/>
          </a:prstGeom>
        </p:spPr>
        <p:txBody>
          <a:bodyPr wrap="square">
            <a:spAutoFit/>
          </a:bodyPr>
          <a:lstStyle/>
          <a:p>
            <a:r>
              <a:rPr lang="en-IN" dirty="0" smtClean="0">
                <a:latin typeface="Arial" panose="020B0604020202020204" pitchFamily="34" charset="0"/>
                <a:cs typeface="Arial" panose="020B0604020202020204" pitchFamily="34" charset="0"/>
              </a:rPr>
              <a:t>In MySQL</a:t>
            </a:r>
            <a:r>
              <a:rPr lang="en-IN" dirty="0">
                <a:latin typeface="Arial" panose="020B0604020202020204" pitchFamily="34" charset="0"/>
                <a:cs typeface="Arial" panose="020B0604020202020204" pitchFamily="34" charset="0"/>
              </a:rPr>
              <a:t>,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a:t>
            </a:r>
            <a:r>
              <a:rPr lang="en-IN" dirty="0" smtClean="0">
                <a:latin typeface="Arial" panose="020B0604020202020204" pitchFamily="34" charset="0"/>
                <a:cs typeface="Arial" panose="020B0604020202020204" pitchFamily="34" charset="0"/>
              </a:rPr>
              <a:t>'HH:MM:SS</a:t>
            </a:r>
            <a:r>
              <a:rPr lang="en-IN" dirty="0">
                <a:latin typeface="Arial" panose="020B0604020202020204" pitchFamily="34" charset="0"/>
                <a:cs typeface="Arial" panose="020B0604020202020204" pitchFamily="34" charset="0"/>
              </a:rPr>
              <a:t>'.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rgbClr val="FF0000"/>
                </a:solidFill>
                <a:latin typeface="Arial" panose="020B0604020202020204" pitchFamily="34" charset="0"/>
                <a:cs typeface="Arial" panose="020B0604020202020204" pitchFamily="34" charset="0"/>
              </a:rPr>
              <a:t>synonym of CURTIME().</a:t>
            </a:r>
          </a:p>
        </p:txBody>
      </p:sp>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r>
              <a:rPr lang="en-IN" sz="3200" b="1" dirty="0">
                <a:solidFill>
                  <a:srgbClr val="FFFF00"/>
                </a:solidFill>
                <a:latin typeface="Arial" panose="020B0604020202020204" pitchFamily="34" charset="0"/>
                <a:cs typeface="Arial" panose="020B0604020202020204" pitchFamily="34" charset="0"/>
              </a:rPr>
              <a:t>NOW(), CURDATE(), CURTIME()</a:t>
            </a:r>
          </a:p>
        </p:txBody>
      </p:sp>
      <p:sp>
        <p:nvSpPr>
          <p:cNvPr id="12" name="Rectangle 11"/>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Tree>
    <p:extLst>
      <p:ext uri="{BB962C8B-B14F-4D97-AF65-F5344CB8AC3E}">
        <p14:creationId xmlns:p14="http://schemas.microsoft.com/office/powerpoint/2010/main" xmlns="" val="4025255439"/>
      </p:ext>
    </p:extLst>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28600" y="762000"/>
            <a:ext cx="8839200"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CURDATE</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CURTIME</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12" name="Rectangle 11"/>
          <p:cNvSpPr/>
          <p:nvPr/>
        </p:nvSpPr>
        <p:spPr>
          <a:xfrm>
            <a:off x="228600" y="2133600"/>
            <a:ext cx="8686800" cy="984885"/>
          </a:xfrm>
          <a:prstGeom prst="rect">
            <a:avLst/>
          </a:prstGeom>
        </p:spPr>
        <p:txBody>
          <a:bodyPr wrap="square">
            <a:spAutoFit/>
          </a:bodyPr>
          <a:lstStyle/>
          <a:p>
            <a:r>
              <a:rPr lang="en-IN" b="1" i="1" dirty="0" smtClean="0">
                <a:latin typeface="Arial" panose="020B0604020202020204" pitchFamily="34" charset="0"/>
                <a:cs typeface="Arial" panose="020B0604020202020204" pitchFamily="34" charset="0"/>
              </a:rPr>
              <a:t>Result </a:t>
            </a:r>
            <a:r>
              <a:rPr lang="en-IN" b="1" i="1" dirty="0">
                <a:latin typeface="Arial" panose="020B0604020202020204" pitchFamily="34" charset="0"/>
                <a:cs typeface="Arial" panose="020B0604020202020204" pitchFamily="34" charset="0"/>
              </a:rPr>
              <a:t>in something like this:</a:t>
            </a:r>
          </a:p>
          <a:p>
            <a:endParaRPr lang="en-IN" sz="400" b="1" dirty="0" smtClean="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NOW</a:t>
            </a:r>
            <a:r>
              <a:rPr lang="en-IN" b="1" dirty="0">
                <a:latin typeface="Arial" panose="020B0604020202020204" pitchFamily="34" charset="0"/>
                <a:cs typeface="Arial" panose="020B0604020202020204" pitchFamily="34" charset="0"/>
              </a:rPr>
              <a:t>()	</a:t>
            </a:r>
            <a:r>
              <a:rPr lang="en-IN" b="1" dirty="0" smtClean="0">
                <a:latin typeface="Arial" panose="020B0604020202020204" pitchFamily="34" charset="0"/>
                <a:cs typeface="Arial" panose="020B0604020202020204" pitchFamily="34" charset="0"/>
              </a:rPr>
              <a:t>			CURDATE</a:t>
            </a:r>
            <a:r>
              <a:rPr lang="en-IN" b="1" dirty="0">
                <a:latin typeface="Arial" panose="020B0604020202020204" pitchFamily="34" charset="0"/>
                <a:cs typeface="Arial" panose="020B0604020202020204" pitchFamily="34" charset="0"/>
              </a:rPr>
              <a:t>()	</a:t>
            </a:r>
            <a:r>
              <a:rPr lang="en-IN" b="1" dirty="0" smtClean="0">
                <a:latin typeface="Arial" panose="020B0604020202020204" pitchFamily="34" charset="0"/>
                <a:cs typeface="Arial" panose="020B0604020202020204" pitchFamily="34" charset="0"/>
              </a:rPr>
              <a:t>	CURTIME</a:t>
            </a:r>
            <a:r>
              <a:rPr lang="en-IN" b="1"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2017-02-11 10:22:31</a:t>
            </a:r>
            <a:r>
              <a:rPr lang="en-IN" b="1" dirty="0">
                <a:latin typeface="Arial" panose="020B0604020202020204" pitchFamily="34" charset="0"/>
                <a:cs typeface="Arial" panose="020B0604020202020204" pitchFamily="34" charset="0"/>
              </a:rPr>
              <a:t>		</a:t>
            </a:r>
            <a:r>
              <a:rPr lang="en-IN" dirty="0" smtClean="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9" name="Rectangle 8"/>
          <p:cNvSpPr/>
          <p:nvPr/>
        </p:nvSpPr>
        <p:spPr>
          <a:xfrm>
            <a:off x="0" y="0"/>
            <a:ext cx="9144000" cy="584775"/>
          </a:xfrm>
          <a:prstGeom prst="rect">
            <a:avLst/>
          </a:prstGeom>
          <a:solidFill>
            <a:schemeClr val="bg2">
              <a:lumMod val="10000"/>
            </a:schemeClr>
          </a:solidFill>
        </p:spPr>
        <p:txBody>
          <a:bodyPr wrap="square">
            <a:spAutoFit/>
          </a:bodyPr>
          <a:lstStyle/>
          <a:p>
            <a:r>
              <a:rPr lang="en-IN" sz="3200" b="1" dirty="0">
                <a:solidFill>
                  <a:srgbClr val="FFFF00"/>
                </a:solidFill>
                <a:latin typeface="Arial" panose="020B0604020202020204" pitchFamily="34" charset="0"/>
                <a:cs typeface="Arial" panose="020B0604020202020204" pitchFamily="34" charset="0"/>
              </a:rPr>
              <a:t>NOW(), CURDATE(), CURTIME()</a:t>
            </a:r>
          </a:p>
        </p:txBody>
      </p:sp>
      <p:sp>
        <p:nvSpPr>
          <p:cNvPr id="10" name="Rectangle 9"/>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Tree>
    <p:extLst>
      <p:ext uri="{BB962C8B-B14F-4D97-AF65-F5344CB8AC3E}">
        <p14:creationId xmlns:p14="http://schemas.microsoft.com/office/powerpoint/2010/main" xmlns="" val="3515856926"/>
      </p:ext>
    </p:extLst>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rgbClr val="FFFF00"/>
                </a:solidFill>
                <a:latin typeface="Arial" panose="020B0604020202020204" pitchFamily="34" charset="0"/>
                <a:cs typeface="Arial" panose="020B0604020202020204" pitchFamily="34" charset="0"/>
              </a:rPr>
              <a:t>Date()</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1" y="16764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DATE(expr)</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2362200"/>
            <a:ext cx="845819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smtClean="0">
                <a:solidFill>
                  <a:srgbClr val="3F6971"/>
                </a:solidFill>
                <a:latin typeface="Arial" panose="020B0604020202020204" pitchFamily="34" charset="0"/>
                <a:ea typeface="Times New Roman" panose="02020603050405020304" pitchFamily="18" charset="0"/>
              </a:rPr>
              <a:t>DATE</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92D050"/>
                </a:solidFill>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2017-06-15 09:34:21</a:t>
            </a:r>
            <a:r>
              <a:rPr lang="en-IN" dirty="0" smtClean="0">
                <a:solidFill>
                  <a:srgbClr val="92D050"/>
                </a:solidFill>
                <a:latin typeface="Arial" panose="020B0604020202020204" pitchFamily="34" charset="0"/>
                <a:ea typeface="Times New Roman" panose="02020603050405020304" pitchFamily="18" charset="0"/>
              </a:rPr>
              <a:t>"</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52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DATE() function extracts the date value from a date or </a:t>
            </a:r>
            <a:r>
              <a:rPr lang="en-IN" sz="2000" b="1" dirty="0" smtClean="0">
                <a:latin typeface="Arial" panose="020B0604020202020204" pitchFamily="34" charset="0"/>
                <a:cs typeface="Arial" panose="020B0604020202020204" pitchFamily="34" charset="0"/>
              </a:rPr>
              <a:t>datetime </a:t>
            </a:r>
            <a:r>
              <a:rPr lang="en-IN" sz="2000" b="1" dirty="0">
                <a:latin typeface="Arial" panose="020B0604020202020204" pitchFamily="34" charset="0"/>
                <a:cs typeface="Arial" panose="020B0604020202020204" pitchFamily="34" charset="0"/>
              </a:rPr>
              <a:t>expression.</a:t>
            </a:r>
          </a:p>
        </p:txBody>
      </p:sp>
      <p:sp>
        <p:nvSpPr>
          <p:cNvPr id="2" name="Rectangle 1"/>
          <p:cNvSpPr/>
          <p:nvPr/>
        </p:nvSpPr>
        <p:spPr>
          <a:xfrm>
            <a:off x="2197926" y="3465340"/>
            <a:ext cx="6858000" cy="369332"/>
          </a:xfrm>
          <a:prstGeom prst="rect">
            <a:avLst/>
          </a:prstGeom>
          <a:solidFill>
            <a:srgbClr val="FFC000"/>
          </a:solidFill>
        </p:spPr>
        <p:txBody>
          <a:bodyPr wrap="square">
            <a:spAutoFit/>
          </a:bodyPr>
          <a:lstStyle/>
          <a:p>
            <a:r>
              <a:rPr lang="en-IN" dirty="0">
                <a:latin typeface="Arial" panose="020B0604020202020204" pitchFamily="34" charset="0"/>
                <a:cs typeface="Arial" panose="020B0604020202020204" pitchFamily="34" charset="0"/>
              </a:rPr>
              <a:t>Returns NULL if expression is not a date or a datetime value.</a:t>
            </a:r>
          </a:p>
        </p:txBody>
      </p:sp>
    </p:spTree>
    <p:extLst>
      <p:ext uri="{BB962C8B-B14F-4D97-AF65-F5344CB8AC3E}">
        <p14:creationId xmlns:p14="http://schemas.microsoft.com/office/powerpoint/2010/main" xmlns="" val="3213815813"/>
      </p:ext>
    </p:extLst>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 or - operator</a:t>
            </a:r>
          </a:p>
        </p:txBody>
      </p:sp>
      <p:sp>
        <p:nvSpPr>
          <p:cNvPr id="13" name="Rectangle 12"/>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2" name="Rectangle 1"/>
          <p:cNvSpPr/>
          <p:nvPr/>
        </p:nvSpPr>
        <p:spPr>
          <a:xfrm>
            <a:off x="185058" y="762000"/>
            <a:ext cx="8719456" cy="338554"/>
          </a:xfrm>
          <a:prstGeom prst="rect">
            <a:avLst/>
          </a:prstGeom>
        </p:spPr>
        <p:txBody>
          <a:bodyPr wrap="square">
            <a:spAutoFit/>
          </a:bodyPr>
          <a:lstStyle/>
          <a:p>
            <a:pPr algn="ctr"/>
            <a:r>
              <a:rPr lang="en-IN" sz="1600" b="1" dirty="0">
                <a:latin typeface="Arial" panose="020B0604020202020204" pitchFamily="34" charset="0"/>
                <a:cs typeface="Arial" panose="020B0604020202020204" pitchFamily="34" charset="0"/>
              </a:rPr>
              <a:t>Date arithmetic also can be performed using INTERVAL together with the + or - </a:t>
            </a:r>
            <a:r>
              <a:rPr lang="en-IN" sz="1600" b="1" dirty="0" smtClean="0">
                <a:latin typeface="Arial" panose="020B0604020202020204" pitchFamily="34" charset="0"/>
                <a:cs typeface="Arial" panose="020B0604020202020204" pitchFamily="34" charset="0"/>
              </a:rPr>
              <a:t>operator</a:t>
            </a:r>
            <a:endParaRPr lang="en-IN" sz="1600" b="1" dirty="0">
              <a:latin typeface="Arial" panose="020B0604020202020204" pitchFamily="34" charset="0"/>
              <a:cs typeface="Arial" panose="020B0604020202020204" pitchFamily="34" charset="0"/>
            </a:endParaRPr>
          </a:p>
        </p:txBody>
      </p:sp>
      <p:sp>
        <p:nvSpPr>
          <p:cNvPr id="3" name="Rectangle 2"/>
          <p:cNvSpPr/>
          <p:nvPr/>
        </p:nvSpPr>
        <p:spPr>
          <a:xfrm>
            <a:off x="185057" y="1112247"/>
            <a:ext cx="8719456"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 INTERVAL expr unit   /   date - INTERVAL expr unit</a:t>
            </a:r>
          </a:p>
        </p:txBody>
      </p:sp>
      <p:graphicFrame>
        <p:nvGraphicFramePr>
          <p:cNvPr id="10" name="Table 9"/>
          <p:cNvGraphicFramePr>
            <a:graphicFrameLocks noGrp="1"/>
          </p:cNvGraphicFramePr>
          <p:nvPr>
            <p:extLst>
              <p:ext uri="{D42A27DB-BD31-4B8C-83A1-F6EECF244321}">
                <p14:modId xmlns:p14="http://schemas.microsoft.com/office/powerpoint/2010/main" xmlns="" val="3570070284"/>
              </p:ext>
            </p:extLst>
          </p:nvPr>
        </p:nvGraphicFramePr>
        <p:xfrm>
          <a:off x="152400" y="2133600"/>
          <a:ext cx="8839200" cy="3981447"/>
        </p:xfrm>
        <a:graphic>
          <a:graphicData uri="http://schemas.openxmlformats.org/drawingml/2006/table">
            <a:tbl>
              <a:tblPr firstRow="1" bandRow="1">
                <a:tableStyleId>{7E9639D4-E3E2-4D34-9284-5A2195B3D0D7}</a:tableStyleId>
              </a:tblPr>
              <a:tblGrid>
                <a:gridCol w="1981200"/>
                <a:gridCol w="6858000"/>
              </a:tblGrid>
              <a:tr h="442383">
                <a:tc>
                  <a:txBody>
                    <a:bodyPr/>
                    <a:lstStyle/>
                    <a:p>
                      <a:r>
                        <a:rPr lang="en-IN" dirty="0" smtClean="0">
                          <a:latin typeface="Arial" panose="020B0604020202020204" pitchFamily="34" charset="0"/>
                          <a:cs typeface="Arial" panose="020B0604020202020204" pitchFamily="34" charset="0"/>
                        </a:rPr>
                        <a:t>unit Value</a:t>
                      </a:r>
                      <a:endParaRPr lang="en-IN" dirty="0">
                        <a:latin typeface="Arial" panose="020B0604020202020204" pitchFamily="34" charset="0"/>
                        <a:cs typeface="Arial" panose="020B0604020202020204" pitchFamily="34" charset="0"/>
                      </a:endParaRPr>
                    </a:p>
                  </a:txBody>
                  <a:tcPr/>
                </a:tc>
                <a:tc>
                  <a:txBody>
                    <a:bodyPr/>
                    <a:lstStyle/>
                    <a:p>
                      <a:r>
                        <a:rPr lang="en-IN" dirty="0" smtClean="0">
                          <a:latin typeface="Arial" panose="020B0604020202020204" pitchFamily="34" charset="0"/>
                          <a:cs typeface="Arial" panose="020B0604020202020204" pitchFamily="34" charset="0"/>
                        </a:rPr>
                        <a:t>ExpectedexprFormat</a:t>
                      </a:r>
                      <a:endParaRPr lang="en-IN" dirty="0">
                        <a:latin typeface="Arial" panose="020B0604020202020204" pitchFamily="34" charset="0"/>
                        <a:cs typeface="Arial" panose="020B0604020202020204" pitchFamily="34" charset="0"/>
                      </a:endParaRPr>
                    </a:p>
                  </a:txBody>
                  <a:tcPr/>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tr>
            </a:tbl>
          </a:graphicData>
        </a:graphic>
      </p:graphicFrame>
      <p:sp>
        <p:nvSpPr>
          <p:cNvPr id="7" name="Rectangle 6"/>
          <p:cNvSpPr/>
          <p:nvPr/>
        </p:nvSpPr>
        <p:spPr>
          <a:xfrm>
            <a:off x="185057" y="1524000"/>
            <a:ext cx="8719456"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DD4A68"/>
                </a:solidFill>
                <a:latin typeface="Arial" panose="020B0604020202020204" pitchFamily="34" charset="0"/>
                <a:ea typeface="Times New Roman" panose="02020603050405020304" pitchFamily="18" charset="0"/>
              </a:rPr>
              <a:t>INTERVAL </a:t>
            </a:r>
            <a:r>
              <a:rPr lang="en-IN" dirty="0" smtClean="0">
                <a:solidFill>
                  <a:srgbClr val="92D050"/>
                </a:solidFill>
                <a:latin typeface="Arial" panose="020B0604020202020204" pitchFamily="34" charset="0"/>
                <a:ea typeface="Times New Roman" panose="02020603050405020304" pitchFamily="18" charset="0"/>
              </a:rPr>
              <a:t>1</a:t>
            </a:r>
            <a:r>
              <a:rPr lang="en-IN" dirty="0" smtClean="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smtClean="0">
                <a:solidFill>
                  <a:srgbClr val="DD4A68"/>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xmlns="" val="853737152"/>
      </p:ext>
    </p:extLst>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rgbClr val="FFFF00"/>
                </a:solidFill>
                <a:latin typeface="Arial" panose="020B0604020202020204" pitchFamily="34" charset="0"/>
                <a:cs typeface="Arial" panose="020B0604020202020204" pitchFamily="34" charset="0"/>
              </a:rPr>
              <a:t>ADDDATE()</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0" y="121920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 INTERVAL expr unit)   /   ADDDATE(expr, </a:t>
            </a:r>
            <a:r>
              <a:rPr lang="en-IN" sz="2000" dirty="0" smtClean="0">
                <a:solidFill>
                  <a:srgbClr val="0077AA"/>
                </a:solidFill>
                <a:latin typeface="Liberation Mono"/>
              </a:rPr>
              <a:t>day)</a:t>
            </a:r>
            <a:endParaRPr lang="en-IN" sz="2000" dirty="0">
              <a:solidFill>
                <a:srgbClr val="0077AA"/>
              </a:solidFill>
              <a:latin typeface="Liberation Mono"/>
            </a:endParaRPr>
          </a:p>
        </p:txBody>
      </p:sp>
      <p:sp>
        <p:nvSpPr>
          <p:cNvPr id="6" name="Rectangle 5"/>
          <p:cNvSpPr/>
          <p:nvPr/>
        </p:nvSpPr>
        <p:spPr>
          <a:xfrm>
            <a:off x="185057" y="685800"/>
            <a:ext cx="8719457"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ADDDATE()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xmlns="" val="2479397340"/>
              </p:ext>
            </p:extLst>
          </p:nvPr>
        </p:nvGraphicFramePr>
        <p:xfrm>
          <a:off x="152400" y="2133600"/>
          <a:ext cx="8839200" cy="3981447"/>
        </p:xfrm>
        <a:graphic>
          <a:graphicData uri="http://schemas.openxmlformats.org/drawingml/2006/table">
            <a:tbl>
              <a:tblPr firstRow="1" bandRow="1">
                <a:tableStyleId>{7E9639D4-E3E2-4D34-9284-5A2195B3D0D7}</a:tableStyleId>
              </a:tblPr>
              <a:tblGrid>
                <a:gridCol w="1981200"/>
                <a:gridCol w="6858000"/>
              </a:tblGrid>
              <a:tr h="442383">
                <a:tc>
                  <a:txBody>
                    <a:bodyPr/>
                    <a:lstStyle/>
                    <a:p>
                      <a:r>
                        <a:rPr lang="en-IN" dirty="0" smtClean="0">
                          <a:latin typeface="Arial" panose="020B0604020202020204" pitchFamily="34" charset="0"/>
                          <a:cs typeface="Arial" panose="020B0604020202020204" pitchFamily="34" charset="0"/>
                        </a:rPr>
                        <a:t>unit Value</a:t>
                      </a:r>
                      <a:endParaRPr lang="en-IN" dirty="0">
                        <a:latin typeface="Arial" panose="020B0604020202020204" pitchFamily="34" charset="0"/>
                        <a:cs typeface="Arial" panose="020B0604020202020204" pitchFamily="34" charset="0"/>
                      </a:endParaRPr>
                    </a:p>
                  </a:txBody>
                  <a:tcPr/>
                </a:tc>
                <a:tc>
                  <a:txBody>
                    <a:bodyPr/>
                    <a:lstStyle/>
                    <a:p>
                      <a:r>
                        <a:rPr lang="en-IN" dirty="0" smtClean="0">
                          <a:latin typeface="Arial" panose="020B0604020202020204" pitchFamily="34" charset="0"/>
                          <a:cs typeface="Arial" panose="020B0604020202020204" pitchFamily="34" charset="0"/>
                        </a:rPr>
                        <a:t>ExpectedexprFormat</a:t>
                      </a:r>
                      <a:endParaRPr lang="en-IN" dirty="0">
                        <a:latin typeface="Arial" panose="020B0604020202020204" pitchFamily="34" charset="0"/>
                        <a:cs typeface="Arial" panose="020B0604020202020204" pitchFamily="34" charset="0"/>
                      </a:endParaRPr>
                    </a:p>
                  </a:txBody>
                  <a:tcPr/>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tr>
            </a:tbl>
          </a:graphicData>
        </a:graphic>
      </p:graphicFrame>
      <p:sp>
        <p:nvSpPr>
          <p:cNvPr id="13" name="Rectangle 12"/>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8" name="Rectangle 7"/>
          <p:cNvSpPr/>
          <p:nvPr/>
        </p:nvSpPr>
        <p:spPr>
          <a:xfrm>
            <a:off x="185057" y="1598635"/>
            <a:ext cx="8719457"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ADDDATE</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DAY</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xmlns="" val="2293435412"/>
      </p:ext>
    </p:extLst>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rgbClr val="FFFF00"/>
                </a:solidFill>
                <a:latin typeface="Arial" panose="020B0604020202020204" pitchFamily="34" charset="0"/>
                <a:cs typeface="Arial" panose="020B0604020202020204" pitchFamily="34" charset="0"/>
              </a:rPr>
              <a:t>DATE_ADD()</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152400" y="773668"/>
            <a:ext cx="88392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DATE_ADD(date,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xmlns="" val="2474381363"/>
              </p:ext>
            </p:extLst>
          </p:nvPr>
        </p:nvGraphicFramePr>
        <p:xfrm>
          <a:off x="152400" y="1676400"/>
          <a:ext cx="8839200" cy="3981447"/>
        </p:xfrm>
        <a:graphic>
          <a:graphicData uri="http://schemas.openxmlformats.org/drawingml/2006/table">
            <a:tbl>
              <a:tblPr firstRow="1" bandRow="1">
                <a:tableStyleId>{7E9639D4-E3E2-4D34-9284-5A2195B3D0D7}</a:tableStyleId>
              </a:tblPr>
              <a:tblGrid>
                <a:gridCol w="1981200"/>
                <a:gridCol w="6858000"/>
              </a:tblGrid>
              <a:tr h="442383">
                <a:tc>
                  <a:txBody>
                    <a:bodyPr/>
                    <a:lstStyle/>
                    <a:p>
                      <a:r>
                        <a:rPr lang="en-IN" dirty="0" smtClean="0">
                          <a:latin typeface="Arial" panose="020B0604020202020204" pitchFamily="34" charset="0"/>
                          <a:cs typeface="Arial" panose="020B0604020202020204" pitchFamily="34" charset="0"/>
                        </a:rPr>
                        <a:t>unit Value</a:t>
                      </a:r>
                      <a:endParaRPr lang="en-IN" dirty="0">
                        <a:latin typeface="Arial" panose="020B0604020202020204" pitchFamily="34" charset="0"/>
                        <a:cs typeface="Arial" panose="020B0604020202020204" pitchFamily="34" charset="0"/>
                      </a:endParaRPr>
                    </a:p>
                  </a:txBody>
                  <a:tcPr/>
                </a:tc>
                <a:tc>
                  <a:txBody>
                    <a:bodyPr/>
                    <a:lstStyle/>
                    <a:p>
                      <a:r>
                        <a:rPr lang="en-IN" dirty="0" smtClean="0">
                          <a:latin typeface="Arial" panose="020B0604020202020204" pitchFamily="34" charset="0"/>
                          <a:cs typeface="Arial" panose="020B0604020202020204" pitchFamily="34" charset="0"/>
                        </a:rPr>
                        <a:t>ExpectedexprFormat</a:t>
                      </a:r>
                      <a:endParaRPr lang="en-IN" dirty="0">
                        <a:latin typeface="Arial" panose="020B0604020202020204" pitchFamily="34" charset="0"/>
                        <a:cs typeface="Arial" panose="020B0604020202020204" pitchFamily="34" charset="0"/>
                      </a:endParaRPr>
                    </a:p>
                  </a:txBody>
                  <a:tcPr/>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tr>
            </a:tbl>
          </a:graphicData>
        </a:graphic>
      </p:graphicFrame>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52400" y="1200090"/>
            <a:ext cx="8839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DATE_ADD</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DAY</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xmlns="" val="2953191910"/>
      </p:ext>
    </p:extLst>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rgbClr val="FFFF00"/>
                </a:solidFill>
                <a:latin typeface="Arial" panose="020B0604020202020204" pitchFamily="34" charset="0"/>
                <a:cs typeface="Arial" panose="020B0604020202020204" pitchFamily="34" charset="0"/>
              </a:rPr>
              <a:t>DATE_SUB()</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152400" y="1230868"/>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DATE_SUB(date,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xmlns="" val="3647211100"/>
              </p:ext>
            </p:extLst>
          </p:nvPr>
        </p:nvGraphicFramePr>
        <p:xfrm>
          <a:off x="152400" y="2057400"/>
          <a:ext cx="8839200" cy="3981447"/>
        </p:xfrm>
        <a:graphic>
          <a:graphicData uri="http://schemas.openxmlformats.org/drawingml/2006/table">
            <a:tbl>
              <a:tblPr firstRow="1" bandRow="1">
                <a:tableStyleId>{7E9639D4-E3E2-4D34-9284-5A2195B3D0D7}</a:tableStyleId>
              </a:tblPr>
              <a:tblGrid>
                <a:gridCol w="1981200"/>
                <a:gridCol w="6858000"/>
              </a:tblGrid>
              <a:tr h="442383">
                <a:tc>
                  <a:txBody>
                    <a:bodyPr/>
                    <a:lstStyle/>
                    <a:p>
                      <a:r>
                        <a:rPr lang="en-IN" dirty="0" smtClean="0">
                          <a:latin typeface="Arial" panose="020B0604020202020204" pitchFamily="34" charset="0"/>
                          <a:cs typeface="Arial" panose="020B0604020202020204" pitchFamily="34" charset="0"/>
                        </a:rPr>
                        <a:t>unit Value</a:t>
                      </a:r>
                      <a:endParaRPr lang="en-IN" dirty="0">
                        <a:latin typeface="Arial" panose="020B0604020202020204" pitchFamily="34" charset="0"/>
                        <a:cs typeface="Arial" panose="020B0604020202020204" pitchFamily="34" charset="0"/>
                      </a:endParaRPr>
                    </a:p>
                  </a:txBody>
                  <a:tcPr/>
                </a:tc>
                <a:tc>
                  <a:txBody>
                    <a:bodyPr/>
                    <a:lstStyle/>
                    <a:p>
                      <a:r>
                        <a:rPr lang="en-IN" dirty="0" smtClean="0">
                          <a:latin typeface="Arial" panose="020B0604020202020204" pitchFamily="34" charset="0"/>
                          <a:cs typeface="Arial" panose="020B0604020202020204" pitchFamily="34" charset="0"/>
                        </a:rPr>
                        <a:t>ExpectedexprFormat</a:t>
                      </a:r>
                      <a:endParaRPr lang="en-IN" dirty="0">
                        <a:latin typeface="Arial" panose="020B0604020202020204" pitchFamily="34" charset="0"/>
                        <a:cs typeface="Arial" panose="020B0604020202020204" pitchFamily="34" charset="0"/>
                      </a:endParaRPr>
                    </a:p>
                  </a:txBody>
                  <a:tcPr/>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tr>
            </a:tbl>
          </a:graphicData>
        </a:graphic>
      </p:graphicFrame>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7" name="Rectangle 6"/>
          <p:cNvSpPr/>
          <p:nvPr/>
        </p:nvSpPr>
        <p:spPr>
          <a:xfrm>
            <a:off x="152400" y="1642646"/>
            <a:ext cx="8839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DATE_SUB</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DAY</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9" name="Rectangle 8"/>
          <p:cNvSpPr/>
          <p:nvPr/>
        </p:nvSpPr>
        <p:spPr>
          <a:xfrm>
            <a:off x="185057" y="685800"/>
            <a:ext cx="8719457"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DATE_SUB()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smtClean="0">
                <a:solidFill>
                  <a:srgbClr val="FF0000"/>
                </a:solidFill>
                <a:latin typeface="Arial" panose="020B0604020202020204" pitchFamily="34" charset="0"/>
                <a:cs typeface="Arial" panose="020B0604020202020204" pitchFamily="34" charset="0"/>
              </a:rPr>
              <a:t>SUBDATE().</a:t>
            </a:r>
            <a:endParaRPr lang="en-IN" sz="2800" b="1"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2765853210"/>
      </p:ext>
    </p:extLst>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rgbClr val="FFFF00"/>
                </a:solidFill>
                <a:latin typeface="Arial" panose="020B0604020202020204" pitchFamily="34" charset="0"/>
                <a:cs typeface="Arial" panose="020B0604020202020204" pitchFamily="34" charset="0"/>
              </a:rPr>
              <a:t>ADDTIME()</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1" y="16764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ADDTIME(expr1, expr2)</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2362200"/>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ADDTIME</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smtClean="0">
                <a:solidFill>
                  <a:srgbClr val="92D050"/>
                </a:solidFill>
                <a:latin typeface="Arial" panose="020B0604020202020204" pitchFamily="34" charset="0"/>
                <a:ea typeface="Times New Roman" panose="02020603050405020304" pitchFamily="18" charset="0"/>
              </a:rPr>
              <a:t>'</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smtClean="0">
                <a:latin typeface="Arial" panose="020B0604020202020204" pitchFamily="34" charset="0"/>
                <a:cs typeface="Arial" panose="020B0604020202020204" pitchFamily="34" charset="0"/>
              </a:rPr>
              <a:t>          </a:t>
            </a:r>
            <a:r>
              <a:rPr lang="en-IN" dirty="0" smtClean="0">
                <a:solidFill>
                  <a:srgbClr val="FF0000"/>
                </a:solidFill>
                <a:latin typeface="Arial" panose="020B0604020202020204" pitchFamily="34" charset="0"/>
                <a:cs typeface="Arial" panose="020B0604020202020204" pitchFamily="34" charset="0"/>
              </a:rPr>
              <a:t> // 'HH:MM:SS</a:t>
            </a:r>
            <a:r>
              <a:rPr lang="en-IN" dirty="0">
                <a:solidFill>
                  <a:srgbClr val="FF0000"/>
                </a:solidFill>
                <a:latin typeface="Arial" panose="020B0604020202020204" pitchFamily="34" charset="0"/>
                <a:cs typeface="Arial" panose="020B0604020202020204" pitchFamily="34" charset="0"/>
              </a:rPr>
              <a:t>'</a:t>
            </a:r>
            <a:endParaRPr lang="en-IN" dirty="0" smtClean="0">
              <a:solidFill>
                <a:srgbClr val="FF0000"/>
              </a:solidFill>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ADDTIME</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'2 </a:t>
            </a:r>
            <a:r>
              <a:rPr lang="en-IN" dirty="0">
                <a:solidFill>
                  <a:srgbClr val="92D050"/>
                </a:solidFill>
                <a:latin typeface="Arial" panose="020B0604020202020204" pitchFamily="34" charset="0"/>
                <a:ea typeface="Times New Roman" panose="02020603050405020304" pitchFamily="18" charset="0"/>
              </a:rPr>
              <a:t>2:10:5</a:t>
            </a:r>
            <a:r>
              <a:rPr lang="en-IN" dirty="0" smtClean="0">
                <a:solidFill>
                  <a:srgbClr val="92D050"/>
                </a:solidFill>
                <a:latin typeface="Arial" panose="020B0604020202020204" pitchFamily="34" charset="0"/>
                <a:ea typeface="Times New Roman" panose="02020603050405020304" pitchFamily="18" charset="0"/>
              </a:rPr>
              <a:t>'</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cs typeface="Arial" panose="020B0604020202020204" pitchFamily="34" charset="0"/>
              </a:rPr>
              <a:t>        </a:t>
            </a:r>
            <a:r>
              <a:rPr lang="en-IN" dirty="0" smtClean="0">
                <a:solidFill>
                  <a:srgbClr val="FF0000"/>
                </a:solidFill>
                <a:latin typeface="Arial" panose="020B0604020202020204" pitchFamily="34" charset="0"/>
                <a:cs typeface="Arial" panose="020B0604020202020204" pitchFamily="34" charset="0"/>
              </a:rPr>
              <a:t>// 'DAY HH:MM:SS'</a:t>
            </a:r>
            <a:endParaRPr lang="en-IN" dirty="0">
              <a:solidFill>
                <a:srgbClr val="FF0000"/>
              </a:solidFill>
              <a:latin typeface="Arial" panose="020B0604020202020204" pitchFamily="34" charset="0"/>
              <a:cs typeface="Arial" panose="020B0604020202020204" pitchFamily="34" charset="0"/>
            </a:endParaRPr>
          </a:p>
        </p:txBody>
      </p:sp>
      <p:sp>
        <p:nvSpPr>
          <p:cNvPr id="7" name="Rectangle 6"/>
          <p:cNvSpPr/>
          <p:nvPr/>
        </p:nvSpPr>
        <p:spPr>
          <a:xfrm>
            <a:off x="152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Tree>
    <p:extLst>
      <p:ext uri="{BB962C8B-B14F-4D97-AF65-F5344CB8AC3E}">
        <p14:creationId xmlns:p14="http://schemas.microsoft.com/office/powerpoint/2010/main" xmlns="" val="198625924"/>
      </p:ext>
    </p:extLst>
  </p:cSld>
  <p:clrMapOvr>
    <a:masterClrMapping/>
  </p:clrMapOvr>
  <p:transition/>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rgbClr val="FFFF00"/>
                </a:solidFill>
                <a:latin typeface="Arial" panose="020B0604020202020204" pitchFamily="34" charset="0"/>
                <a:cs typeface="Arial" panose="020B0604020202020204" pitchFamily="34" charset="0"/>
              </a:rPr>
              <a:t>SUBTIME()</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1" y="18404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SUBTIME(expr1, expr2)</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2438400"/>
            <a:ext cx="845819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SUBTIME</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smtClean="0">
                <a:solidFill>
                  <a:srgbClr val="92D050"/>
                </a:solidFill>
                <a:latin typeface="Arial" panose="020B0604020202020204" pitchFamily="34" charset="0"/>
                <a:ea typeface="Times New Roman" panose="02020603050405020304" pitchFamily="18" charset="0"/>
              </a:rPr>
              <a:t>'</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cs typeface="Arial" panose="020B0604020202020204" pitchFamily="34" charset="0"/>
              </a:rPr>
              <a:t>	</a:t>
            </a:r>
            <a:r>
              <a:rPr lang="en-IN" dirty="0" smtClean="0">
                <a:solidFill>
                  <a:srgbClr val="FF0000"/>
                </a:solidFill>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SUBTIME</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1:1:1</a:t>
            </a:r>
            <a:r>
              <a:rPr lang="en-IN" dirty="0" smtClean="0">
                <a:solidFill>
                  <a:srgbClr val="92D050"/>
                </a:solidFill>
                <a:latin typeface="Arial" panose="020B0604020202020204" pitchFamily="34" charset="0"/>
                <a:ea typeface="Times New Roman" panose="02020603050405020304" pitchFamily="18" charset="0"/>
              </a:rPr>
              <a:t>'</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52400" y="703183"/>
            <a:ext cx="8839200" cy="1015663"/>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Tree>
    <p:extLst>
      <p:ext uri="{BB962C8B-B14F-4D97-AF65-F5344CB8AC3E}">
        <p14:creationId xmlns:p14="http://schemas.microsoft.com/office/powerpoint/2010/main" xmlns="" val="3149576464"/>
      </p:ext>
    </p:extLst>
  </p:cSld>
  <p:clrMapOvr>
    <a:masterClrMapping/>
  </p:clrMapOvr>
  <p:transition/>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EXTRACT</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1" y="15356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4274403"/>
            <a:ext cx="845819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DAY_MINUTE</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a:solidFill>
                <a:schemeClr val="bg1">
                  <a:lumMod val="65000"/>
                </a:schemeClr>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YEAR_MONTH</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a:solidFill>
                <a:schemeClr val="bg1">
                  <a:lumMod val="65000"/>
                </a:schemeClr>
              </a:solidFill>
              <a:latin typeface="Arial" panose="020B0604020202020204" pitchFamily="34" charset="0"/>
              <a:ea typeface="Times New Roman" panose="02020603050405020304" pitchFamily="18" charset="0"/>
            </a:endParaRPr>
          </a:p>
        </p:txBody>
      </p:sp>
      <p:sp>
        <p:nvSpPr>
          <p:cNvPr id="7" name="Rectangle 6"/>
          <p:cNvSpPr/>
          <p:nvPr/>
        </p:nvSpPr>
        <p:spPr>
          <a:xfrm>
            <a:off x="152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xmlns="" val="913078271"/>
              </p:ext>
            </p:extLst>
          </p:nvPr>
        </p:nvGraphicFramePr>
        <p:xfrm>
          <a:off x="228600" y="2133600"/>
          <a:ext cx="8379488" cy="1854200"/>
        </p:xfrm>
        <a:graphic>
          <a:graphicData uri="http://schemas.openxmlformats.org/drawingml/2006/table">
            <a:tbl>
              <a:tblPr firstRow="1" bandRow="1">
                <a:tableStyleId>{7E9639D4-E3E2-4D34-9284-5A2195B3D0D7}</a:tableStyleId>
              </a:tblPr>
              <a:tblGrid>
                <a:gridCol w="2590800"/>
                <a:gridCol w="1981200"/>
                <a:gridCol w="1752600"/>
                <a:gridCol w="1295400"/>
                <a:gridCol w="759488"/>
              </a:tblGrid>
              <a:tr h="370840">
                <a:tc gridSpan="5">
                  <a:txBody>
                    <a:bodyPr/>
                    <a:lstStyle/>
                    <a:p>
                      <a:r>
                        <a:rPr lang="en-IN" sz="1600" dirty="0" smtClean="0">
                          <a:latin typeface="Arial" panose="020B0604020202020204" pitchFamily="34" charset="0"/>
                          <a:cs typeface="Arial" panose="020B0604020202020204" pitchFamily="34" charset="0"/>
                        </a:rPr>
                        <a:t>Unit Value</a:t>
                      </a:r>
                      <a:endParaRPr lang="en-IN" sz="1600" dirty="0">
                        <a:latin typeface="Arial" panose="020B0604020202020204" pitchFamily="34" charset="0"/>
                        <a:cs typeface="Arial" panose="020B0604020202020204" pitchFamily="34" charset="0"/>
                      </a:endParaRP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r>
              <a:tr h="370840">
                <a:tc>
                  <a:txBody>
                    <a:bodyPr/>
                    <a:lstStyle/>
                    <a:p>
                      <a:r>
                        <a:rPr lang="en-IN" sz="1600" dirty="0" smtClean="0">
                          <a:latin typeface="Arial" panose="020B0604020202020204" pitchFamily="34" charset="0"/>
                          <a:cs typeface="Arial" panose="020B0604020202020204" pitchFamily="34" charset="0"/>
                        </a:rPr>
                        <a:t>MICROSECOND</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SECOND</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MINUTE</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HOUR</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DAY</a:t>
                      </a:r>
                      <a:endParaRPr lang="en-IN" sz="1600" dirty="0">
                        <a:latin typeface="Arial" panose="020B0604020202020204" pitchFamily="34" charset="0"/>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WEEK</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MONTH</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QUARTER</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YEAR</a:t>
                      </a:r>
                      <a:endParaRPr lang="en-IN" sz="1600" dirty="0">
                        <a:latin typeface="Arial" panose="020B0604020202020204" pitchFamily="34" charset="0"/>
                        <a:cs typeface="Arial" panose="020B0604020202020204" pitchFamily="34" charset="0"/>
                      </a:endParaRPr>
                    </a:p>
                  </a:txBody>
                  <a:tcPr/>
                </a:tc>
                <a:tc>
                  <a:txBody>
                    <a:bodyPr/>
                    <a:lstStyle/>
                    <a:p>
                      <a:endParaRPr lang="en-IN" sz="1600" dirty="0">
                        <a:latin typeface="Arial" panose="020B0604020202020204" pitchFamily="34" charset="0"/>
                        <a:cs typeface="Arial" panose="020B0604020202020204" pitchFamily="34" charset="0"/>
                      </a:endParaRP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smtClean="0">
                          <a:latin typeface="Arial" panose="020B0604020202020204" pitchFamily="34" charset="0"/>
                          <a:cs typeface="Arial" panose="020B0604020202020204" pitchFamily="34" charset="0"/>
                        </a:rPr>
                        <a:t>MINUTE_SECOND</a:t>
                      </a:r>
                    </a:p>
                  </a:txBody>
                  <a:tcPr/>
                </a:tc>
                <a:tc>
                  <a:txBody>
                    <a:bodyPr/>
                    <a:lstStyle/>
                    <a:p>
                      <a:r>
                        <a:rPr lang="en-IN" sz="1600" dirty="0" smtClean="0">
                          <a:latin typeface="Arial" panose="020B0604020202020204" pitchFamily="34" charset="0"/>
                          <a:cs typeface="Arial" panose="020B0604020202020204" pitchFamily="34" charset="0"/>
                        </a:rPr>
                        <a:t>HOUR_SECOND</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DAY_SECOND</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DAY_HOUR</a:t>
                      </a:r>
                      <a:endParaRPr lang="en-IN" sz="1600" dirty="0">
                        <a:latin typeface="Arial" panose="020B0604020202020204" pitchFamily="34" charset="0"/>
                        <a:cs typeface="Arial" panose="020B0604020202020204" pitchFamily="34" charset="0"/>
                      </a:endParaRPr>
                    </a:p>
                  </a:txBody>
                  <a:tcPr/>
                </a:tc>
                <a:tc>
                  <a:txBody>
                    <a:bodyPr/>
                    <a:lstStyle/>
                    <a:p>
                      <a:endParaRPr lang="en-IN" sz="1600">
                        <a:latin typeface="Arial" panose="020B0604020202020204" pitchFamily="34" charset="0"/>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HOUR_MINUTE</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DAY_MINUTE</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YEAR_MONTH</a:t>
                      </a:r>
                      <a:endParaRPr lang="en-IN" sz="1600" dirty="0">
                        <a:latin typeface="Arial" panose="020B0604020202020204" pitchFamily="34" charset="0"/>
                        <a:cs typeface="Arial" panose="020B0604020202020204" pitchFamily="34" charset="0"/>
                      </a:endParaRPr>
                    </a:p>
                  </a:txBody>
                  <a:tcPr/>
                </a:tc>
                <a:tc>
                  <a:txBody>
                    <a:bodyPr/>
                    <a:lstStyle/>
                    <a:p>
                      <a:endParaRPr lang="en-IN" sz="1600">
                        <a:latin typeface="Arial" panose="020B0604020202020204" pitchFamily="34" charset="0"/>
                        <a:cs typeface="Arial" panose="020B0604020202020204" pitchFamily="34" charset="0"/>
                      </a:endParaRPr>
                    </a:p>
                  </a:txBody>
                  <a:tcPr/>
                </a:tc>
                <a:tc>
                  <a:txBody>
                    <a:bodyPr/>
                    <a:lstStyle/>
                    <a:p>
                      <a:endParaRPr lang="en-IN" sz="1600" dirty="0">
                        <a:latin typeface="Arial" panose="020B0604020202020204" pitchFamily="34" charset="0"/>
                        <a:cs typeface="Arial" panose="020B0604020202020204" pitchFamily="34" charset="0"/>
                      </a:endParaRPr>
                    </a:p>
                  </a:txBody>
                  <a:tcPr/>
                </a:tc>
              </a:tr>
            </a:tbl>
          </a:graphicData>
        </a:graphic>
      </p:graphicFrame>
    </p:spTree>
    <p:extLst>
      <p:ext uri="{BB962C8B-B14F-4D97-AF65-F5344CB8AC3E}">
        <p14:creationId xmlns:p14="http://schemas.microsoft.com/office/powerpoint/2010/main" xmlns="" val="258019711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914400"/>
            <a:ext cx="8686800" cy="1261884"/>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A </a:t>
            </a:r>
            <a:r>
              <a:rPr lang="en-IN" sz="2400" dirty="0" smtClean="0">
                <a:latin typeface="Arial" panose="020B0604020202020204" pitchFamily="34" charset="0"/>
                <a:cs typeface="Arial" panose="020B0604020202020204" pitchFamily="34" charset="0"/>
              </a:rPr>
              <a:t>relational </a:t>
            </a:r>
            <a:r>
              <a:rPr lang="en-IN" sz="2400" dirty="0">
                <a:latin typeface="Arial" panose="020B0604020202020204" pitchFamily="34" charset="0"/>
                <a:cs typeface="Arial" panose="020B0604020202020204" pitchFamily="34" charset="0"/>
              </a:rPr>
              <a:t>database management system (RDBMS) is a database management system (DBMS) that is based on the </a:t>
            </a:r>
            <a:r>
              <a:rPr lang="en-IN" sz="2800" b="1" dirty="0">
                <a:solidFill>
                  <a:srgbClr val="C00000"/>
                </a:solidFill>
                <a:latin typeface="Arial" panose="020B0604020202020204" pitchFamily="34" charset="0"/>
                <a:cs typeface="Arial" panose="020B0604020202020204" pitchFamily="34" charset="0"/>
              </a:rPr>
              <a:t>relational </a:t>
            </a:r>
            <a:r>
              <a:rPr lang="en-IN" sz="2800" b="1" dirty="0" smtClean="0">
                <a:solidFill>
                  <a:srgbClr val="C00000"/>
                </a:solidFill>
                <a:latin typeface="Arial" panose="020B0604020202020204" pitchFamily="34" charset="0"/>
                <a:cs typeface="Arial" panose="020B0604020202020204" pitchFamily="34" charset="0"/>
              </a:rPr>
              <a:t>model</a:t>
            </a:r>
            <a:r>
              <a:rPr lang="en-IN" sz="2400" b="1" dirty="0" smtClean="0">
                <a:latin typeface="Arial" panose="020B0604020202020204" pitchFamily="34" charset="0"/>
                <a:cs typeface="Arial" panose="020B0604020202020204" pitchFamily="34" charset="0"/>
              </a:rPr>
              <a:t>.</a:t>
            </a:r>
            <a:endParaRPr lang="en-IN" sz="2400" b="1" dirty="0">
              <a:latin typeface="Arial" panose="020B0604020202020204" pitchFamily="34" charset="0"/>
              <a:cs typeface="Arial" panose="020B0604020202020204" pitchFamily="34" charset="0"/>
            </a:endParaRPr>
          </a:p>
        </p:txBody>
      </p:sp>
      <p:sp>
        <p:nvSpPr>
          <p:cNvPr id="6" name="Rectangle 5"/>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smtClean="0">
                <a:solidFill>
                  <a:srgbClr val="FFFF00"/>
                </a:solidFill>
                <a:latin typeface="Arial" panose="020B0604020202020204" pitchFamily="34" charset="0"/>
                <a:cs typeface="Arial" panose="020B0604020202020204" pitchFamily="34" charset="0"/>
              </a:rPr>
              <a:t>relational database </a:t>
            </a:r>
            <a:r>
              <a:rPr lang="en-IN" sz="3600" dirty="0">
                <a:solidFill>
                  <a:srgbClr val="FFFF00"/>
                </a:solidFill>
                <a:latin typeface="Arial" panose="020B0604020202020204" pitchFamily="34" charset="0"/>
                <a:cs typeface="Arial" panose="020B0604020202020204" pitchFamily="34" charset="0"/>
              </a:rPr>
              <a:t>management system?</a:t>
            </a:r>
            <a:r>
              <a:rPr lang="en-US" sz="3600" dirty="0">
                <a:solidFill>
                  <a:srgbClr val="FFFF00"/>
                </a:solidFill>
                <a:latin typeface="Arial" panose="020B0604020202020204" pitchFamily="34" charset="0"/>
                <a:cs typeface="Arial" panose="020B0604020202020204" pitchFamily="34" charset="0"/>
              </a:rPr>
              <a:t> </a:t>
            </a:r>
            <a:r>
              <a:rPr lang="en-IN" sz="3600" dirty="0">
                <a:solidFill>
                  <a:srgbClr val="FFFF00"/>
                </a:solidFill>
                <a:latin typeface="Arial" panose="020B0604020202020204" pitchFamily="34" charset="0"/>
                <a:cs typeface="Arial" panose="020B0604020202020204" pitchFamily="34" charset="0"/>
              </a:rPr>
              <a:t> </a:t>
            </a:r>
          </a:p>
        </p:txBody>
      </p:sp>
      <p:sp>
        <p:nvSpPr>
          <p:cNvPr id="2" name="Rectangle 1"/>
          <p:cNvSpPr/>
          <p:nvPr/>
        </p:nvSpPr>
        <p:spPr>
          <a:xfrm>
            <a:off x="228600" y="2269628"/>
            <a:ext cx="2165978"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a:t>
            </a:r>
            <a:r>
              <a:rPr lang="en-IN" sz="2000" dirty="0" smtClean="0">
                <a:latin typeface="Arial" panose="020B0604020202020204" pitchFamily="34" charset="0"/>
                <a:cs typeface="Arial" panose="020B0604020202020204" pitchFamily="34" charset="0"/>
              </a:rPr>
              <a:t>supports</a:t>
            </a:r>
            <a:endParaRPr lang="en-IN" sz="2000" dirty="0">
              <a:latin typeface="Arial" panose="020B0604020202020204" pitchFamily="34" charset="0"/>
              <a:cs typeface="Arial" panose="020B0604020202020204" pitchFamily="34" charset="0"/>
            </a:endParaRPr>
          </a:p>
        </p:txBody>
      </p:sp>
      <p:sp>
        <p:nvSpPr>
          <p:cNvPr id="3" name="Rectangle 2"/>
          <p:cNvSpPr/>
          <p:nvPr/>
        </p:nvSpPr>
        <p:spPr>
          <a:xfrm>
            <a:off x="304800" y="2740223"/>
            <a:ext cx="3733800" cy="2862322"/>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a:t>
            </a:r>
            <a:r>
              <a:rPr lang="en-IN" sz="2400" i="1" dirty="0" smtClean="0">
                <a:solidFill>
                  <a:srgbClr val="0070C0"/>
                </a:solidFill>
                <a:latin typeface="Calibri" panose="020F0502020204030204" pitchFamily="34" charset="0"/>
                <a:cs typeface="Calibri" panose="020F0502020204030204" pitchFamily="34" charset="0"/>
              </a:rPr>
              <a:t>Technology</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a:t>
            </a:r>
            <a:r>
              <a:rPr lang="en-IN" sz="2400" i="1" dirty="0" smtClean="0">
                <a:solidFill>
                  <a:srgbClr val="0070C0"/>
                </a:solidFill>
                <a:latin typeface="Calibri" panose="020F0502020204030204" pitchFamily="34" charset="0"/>
                <a:cs typeface="Calibri" panose="020F0502020204030204" pitchFamily="34" charset="0"/>
              </a:rPr>
              <a:t>Secured</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4049889" y="2277268"/>
            <a:ext cx="4912627" cy="1272817"/>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4413001" y="3651001"/>
            <a:ext cx="1301999" cy="1301999"/>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5791200" y="4334451"/>
            <a:ext cx="3124200" cy="1990149"/>
          </a:xfrm>
          <a:prstGeom prst="rect">
            <a:avLst/>
          </a:prstGeom>
        </p:spPr>
      </p:pic>
    </p:spTree>
    <p:extLst>
      <p:ext uri="{BB962C8B-B14F-4D97-AF65-F5344CB8AC3E}">
        <p14:creationId xmlns:p14="http://schemas.microsoft.com/office/powerpoint/2010/main" xmlns="" val="150880068"/>
      </p:ext>
    </p:extLst>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PERIOD_DIFF</a:t>
            </a:r>
            <a:r>
              <a:rPr lang="en-IN" sz="3200" b="1" dirty="0" smtClean="0">
                <a:solidFill>
                  <a:srgbClr val="FFFF00"/>
                </a:solidFill>
                <a:latin typeface="Arial" panose="020B0604020202020204" pitchFamily="34" charset="0"/>
                <a:cs typeface="Arial" panose="020B0604020202020204" pitchFamily="34" charset="0"/>
              </a:rPr>
              <a:t>()</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1" y="15356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PERIOD_DIFF(P1, P2);</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2133600"/>
            <a:ext cx="8458199"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DD4A68"/>
                </a:solidFill>
                <a:latin typeface="Arial" panose="020B0604020202020204" pitchFamily="34" charset="0"/>
                <a:ea typeface="Times New Roman" panose="02020603050405020304" pitchFamily="18" charset="0"/>
              </a:rPr>
              <a:t> PERIOD_DIFF(201701, 201601);</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PERIOD_DIFF (EXTRACT (</a:t>
            </a:r>
            <a:r>
              <a:rPr lang="en-IN" dirty="0">
                <a:solidFill>
                  <a:srgbClr val="DD4A68"/>
                </a:solidFill>
                <a:latin typeface="Arial" panose="020B0604020202020204" pitchFamily="34" charset="0"/>
                <a:ea typeface="Times New Roman" panose="02020603050405020304" pitchFamily="18" charset="0"/>
              </a:rPr>
              <a:t>YEAR_MONTH </a:t>
            </a:r>
            <a:r>
              <a:rPr lang="en-IN" dirty="0" smtClean="0">
                <a:solidFill>
                  <a:srgbClr val="DD4A68"/>
                </a:solidFill>
                <a:latin typeface="Arial" panose="020B0604020202020204" pitchFamily="34" charset="0"/>
                <a:ea typeface="Times New Roman" panose="02020603050405020304" pitchFamily="18" charset="0"/>
              </a:rPr>
              <a:t>FROM now</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DD4A68"/>
                </a:solidFill>
                <a:latin typeface="Arial" panose="020B0604020202020204" pitchFamily="34" charset="0"/>
                <a:ea typeface="Times New Roman" panose="02020603050405020304" pitchFamily="18" charset="0"/>
              </a:rPr>
              <a:t>EXTRACT (</a:t>
            </a:r>
            <a:r>
              <a:rPr lang="en-IN" dirty="0">
                <a:solidFill>
                  <a:srgbClr val="DD4A68"/>
                </a:solidFill>
                <a:latin typeface="Arial" panose="020B0604020202020204" pitchFamily="34" charset="0"/>
                <a:ea typeface="Times New Roman" panose="02020603050405020304" pitchFamily="18" charset="0"/>
              </a:rPr>
              <a:t>YEAR_MONTH FROM hiredate)) </a:t>
            </a:r>
            <a:r>
              <a:rPr lang="en-IN" dirty="0" smtClean="0">
                <a:solidFill>
                  <a:srgbClr val="DD4A68"/>
                </a:solidFill>
                <a:latin typeface="Arial" panose="020B0604020202020204" pitchFamily="34" charset="0"/>
                <a:ea typeface="Times New Roman" panose="02020603050405020304" pitchFamily="18" charset="0"/>
              </a:rPr>
              <a:t>AS </a:t>
            </a:r>
            <a:r>
              <a:rPr lang="en-IN" dirty="0" smtClean="0">
                <a:latin typeface="Arial" panose="020B0604020202020204" pitchFamily="34" charset="0"/>
                <a:cs typeface="Arial" panose="020B0604020202020204" pitchFamily="34" charset="0"/>
              </a:rPr>
              <a:t>R1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52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MySQL PERIOD_DIFF() returns the difference between two periods. Periods should be in the same format i.e. YYYYMM or YYMM</a:t>
            </a:r>
            <a:r>
              <a:rPr lang="en-IN" sz="2000" b="1" dirty="0" smtClean="0">
                <a:latin typeface="Arial" panose="020B0604020202020204" pitchFamily="34" charset="0"/>
                <a:cs typeface="Arial" panose="020B0604020202020204" pitchFamily="34" charset="0"/>
              </a:rPr>
              <a:t>.</a:t>
            </a:r>
            <a:endParaRPr lang="en-IN"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3686502013"/>
      </p:ext>
    </p:extLst>
  </p:cSld>
  <p:clrMapOvr>
    <a:masterClrMapping/>
  </p:clrMapOvr>
  <p:transition/>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rgbClr val="FFFF00"/>
                </a:solidFill>
                <a:latin typeface="Arial" panose="020B0604020202020204" pitchFamily="34" charset="0"/>
                <a:cs typeface="Arial" panose="020B0604020202020204" pitchFamily="34" charset="0"/>
              </a:rPr>
              <a:t>TIMESTAMPADD()</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0" y="1535668"/>
            <a:ext cx="8675913"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TIMESTAMPADD (&lt;unit&gt;, interval, date_time);</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3657600"/>
            <a:ext cx="8458199" cy="456535"/>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timestampadd (month, 2, '2017-03-26')</a:t>
            </a:r>
          </a:p>
        </p:txBody>
      </p:sp>
      <p:sp>
        <p:nvSpPr>
          <p:cNvPr id="7" name="Rectangle 6"/>
          <p:cNvSpPr/>
          <p:nvPr/>
        </p:nvSpPr>
        <p:spPr>
          <a:xfrm>
            <a:off x="152400" y="703183"/>
            <a:ext cx="8839200" cy="400110"/>
          </a:xfrm>
          <a:prstGeom prst="rect">
            <a:avLst/>
          </a:prstGeom>
        </p:spPr>
        <p:txBody>
          <a:bodyPr wrap="square">
            <a:spAutoFit/>
          </a:bodyPr>
          <a:lstStyle/>
          <a:p>
            <a:r>
              <a:rPr lang="en-IN" sz="2000" b="1" dirty="0" smtClean="0">
                <a:latin typeface="Arial" panose="020B0604020202020204" pitchFamily="34" charset="0"/>
                <a:cs typeface="Arial" panose="020B0604020202020204" pitchFamily="34" charset="0"/>
              </a:rPr>
              <a:t>TODO</a:t>
            </a:r>
            <a:endParaRPr lang="en-IN" sz="2000" b="1"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xmlns="" val="1455513860"/>
              </p:ext>
            </p:extLst>
          </p:nvPr>
        </p:nvGraphicFramePr>
        <p:xfrm>
          <a:off x="228600" y="2133600"/>
          <a:ext cx="8379488" cy="1112520"/>
        </p:xfrm>
        <a:graphic>
          <a:graphicData uri="http://schemas.openxmlformats.org/drawingml/2006/table">
            <a:tbl>
              <a:tblPr firstRow="1" bandRow="1">
                <a:tableStyleId>{7E9639D4-E3E2-4D34-9284-5A2195B3D0D7}</a:tableStyleId>
              </a:tblPr>
              <a:tblGrid>
                <a:gridCol w="2590800"/>
                <a:gridCol w="1981200"/>
                <a:gridCol w="1752600"/>
                <a:gridCol w="1295400"/>
                <a:gridCol w="759488"/>
              </a:tblGrid>
              <a:tr h="370840">
                <a:tc gridSpan="5">
                  <a:txBody>
                    <a:bodyPr/>
                    <a:lstStyle/>
                    <a:p>
                      <a:r>
                        <a:rPr lang="en-IN" sz="1600" dirty="0" smtClean="0">
                          <a:latin typeface="Arial" panose="020B0604020202020204" pitchFamily="34" charset="0"/>
                          <a:cs typeface="Arial" panose="020B0604020202020204" pitchFamily="34" charset="0"/>
                        </a:rPr>
                        <a:t>Unit Value</a:t>
                      </a:r>
                      <a:endParaRPr lang="en-IN" sz="1600" dirty="0">
                        <a:latin typeface="Arial" panose="020B0604020202020204" pitchFamily="34" charset="0"/>
                        <a:cs typeface="Arial" panose="020B0604020202020204" pitchFamily="34" charset="0"/>
                      </a:endParaRP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smtClean="0">
                          <a:latin typeface="Arial" panose="020B0604020202020204" pitchFamily="34" charset="0"/>
                          <a:cs typeface="Arial" panose="020B0604020202020204" pitchFamily="34" charset="0"/>
                        </a:rPr>
                        <a:t>YEAR</a:t>
                      </a:r>
                    </a:p>
                  </a:txBody>
                  <a:tcPr/>
                </a:tc>
                <a:tc>
                  <a:txBody>
                    <a:bodyPr/>
                    <a:lstStyle/>
                    <a:p>
                      <a:r>
                        <a:rPr lang="en-IN" sz="1600" dirty="0" smtClean="0">
                          <a:latin typeface="Arial" panose="020B0604020202020204" pitchFamily="34" charset="0"/>
                          <a:cs typeface="Arial" panose="020B0604020202020204" pitchFamily="34" charset="0"/>
                        </a:rPr>
                        <a:t>DAY</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HOUR</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MINUTE</a:t>
                      </a:r>
                      <a:endParaRPr lang="en-IN" sz="1600" dirty="0">
                        <a:latin typeface="Arial" panose="020B0604020202020204" pitchFamily="34" charset="0"/>
                        <a:cs typeface="Arial" panose="020B0604020202020204" pitchFamily="34" charset="0"/>
                      </a:endParaRPr>
                    </a:p>
                  </a:txBody>
                  <a:tcPr/>
                </a:tc>
                <a:tc>
                  <a:txBody>
                    <a:bodyPr/>
                    <a:lstStyle/>
                    <a:p>
                      <a:endParaRPr lang="en-IN" sz="1600" dirty="0">
                        <a:latin typeface="Arial" panose="020B0604020202020204" pitchFamily="34" charset="0"/>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SECOND</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WEEK</a:t>
                      </a:r>
                      <a:endParaRPr lang="en-IN" sz="1600" dirty="0">
                        <a:latin typeface="Arial" panose="020B0604020202020204" pitchFamily="34" charset="0"/>
                        <a:cs typeface="Arial" panose="020B0604020202020204" pitchFamily="34"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smtClean="0">
                          <a:latin typeface="Arial" panose="020B0604020202020204" pitchFamily="34" charset="0"/>
                          <a:cs typeface="Arial" panose="020B0604020202020204" pitchFamily="34" charset="0"/>
                        </a:rPr>
                        <a:t>MONTH</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600" dirty="0" smtClean="0">
                        <a:latin typeface="Arial" panose="020B0604020202020204" pitchFamily="34" charset="0"/>
                        <a:cs typeface="Arial" panose="020B0604020202020204" pitchFamily="34" charset="0"/>
                      </a:endParaRPr>
                    </a:p>
                  </a:txBody>
                  <a:tcPr/>
                </a:tc>
                <a:tc>
                  <a:txBody>
                    <a:bodyPr/>
                    <a:lstStyle/>
                    <a:p>
                      <a:endParaRPr lang="en-IN" sz="1600" dirty="0">
                        <a:latin typeface="Arial" panose="020B0604020202020204" pitchFamily="34" charset="0"/>
                        <a:cs typeface="Arial" panose="020B0604020202020204" pitchFamily="34" charset="0"/>
                      </a:endParaRPr>
                    </a:p>
                  </a:txBody>
                  <a:tcPr/>
                </a:tc>
              </a:tr>
            </a:tbl>
          </a:graphicData>
        </a:graphic>
      </p:graphicFrame>
      <p:sp>
        <p:nvSpPr>
          <p:cNvPr id="3" name="Rectangle 2"/>
          <p:cNvSpPr/>
          <p:nvPr/>
        </p:nvSpPr>
        <p:spPr>
          <a:xfrm>
            <a:off x="6400800" y="1581090"/>
            <a:ext cx="2590800"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date_time + interval</a:t>
            </a:r>
          </a:p>
        </p:txBody>
      </p:sp>
      <p:sp>
        <p:nvSpPr>
          <p:cNvPr id="2" name="Rectangle 1"/>
          <p:cNvSpPr/>
          <p:nvPr/>
        </p:nvSpPr>
        <p:spPr>
          <a:xfrm>
            <a:off x="0" y="-17621"/>
            <a:ext cx="1197764" cy="230832"/>
          </a:xfrm>
          <a:prstGeom prst="rect">
            <a:avLst/>
          </a:prstGeom>
        </p:spPr>
        <p:txBody>
          <a:bodyPr wrap="none">
            <a:spAutoFit/>
          </a:bodyPr>
          <a:lstStyle/>
          <a:p>
            <a:r>
              <a:rPr lang="en-IN" sz="900" dirty="0" smtClean="0">
                <a:solidFill>
                  <a:schemeClr val="accent4">
                    <a:lumMod val="75000"/>
                  </a:schemeClr>
                </a:solidFill>
                <a:latin typeface="Arial" panose="020B0604020202020204" pitchFamily="34" charset="0"/>
                <a:cs typeface="Arial" panose="020B0604020202020204" pitchFamily="34" charset="0"/>
              </a:rPr>
              <a:t>from </a:t>
            </a:r>
            <a:r>
              <a:rPr lang="en-IN" sz="900" dirty="0">
                <a:solidFill>
                  <a:schemeClr val="accent4">
                    <a:lumMod val="75000"/>
                  </a:schemeClr>
                </a:solidFill>
                <a:latin typeface="Arial" panose="020B0604020202020204" pitchFamily="34" charset="0"/>
                <a:cs typeface="Arial" panose="020B0604020202020204" pitchFamily="34" charset="0"/>
              </a:rPr>
              <a:t>Kedar Ghadge</a:t>
            </a:r>
          </a:p>
        </p:txBody>
      </p:sp>
    </p:spTree>
    <p:extLst>
      <p:ext uri="{BB962C8B-B14F-4D97-AF65-F5344CB8AC3E}">
        <p14:creationId xmlns:p14="http://schemas.microsoft.com/office/powerpoint/2010/main" xmlns="" val="738260990"/>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rgbClr val="FFFF00"/>
                </a:solidFill>
                <a:latin typeface="Arial" panose="020B0604020202020204" pitchFamily="34" charset="0"/>
                <a:cs typeface="Arial" panose="020B0604020202020204" pitchFamily="34" charset="0"/>
              </a:rPr>
              <a:t>TIMESTAMPDIFF()</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0" y="1535668"/>
            <a:ext cx="8675913"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TIMESTAMPDIFF (&lt;unit&gt;, date1, date2)</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7" name="Rectangle 6"/>
          <p:cNvSpPr/>
          <p:nvPr/>
        </p:nvSpPr>
        <p:spPr>
          <a:xfrm>
            <a:off x="152400" y="703183"/>
            <a:ext cx="8839200" cy="400110"/>
          </a:xfrm>
          <a:prstGeom prst="rect">
            <a:avLst/>
          </a:prstGeom>
        </p:spPr>
        <p:txBody>
          <a:bodyPr wrap="square">
            <a:spAutoFit/>
          </a:bodyPr>
          <a:lstStyle/>
          <a:p>
            <a:r>
              <a:rPr lang="en-IN" sz="2000" b="1" dirty="0" smtClean="0">
                <a:latin typeface="Arial" panose="020B0604020202020204" pitchFamily="34" charset="0"/>
                <a:cs typeface="Arial" panose="020B0604020202020204" pitchFamily="34" charset="0"/>
              </a:rPr>
              <a:t>TODO</a:t>
            </a:r>
            <a:endParaRPr lang="en-IN" sz="2000" b="1" dirty="0">
              <a:latin typeface="Arial" panose="020B0604020202020204" pitchFamily="34" charset="0"/>
              <a:cs typeface="Arial" panose="020B0604020202020204" pitchFamily="34" charset="0"/>
            </a:endParaRPr>
          </a:p>
        </p:txBody>
      </p:sp>
      <p:sp>
        <p:nvSpPr>
          <p:cNvPr id="9" name="Rectangle 8"/>
          <p:cNvSpPr/>
          <p:nvPr/>
        </p:nvSpPr>
        <p:spPr>
          <a:xfrm>
            <a:off x="228600" y="3657600"/>
            <a:ext cx="8458199" cy="456535"/>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Timestampdiff (month, hiredate, now())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a:t>
            </a:r>
            <a:endParaRPr lang="en-IN"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xmlns="" val="630002949"/>
              </p:ext>
            </p:extLst>
          </p:nvPr>
        </p:nvGraphicFramePr>
        <p:xfrm>
          <a:off x="228600" y="2133600"/>
          <a:ext cx="8379488" cy="1112520"/>
        </p:xfrm>
        <a:graphic>
          <a:graphicData uri="http://schemas.openxmlformats.org/drawingml/2006/table">
            <a:tbl>
              <a:tblPr firstRow="1" bandRow="1">
                <a:tableStyleId>{7E9639D4-E3E2-4D34-9284-5A2195B3D0D7}</a:tableStyleId>
              </a:tblPr>
              <a:tblGrid>
                <a:gridCol w="2590800"/>
                <a:gridCol w="1981200"/>
                <a:gridCol w="1752600"/>
                <a:gridCol w="1295400"/>
                <a:gridCol w="759488"/>
              </a:tblGrid>
              <a:tr h="370840">
                <a:tc gridSpan="5">
                  <a:txBody>
                    <a:bodyPr/>
                    <a:lstStyle/>
                    <a:p>
                      <a:r>
                        <a:rPr lang="en-IN" sz="1600" dirty="0" smtClean="0">
                          <a:latin typeface="Arial" panose="020B0604020202020204" pitchFamily="34" charset="0"/>
                          <a:cs typeface="Arial" panose="020B0604020202020204" pitchFamily="34" charset="0"/>
                        </a:rPr>
                        <a:t>Unit Value</a:t>
                      </a:r>
                      <a:endParaRPr lang="en-IN" sz="1600" dirty="0">
                        <a:latin typeface="Arial" panose="020B0604020202020204" pitchFamily="34" charset="0"/>
                        <a:cs typeface="Arial" panose="020B0604020202020204" pitchFamily="34" charset="0"/>
                      </a:endParaRP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smtClean="0">
                          <a:latin typeface="Arial" panose="020B0604020202020204" pitchFamily="34" charset="0"/>
                          <a:cs typeface="Arial" panose="020B0604020202020204" pitchFamily="34" charset="0"/>
                        </a:rPr>
                        <a:t>YEAR</a:t>
                      </a:r>
                    </a:p>
                  </a:txBody>
                  <a:tcPr/>
                </a:tc>
                <a:tc>
                  <a:txBody>
                    <a:bodyPr/>
                    <a:lstStyle/>
                    <a:p>
                      <a:r>
                        <a:rPr lang="en-IN" sz="1600" dirty="0" smtClean="0">
                          <a:latin typeface="Arial" panose="020B0604020202020204" pitchFamily="34" charset="0"/>
                          <a:cs typeface="Arial" panose="020B0604020202020204" pitchFamily="34" charset="0"/>
                        </a:rPr>
                        <a:t>DAY</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HOUR</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MINUTE</a:t>
                      </a:r>
                      <a:endParaRPr lang="en-IN" sz="1600" dirty="0">
                        <a:latin typeface="Arial" panose="020B0604020202020204" pitchFamily="34" charset="0"/>
                        <a:cs typeface="Arial" panose="020B0604020202020204" pitchFamily="34" charset="0"/>
                      </a:endParaRPr>
                    </a:p>
                  </a:txBody>
                  <a:tcPr/>
                </a:tc>
                <a:tc>
                  <a:txBody>
                    <a:bodyPr/>
                    <a:lstStyle/>
                    <a:p>
                      <a:endParaRPr lang="en-IN" sz="1600" dirty="0">
                        <a:latin typeface="Arial" panose="020B0604020202020204" pitchFamily="34" charset="0"/>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SECOND</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WEEK</a:t>
                      </a:r>
                      <a:endParaRPr lang="en-IN" sz="1600" dirty="0">
                        <a:latin typeface="Arial" panose="020B0604020202020204" pitchFamily="34" charset="0"/>
                        <a:cs typeface="Arial" panose="020B0604020202020204" pitchFamily="34"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smtClean="0">
                          <a:latin typeface="Arial" panose="020B0604020202020204" pitchFamily="34" charset="0"/>
                          <a:cs typeface="Arial" panose="020B0604020202020204" pitchFamily="34" charset="0"/>
                        </a:rPr>
                        <a:t>MONTH</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600" dirty="0" smtClean="0">
                        <a:latin typeface="Arial" panose="020B0604020202020204" pitchFamily="34" charset="0"/>
                        <a:cs typeface="Arial" panose="020B0604020202020204" pitchFamily="34" charset="0"/>
                      </a:endParaRPr>
                    </a:p>
                  </a:txBody>
                  <a:tcPr/>
                </a:tc>
                <a:tc>
                  <a:txBody>
                    <a:bodyPr/>
                    <a:lstStyle/>
                    <a:p>
                      <a:endParaRPr lang="en-IN" sz="1600" dirty="0">
                        <a:latin typeface="Arial" panose="020B0604020202020204" pitchFamily="34" charset="0"/>
                        <a:cs typeface="Arial" panose="020B0604020202020204" pitchFamily="34" charset="0"/>
                      </a:endParaRPr>
                    </a:p>
                  </a:txBody>
                  <a:tcPr/>
                </a:tc>
              </a:tr>
            </a:tbl>
          </a:graphicData>
        </a:graphic>
      </p:graphicFrame>
      <p:sp>
        <p:nvSpPr>
          <p:cNvPr id="11" name="Rectangle 10"/>
          <p:cNvSpPr/>
          <p:nvPr/>
        </p:nvSpPr>
        <p:spPr>
          <a:xfrm>
            <a:off x="6938347" y="1677262"/>
            <a:ext cx="1837362"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Date2 – Date1</a:t>
            </a:r>
          </a:p>
        </p:txBody>
      </p:sp>
      <p:sp>
        <p:nvSpPr>
          <p:cNvPr id="12" name="Rectangle 11"/>
          <p:cNvSpPr/>
          <p:nvPr/>
        </p:nvSpPr>
        <p:spPr>
          <a:xfrm>
            <a:off x="0" y="-17621"/>
            <a:ext cx="1197764" cy="230832"/>
          </a:xfrm>
          <a:prstGeom prst="rect">
            <a:avLst/>
          </a:prstGeom>
        </p:spPr>
        <p:txBody>
          <a:bodyPr wrap="none">
            <a:spAutoFit/>
          </a:bodyPr>
          <a:lstStyle/>
          <a:p>
            <a:r>
              <a:rPr lang="en-IN" sz="900" dirty="0" smtClean="0">
                <a:solidFill>
                  <a:schemeClr val="accent4">
                    <a:lumMod val="75000"/>
                  </a:schemeClr>
                </a:solidFill>
                <a:latin typeface="Arial" panose="020B0604020202020204" pitchFamily="34" charset="0"/>
                <a:cs typeface="Arial" panose="020B0604020202020204" pitchFamily="34" charset="0"/>
              </a:rPr>
              <a:t>from </a:t>
            </a:r>
            <a:r>
              <a:rPr lang="en-IN" sz="900" dirty="0">
                <a:solidFill>
                  <a:schemeClr val="accent4">
                    <a:lumMod val="75000"/>
                  </a:schemeClr>
                </a:solidFill>
                <a:latin typeface="Arial" panose="020B0604020202020204" pitchFamily="34" charset="0"/>
                <a:cs typeface="Arial" panose="020B0604020202020204" pitchFamily="34" charset="0"/>
              </a:rPr>
              <a:t>Kedar Ghadge</a:t>
            </a:r>
          </a:p>
        </p:txBody>
      </p:sp>
    </p:spTree>
    <p:extLst>
      <p:ext uri="{BB962C8B-B14F-4D97-AF65-F5344CB8AC3E}">
        <p14:creationId xmlns:p14="http://schemas.microsoft.com/office/powerpoint/2010/main" xmlns="" val="3382038179"/>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rgbClr val="FFFF00"/>
                </a:solidFill>
                <a:latin typeface="Arial" panose="020B0604020202020204" pitchFamily="34" charset="0"/>
                <a:cs typeface="Arial" panose="020B0604020202020204" pitchFamily="34" charset="0"/>
              </a:rPr>
              <a:t>Date Functions</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xmlns="" val="505394513"/>
              </p:ext>
            </p:extLst>
          </p:nvPr>
        </p:nvGraphicFramePr>
        <p:xfrm>
          <a:off x="152400" y="668022"/>
          <a:ext cx="8839200" cy="4818378"/>
        </p:xfrm>
        <a:graphic>
          <a:graphicData uri="http://schemas.openxmlformats.org/drawingml/2006/table">
            <a:tbl>
              <a:tblPr firstRow="1" bandRow="1">
                <a:tableStyleId>{7E9639D4-E3E2-4D34-9284-5A2195B3D0D7}</a:tableStyleId>
              </a:tblPr>
              <a:tblGrid>
                <a:gridCol w="2514600"/>
                <a:gridCol w="6324600"/>
              </a:tblGrid>
              <a:tr h="442383">
                <a:tc>
                  <a:txBody>
                    <a:bodyPr/>
                    <a:lstStyle/>
                    <a:p>
                      <a:r>
                        <a:rPr kumimoji="0" lang="en-US" b="1" kern="1200" dirty="0" smtClean="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lang="en-IN" dirty="0" smtClean="0">
                          <a:solidFill>
                            <a:srgbClr val="B7F7E2"/>
                          </a:solidFill>
                          <a:latin typeface="Arial" panose="020B0604020202020204" pitchFamily="34" charset="0"/>
                          <a:cs typeface="Arial" panose="020B0604020202020204" pitchFamily="34" charset="0"/>
                        </a:rPr>
                        <a:t>Result</a:t>
                      </a:r>
                      <a:endParaRPr lang="en-IN" dirty="0">
                        <a:solidFill>
                          <a:srgbClr val="B7F7E2"/>
                        </a:solidFill>
                        <a:latin typeface="Arial" panose="020B0604020202020204" pitchFamily="34" charset="0"/>
                        <a:cs typeface="Arial" panose="020B0604020202020204" pitchFamily="34" charset="0"/>
                      </a:endParaRPr>
                    </a:p>
                  </a:txBody>
                  <a:tcPr/>
                </a:tc>
              </a:tr>
              <a:tr h="442383">
                <a:tc>
                  <a:txBody>
                    <a:bodyPr/>
                    <a:lstStyle/>
                    <a:p>
                      <a:pPr fontAlgn="t"/>
                      <a:r>
                        <a:rPr kumimoji="0" lang="en-IN" sz="1600" kern="1200" dirty="0" smtClean="0">
                          <a:solidFill>
                            <a:srgbClr val="0077AA"/>
                          </a:solidFill>
                          <a:latin typeface="Liberation Mono"/>
                          <a:ea typeface="+mn-ea"/>
                          <a:cs typeface="+mn-cs"/>
                        </a:rPr>
                        <a:t>DAY(date)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DAY() is a synonym for DAYOFMONTH().</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DAYNAME(date)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Returns the name of the weekday for date.</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DAYOFMONTH(date)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Returns the day of the month for date, in the range 1 to 31</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DAYOFWEEK(date)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sz="1600" kern="1200" dirty="0" smtClean="0">
                          <a:solidFill>
                            <a:schemeClr val="tx1"/>
                          </a:solidFill>
                          <a:effectLst/>
                          <a:latin typeface="Arial" panose="020B0604020202020204" pitchFamily="34" charset="0"/>
                          <a:ea typeface="+mn-ea"/>
                          <a:cs typeface="Arial" panose="020B0604020202020204" pitchFamily="34" charset="0"/>
                        </a:rPr>
                        <a:t>Returns the weekday index for date (1 = Sunday, 2 = Monday, …, 7 = Saturday).</a:t>
                      </a:r>
                      <a:endParaRPr kumimoji="0" lang="en-IN" sz="1600" kern="1200" dirty="0">
                        <a:solidFill>
                          <a:schemeClr val="tx1"/>
                        </a:solidFill>
                        <a:effectLst/>
                        <a:latin typeface="Arial" panose="020B0604020202020204" pitchFamily="34" charset="0"/>
                        <a:ea typeface="+mn-ea"/>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DAYOFYEAR(date)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Returns the day of the year for date, in the range 1 to 366</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LAST_DAY(date)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Takes a date or datetime value and returns the corresponding value for the last day of the month. Returns NULL if the argument is invalid.</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MONTH(date)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Returns the month for date, in the range 1 to 12 for January to December</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MONTHNAME(date)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Returns the full name of the month for date.</a:t>
                      </a:r>
                      <a:endParaRPr lang="en-IN" sz="1600" dirty="0">
                        <a:effectLst/>
                        <a:latin typeface="Arial" panose="020B0604020202020204" pitchFamily="34" charset="0"/>
                        <a:cs typeface="Arial" panose="020B0604020202020204" pitchFamily="34" charset="0"/>
                      </a:endParaRPr>
                    </a:p>
                  </a:txBody>
                  <a:tcPr marL="76200" marR="76200" marT="76200" marB="76200"/>
                </a:tc>
              </a:tr>
            </a:tbl>
          </a:graphicData>
        </a:graphic>
      </p:graphicFrame>
      <p:sp>
        <p:nvSpPr>
          <p:cNvPr id="7" name="Rectangle 6"/>
          <p:cNvSpPr/>
          <p:nvPr/>
        </p:nvSpPr>
        <p:spPr>
          <a:xfrm>
            <a:off x="0" y="5486400"/>
            <a:ext cx="9067800" cy="830997"/>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t> </a:t>
            </a:r>
            <a:r>
              <a:rPr lang="en-IN" sz="1600" dirty="0">
                <a:solidFill>
                  <a:srgbClr val="DD4A68"/>
                </a:solidFill>
                <a:latin typeface="Arial" panose="020B0604020202020204" pitchFamily="34" charset="0"/>
                <a:ea typeface="Times New Roman" panose="02020603050405020304" pitchFamily="18" charset="0"/>
              </a:rPr>
              <a:t>dayofweek (now()), WEEKDAY(now</a:t>
            </a:r>
            <a:r>
              <a:rPr lang="en-IN" sz="1600" dirty="0" smtClean="0">
                <a:solidFill>
                  <a:srgbClr val="DD4A68"/>
                </a:solidFill>
                <a:latin typeface="Arial" panose="020B0604020202020204" pitchFamily="34" charset="0"/>
                <a:ea typeface="Times New Roman" panose="02020603050405020304" pitchFamily="18" charset="0"/>
              </a:rPr>
              <a:t>());</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dayofweek (date_add(now</a:t>
            </a:r>
            <a:r>
              <a:rPr lang="en-IN" sz="1600" dirty="0" smtClean="0">
                <a:solidFill>
                  <a:srgbClr val="DD4A68"/>
                </a:solidFill>
                <a:latin typeface="Arial" panose="020B0604020202020204" pitchFamily="34" charset="0"/>
                <a:ea typeface="Times New Roman" panose="02020603050405020304" pitchFamily="18" charset="0"/>
              </a:rPr>
              <a:t>(), interval </a:t>
            </a:r>
            <a:r>
              <a:rPr lang="en-IN" sz="1600" dirty="0">
                <a:solidFill>
                  <a:srgbClr val="DD4A68"/>
                </a:solidFill>
                <a:latin typeface="Arial" panose="020B0604020202020204" pitchFamily="34" charset="0"/>
                <a:ea typeface="Times New Roman" panose="02020603050405020304" pitchFamily="18" charset="0"/>
              </a:rPr>
              <a:t>1 day)), </a:t>
            </a:r>
            <a:r>
              <a:rPr lang="en-IN" sz="1600" dirty="0" smtClean="0">
                <a:solidFill>
                  <a:srgbClr val="DD4A68"/>
                </a:solidFill>
                <a:latin typeface="Arial" panose="020B0604020202020204" pitchFamily="34" charset="0"/>
                <a:ea typeface="Times New Roman" panose="02020603050405020304" pitchFamily="18" charset="0"/>
              </a:rPr>
              <a:t>weekday (date_add (</a:t>
            </a:r>
            <a:r>
              <a:rPr lang="en-IN" sz="1600" dirty="0">
                <a:solidFill>
                  <a:srgbClr val="DD4A68"/>
                </a:solidFill>
                <a:latin typeface="Arial" panose="020B0604020202020204" pitchFamily="34" charset="0"/>
                <a:ea typeface="Times New Roman" panose="02020603050405020304" pitchFamily="18" charset="0"/>
              </a:rPr>
              <a:t>now</a:t>
            </a:r>
            <a:r>
              <a:rPr lang="en-IN" sz="1600" dirty="0" smtClean="0">
                <a:solidFill>
                  <a:srgbClr val="DD4A68"/>
                </a:solidFill>
                <a:latin typeface="Arial" panose="020B0604020202020204" pitchFamily="34" charset="0"/>
                <a:ea typeface="Times New Roman" panose="02020603050405020304" pitchFamily="18" charset="0"/>
              </a:rPr>
              <a:t>(), interval </a:t>
            </a:r>
            <a:r>
              <a:rPr lang="en-IN" sz="1600" dirty="0">
                <a:solidFill>
                  <a:srgbClr val="DD4A68"/>
                </a:solidFill>
                <a:latin typeface="Arial" panose="020B0604020202020204" pitchFamily="34" charset="0"/>
                <a:ea typeface="Times New Roman" panose="02020603050405020304" pitchFamily="18" charset="0"/>
              </a:rPr>
              <a:t>1 day));</a:t>
            </a:r>
          </a:p>
        </p:txBody>
      </p:sp>
    </p:spTree>
    <p:extLst>
      <p:ext uri="{BB962C8B-B14F-4D97-AF65-F5344CB8AC3E}">
        <p14:creationId xmlns:p14="http://schemas.microsoft.com/office/powerpoint/2010/main" xmlns="" val="2270596306"/>
      </p:ext>
    </p:extLst>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rgbClr val="FFFF00"/>
                </a:solidFill>
                <a:latin typeface="Arial" panose="020B0604020202020204" pitchFamily="34" charset="0"/>
                <a:cs typeface="Arial" panose="020B0604020202020204" pitchFamily="34" charset="0"/>
              </a:rPr>
              <a:t>Date Functions</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xmlns="" val="872873668"/>
              </p:ext>
            </p:extLst>
          </p:nvPr>
        </p:nvGraphicFramePr>
        <p:xfrm>
          <a:off x="152400" y="838200"/>
          <a:ext cx="8839200" cy="4132155"/>
        </p:xfrm>
        <a:graphic>
          <a:graphicData uri="http://schemas.openxmlformats.org/drawingml/2006/table">
            <a:tbl>
              <a:tblPr firstRow="1" bandRow="1">
                <a:tableStyleId>{7E9639D4-E3E2-4D34-9284-5A2195B3D0D7}</a:tableStyleId>
              </a:tblPr>
              <a:tblGrid>
                <a:gridCol w="2514600"/>
                <a:gridCol w="6324600"/>
              </a:tblGrid>
              <a:tr h="442383">
                <a:tc>
                  <a:txBody>
                    <a:bodyPr/>
                    <a:lstStyle/>
                    <a:p>
                      <a:r>
                        <a:rPr kumimoji="0" lang="en-US" b="1" kern="1200" dirty="0" smtClean="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Result</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442383">
                <a:tc>
                  <a:txBody>
                    <a:bodyPr/>
                    <a:lstStyle/>
                    <a:p>
                      <a:pPr fontAlgn="t"/>
                      <a:r>
                        <a:rPr kumimoji="0" lang="en-IN" sz="1600" kern="1200" dirty="0" smtClean="0">
                          <a:solidFill>
                            <a:srgbClr val="0077AA"/>
                          </a:solidFill>
                          <a:latin typeface="Liberation Mono"/>
                          <a:ea typeface="+mn-ea"/>
                          <a:cs typeface="+mn-cs"/>
                        </a:rPr>
                        <a:t>WEEKDAY(date)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sz="1600" kern="1200" dirty="0" smtClean="0">
                          <a:solidFill>
                            <a:schemeClr val="tx1"/>
                          </a:solidFill>
                          <a:effectLst/>
                          <a:latin typeface="Arial" panose="020B0604020202020204" pitchFamily="34" charset="0"/>
                          <a:ea typeface="+mn-ea"/>
                          <a:cs typeface="Arial" panose="020B0604020202020204" pitchFamily="34" charset="0"/>
                        </a:rPr>
                        <a:t>Returns the weekday index for date (0 = Monday, 1 = Tuesday, … 6 = Sunday).</a:t>
                      </a:r>
                      <a:endParaRPr kumimoji="0" lang="en-IN" sz="1600" kern="1200" dirty="0">
                        <a:solidFill>
                          <a:schemeClr val="tx1"/>
                        </a:solidFill>
                        <a:effectLst/>
                        <a:latin typeface="Arial" panose="020B0604020202020204" pitchFamily="34" charset="0"/>
                        <a:ea typeface="+mn-ea"/>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WEEKOFYEAR(date)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Returns the calendar week of the date as a number in the range from 1 to 53.</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QUARTER(date)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Returns the quarter of the year for date, in the range 1 to 4.</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HOUR(time)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Returns the hour for time. The range of the return value is 0 to 23 for time-of-day values.</a:t>
                      </a: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MINUTE(time)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Returns the minute for time, in the range 0 to 59.</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SECOND(time)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Returns the second for time, in the range 0 to 59.</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DATEDIFF(expr1,expr2)</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sz="1600" b="0" i="0" kern="1200" dirty="0" smtClean="0">
                          <a:solidFill>
                            <a:schemeClr val="tx1"/>
                          </a:solidFill>
                          <a:effectLst/>
                          <a:latin typeface="+mn-lt"/>
                          <a:ea typeface="+mn-ea"/>
                          <a:cs typeface="+mn-cs"/>
                        </a:rPr>
                        <a:t>Returns the number of days between two dates or datetimes.</a:t>
                      </a:r>
                      <a:endParaRPr lang="en-IN" sz="1600" dirty="0">
                        <a:effectLst/>
                        <a:latin typeface="Arial" panose="020B0604020202020204" pitchFamily="34" charset="0"/>
                        <a:cs typeface="Arial" panose="020B0604020202020204" pitchFamily="34" charset="0"/>
                      </a:endParaRPr>
                    </a:p>
                  </a:txBody>
                  <a:tcPr marL="76200" marR="76200" marT="76200" marB="76200"/>
                </a:tc>
              </a:tr>
            </a:tbl>
          </a:graphicData>
        </a:graphic>
      </p:graphicFrame>
      <p:sp>
        <p:nvSpPr>
          <p:cNvPr id="5" name="Rectangle 4"/>
          <p:cNvSpPr/>
          <p:nvPr/>
        </p:nvSpPr>
        <p:spPr>
          <a:xfrm>
            <a:off x="152400" y="5112603"/>
            <a:ext cx="8839200"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 </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DAY</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WEEKDAY</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DAY</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ea typeface="Times New Roman" panose="02020603050405020304" pitchFamily="18" charset="0"/>
              </a:rPr>
              <a:t>WHERE</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DAY</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3F6971"/>
                </a:solidFill>
                <a:latin typeface="Arial" panose="020B0604020202020204" pitchFamily="34" charset="0"/>
                <a:ea typeface="Times New Roman" panose="02020603050405020304" pitchFamily="18" charset="0"/>
              </a:rPr>
              <a:t>HIREDATE</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17</a:t>
            </a:r>
            <a:r>
              <a:rPr lang="en-IN"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xmlns="" val="2238145823"/>
      </p:ext>
    </p:extLst>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smtClean="0">
                <a:solidFill>
                  <a:srgbClr val="DC525C"/>
                </a:solidFill>
                <a:latin typeface="Segoe UI Light" panose="020B0502040204020203" pitchFamily="34" charset="0"/>
                <a:cs typeface="Segoe UI Light" panose="020B0502040204020203" pitchFamily="34" charset="0"/>
              </a:rPr>
              <a:t>Date and 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xmlns="" val="1734541318"/>
      </p:ext>
    </p:extLst>
  </p:cSld>
  <p:clrMapOvr>
    <a:masterClrMapping/>
  </p:clrMapOvr>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52400" y="5410200"/>
            <a:ext cx="88392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3F6971"/>
                </a:solidFill>
                <a:latin typeface="Arial" panose="020B0604020202020204" pitchFamily="34" charset="0"/>
                <a:ea typeface="Times New Roman" panose="02020603050405020304" pitchFamily="18" charset="0"/>
              </a:rPr>
              <a:t>DATE_FORMAT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3F6971"/>
                </a:solidFill>
                <a:latin typeface="Arial" panose="020B0604020202020204" pitchFamily="34" charset="0"/>
                <a:ea typeface="Times New Roman" panose="02020603050405020304" pitchFamily="18" charset="0"/>
              </a:rPr>
              <a:t>now</a:t>
            </a:r>
            <a:r>
              <a:rPr lang="en-US" dirty="0">
                <a:solidFill>
                  <a:srgbClr val="DD4A68"/>
                </a:solidFill>
                <a:latin typeface="Arial" panose="020B0604020202020204" pitchFamily="34" charset="0"/>
                <a:ea typeface="Times New Roman" panose="02020603050405020304" pitchFamily="18" charset="0"/>
              </a:rPr>
              <a:t>(), '%a');</a:t>
            </a:r>
            <a:endParaRPr lang="en-IN" dirty="0">
              <a:solidFill>
                <a:srgbClr val="DD4A68"/>
              </a:solidFill>
              <a:latin typeface="Arial" panose="020B0604020202020204" pitchFamily="34" charset="0"/>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xmlns="" val="4250555972"/>
              </p:ext>
            </p:extLst>
          </p:nvPr>
        </p:nvGraphicFramePr>
        <p:xfrm>
          <a:off x="152400" y="787404"/>
          <a:ext cx="8839200" cy="4423830"/>
        </p:xfrm>
        <a:graphic>
          <a:graphicData uri="http://schemas.openxmlformats.org/drawingml/2006/table">
            <a:tbl>
              <a:tblPr firstRow="1" bandRow="1">
                <a:tableStyleId>{7E9639D4-E3E2-4D34-9284-5A2195B3D0D7}</a:tableStyleId>
              </a:tblPr>
              <a:tblGrid>
                <a:gridCol w="1371600"/>
                <a:gridCol w="7467600"/>
              </a:tblGrid>
              <a:tr h="442383">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Formats</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Description</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442383">
                <a:tc>
                  <a:txBody>
                    <a:bodyPr/>
                    <a:lstStyle/>
                    <a:p>
                      <a:pPr>
                        <a:spcAft>
                          <a:spcPts val="0"/>
                        </a:spcAft>
                      </a:pPr>
                      <a:r>
                        <a:rPr kumimoji="0" lang="en-US" sz="1600" kern="1200" dirty="0">
                          <a:solidFill>
                            <a:srgbClr val="0077AA"/>
                          </a:solidFill>
                          <a:latin typeface="Liberation Mono"/>
                          <a:ea typeface="+mn-ea"/>
                          <a:cs typeface="+mn-cs"/>
                        </a:rPr>
                        <a:t>%a</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Abbreviated weekday name (Sun-Sat)</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%b</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Abbreviated month name (Jan-Dec)</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%c</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Month, numeric (0-12)</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%D</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Day of month with English suffix (0th, 1st, 2nd, 3rd, </a:t>
                      </a:r>
                      <a:r>
                        <a:rPr lang="en-US" sz="1600" dirty="0">
                          <a:effectLst/>
                          <a:latin typeface="Tahoma" panose="020B0604030504040204" pitchFamily="34" charset="0"/>
                          <a:ea typeface="Times New Roman" panose="02020603050405020304" pitchFamily="18" charset="0"/>
                        </a:rPr>
                        <a:t>�</a:t>
                      </a:r>
                      <a:r>
                        <a:rPr lang="en-US" sz="1600" dirty="0">
                          <a:effectLst/>
                          <a:latin typeface="Arial" panose="020B0604020202020204" pitchFamily="34" charset="0"/>
                          <a:ea typeface="Times New Roman" panose="02020603050405020304" pitchFamily="18" charset="0"/>
                        </a:rPr>
                        <a:t>)</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%d</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Day of month, numeric (00-31)</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%e</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Day of month, numeric (0-31)</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%f</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Microseconds (000000-999999)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%H</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%h</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DateTime Formats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xmlns="" val="1279567045"/>
      </p:ext>
    </p:extLst>
  </p:cSld>
  <p:clrMapOvr>
    <a:masterClrMapping/>
  </p:clrMapOvr>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xmlns="" val="782837935"/>
              </p:ext>
            </p:extLst>
          </p:nvPr>
        </p:nvGraphicFramePr>
        <p:xfrm>
          <a:off x="152400" y="787404"/>
          <a:ext cx="8839200" cy="5308596"/>
        </p:xfrm>
        <a:graphic>
          <a:graphicData uri="http://schemas.openxmlformats.org/drawingml/2006/table">
            <a:tbl>
              <a:tblPr firstRow="1" bandRow="1">
                <a:tableStyleId>{7E9639D4-E3E2-4D34-9284-5A2195B3D0D7}</a:tableStyleId>
              </a:tblPr>
              <a:tblGrid>
                <a:gridCol w="1371600"/>
                <a:gridCol w="7467600"/>
              </a:tblGrid>
              <a:tr h="442383">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Formats</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Description</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442383">
                <a:tc>
                  <a:txBody>
                    <a:bodyPr/>
                    <a:lstStyle/>
                    <a:p>
                      <a:pPr>
                        <a:spcAft>
                          <a:spcPts val="0"/>
                        </a:spcAft>
                      </a:pPr>
                      <a:r>
                        <a:rPr kumimoji="0" lang="en-US" sz="1600" kern="1200" dirty="0">
                          <a:solidFill>
                            <a:srgbClr val="0077AA"/>
                          </a:solidFill>
                          <a:latin typeface="Liberation Mono"/>
                          <a:ea typeface="+mn-ea"/>
                          <a:cs typeface="+mn-cs"/>
                        </a:rPr>
                        <a:t>%I</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%i</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Minutes, numeric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lvl="0">
                        <a:spcAft>
                          <a:spcPts val="0"/>
                        </a:spcAft>
                      </a:pPr>
                      <a:r>
                        <a:rPr kumimoji="0" lang="en-US" sz="1600" kern="1200" dirty="0">
                          <a:solidFill>
                            <a:srgbClr val="0077AA"/>
                          </a:solidFill>
                          <a:latin typeface="Liberation Mono"/>
                          <a:ea typeface="+mn-ea"/>
                          <a:cs typeface="+mn-cs"/>
                        </a:rPr>
                        <a:t>%j</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year (001-366)</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lvl="0">
                        <a:spcAft>
                          <a:spcPts val="0"/>
                        </a:spcAft>
                      </a:pPr>
                      <a:r>
                        <a:rPr kumimoji="0" lang="en-US" sz="1600" kern="1200" dirty="0">
                          <a:solidFill>
                            <a:srgbClr val="0077AA"/>
                          </a:solidFill>
                          <a:latin typeface="Liberation Mono"/>
                          <a:ea typeface="+mn-ea"/>
                          <a:cs typeface="+mn-cs"/>
                        </a:rPr>
                        <a:t>%k</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lvl="0">
                        <a:spcAft>
                          <a:spcPts val="0"/>
                        </a:spcAft>
                      </a:pPr>
                      <a:r>
                        <a:rPr kumimoji="0" lang="en-US" sz="1600" kern="1200" dirty="0">
                          <a:solidFill>
                            <a:srgbClr val="0077AA"/>
                          </a:solidFill>
                          <a:latin typeface="Liberation Mono"/>
                          <a:ea typeface="+mn-ea"/>
                          <a:cs typeface="+mn-cs"/>
                        </a:rPr>
                        <a:t>%l</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lvl="0">
                        <a:spcAft>
                          <a:spcPts val="0"/>
                        </a:spcAft>
                      </a:pPr>
                      <a:r>
                        <a:rPr kumimoji="0" lang="en-US" sz="1600" kern="1200" dirty="0">
                          <a:solidFill>
                            <a:srgbClr val="0077AA"/>
                          </a:solidFill>
                          <a:latin typeface="Liberation Mono"/>
                          <a:ea typeface="+mn-ea"/>
                          <a:cs typeface="+mn-cs"/>
                        </a:rPr>
                        <a:t>%M</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name (January-December)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lvl="0">
                        <a:spcAft>
                          <a:spcPts val="0"/>
                        </a:spcAft>
                      </a:pPr>
                      <a:r>
                        <a:rPr kumimoji="0" lang="en-US" sz="1600" kern="1200" dirty="0">
                          <a:solidFill>
                            <a:srgbClr val="0077AA"/>
                          </a:solidFill>
                          <a:latin typeface="Liberation Mono"/>
                          <a:ea typeface="+mn-ea"/>
                          <a:cs typeface="+mn-cs"/>
                        </a:rPr>
                        <a:t>%m</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numeric (00-12)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lvl="0">
                        <a:spcAft>
                          <a:spcPts val="0"/>
                        </a:spcAft>
                      </a:pPr>
                      <a:r>
                        <a:rPr kumimoji="0" lang="en-US" sz="1600" kern="1200" dirty="0">
                          <a:solidFill>
                            <a:srgbClr val="0077AA"/>
                          </a:solidFill>
                          <a:latin typeface="Liberation Mono"/>
                          <a:ea typeface="+mn-ea"/>
                          <a:cs typeface="+mn-cs"/>
                        </a:rPr>
                        <a:t>%p</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lvl="0">
                        <a:spcAft>
                          <a:spcPts val="0"/>
                        </a:spcAft>
                      </a:pPr>
                      <a:r>
                        <a:rPr kumimoji="0" lang="en-US" sz="1600" kern="1200" dirty="0">
                          <a:solidFill>
                            <a:srgbClr val="0077AA"/>
                          </a:solidFill>
                          <a:latin typeface="Liberation Mono"/>
                          <a:ea typeface="+mn-ea"/>
                          <a:cs typeface="+mn-cs"/>
                        </a:rPr>
                        <a:t>%r</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Time, 12-hour (hh:mm:ss followed by 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lvl="0">
                        <a:spcAft>
                          <a:spcPts val="0"/>
                        </a:spcAft>
                      </a:pPr>
                      <a:r>
                        <a:rPr kumimoji="0" lang="en-US" sz="1600" kern="1200" dirty="0">
                          <a:solidFill>
                            <a:srgbClr val="0077AA"/>
                          </a:solidFill>
                          <a:latin typeface="Liberation Mono"/>
                          <a:ea typeface="+mn-ea"/>
                          <a:cs typeface="+mn-cs"/>
                        </a:rPr>
                        <a:t>%S</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lvl="0">
                        <a:spcAft>
                          <a:spcPts val="0"/>
                        </a:spcAft>
                      </a:pPr>
                      <a:r>
                        <a:rPr kumimoji="0" lang="en-US" sz="1600" kern="1200" dirty="0">
                          <a:solidFill>
                            <a:srgbClr val="0077AA"/>
                          </a:solidFill>
                          <a:latin typeface="Liberation Mono"/>
                          <a:ea typeface="+mn-ea"/>
                          <a:cs typeface="+mn-cs"/>
                        </a:rPr>
                        <a:t>%s</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DateTime Formats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xmlns="" val="143015653"/>
      </p:ext>
    </p:extLst>
  </p:cSld>
  <p:clrMapOvr>
    <a:masterClrMapping/>
  </p:clrMapOvr>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xmlns="" val="4128837081"/>
              </p:ext>
            </p:extLst>
          </p:nvPr>
        </p:nvGraphicFramePr>
        <p:xfrm>
          <a:off x="152400" y="787404"/>
          <a:ext cx="8839200" cy="5399190"/>
        </p:xfrm>
        <a:graphic>
          <a:graphicData uri="http://schemas.openxmlformats.org/drawingml/2006/table">
            <a:tbl>
              <a:tblPr firstRow="1" bandRow="1">
                <a:tableStyleId>{7E9639D4-E3E2-4D34-9284-5A2195B3D0D7}</a:tableStyleId>
              </a:tblPr>
              <a:tblGrid>
                <a:gridCol w="1371600"/>
                <a:gridCol w="7467600"/>
              </a:tblGrid>
              <a:tr h="442383">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Formats</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Description</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442383">
                <a:tc>
                  <a:txBody>
                    <a:bodyPr/>
                    <a:lstStyle/>
                    <a:p>
                      <a:pPr lvl="0">
                        <a:spcAft>
                          <a:spcPts val="0"/>
                        </a:spcAft>
                      </a:pPr>
                      <a:r>
                        <a:rPr kumimoji="0" lang="en-US" sz="1600" kern="1200" dirty="0">
                          <a:solidFill>
                            <a:srgbClr val="0077AA"/>
                          </a:solidFill>
                          <a:latin typeface="Liberation Mono"/>
                          <a:ea typeface="+mn-ea"/>
                          <a:cs typeface="+mn-cs"/>
                        </a:rPr>
                        <a:t>%T</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smtClean="0">
                          <a:solidFill>
                            <a:schemeClr val="tx1"/>
                          </a:solidFill>
                          <a:effectLst/>
                          <a:latin typeface="Arial" panose="020B0604020202020204" pitchFamily="34" charset="0"/>
                          <a:ea typeface="Times New Roman" panose="02020603050405020304" pitchFamily="18" charset="0"/>
                          <a:cs typeface="+mn-cs"/>
                        </a:rPr>
                        <a:t>Time, 24-hour (hh:mm:ss)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lvl="0">
                        <a:spcAft>
                          <a:spcPts val="0"/>
                        </a:spcAft>
                      </a:pPr>
                      <a:r>
                        <a:rPr kumimoji="0" lang="en-US" sz="1600" kern="1200" dirty="0">
                          <a:solidFill>
                            <a:srgbClr val="0077AA"/>
                          </a:solidFill>
                          <a:latin typeface="Liberation Mono"/>
                          <a:ea typeface="+mn-ea"/>
                          <a:cs typeface="+mn-cs"/>
                        </a:rPr>
                        <a:t>%U</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smtClean="0">
                          <a:solidFill>
                            <a:schemeClr val="tx1"/>
                          </a:solidFill>
                          <a:effectLst/>
                          <a:latin typeface="Arial" panose="020B0604020202020204" pitchFamily="34" charset="0"/>
                          <a:ea typeface="Times New Roman" panose="02020603050405020304" pitchFamily="18" charset="0"/>
                          <a:cs typeface="+mn-cs"/>
                        </a:rPr>
                        <a:t>Week (00-53) where Sunday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%u</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Monday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%V</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Sunday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%v</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Monday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%W</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Weekday name (Sunday-Saturday)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%w</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the week (0=Sunday, 6=Saturday)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%X</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Sunday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%x</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Monday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%Y</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four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%y</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two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DateTime Formats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xmlns="" val="2401153533"/>
      </p:ext>
    </p:extLst>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xmlns="" val="368939650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2400" y="2695813"/>
            <a:ext cx="8839200" cy="3323987"/>
          </a:xfrm>
          <a:prstGeom prst="rect">
            <a:avLst/>
          </a:prstGeom>
        </p:spPr>
        <p:txBody>
          <a:bodyPr wrap="square">
            <a:spAutoFit/>
          </a:bodyPr>
          <a:lstStyle/>
          <a:p>
            <a:r>
              <a:rPr lang="en-IN" sz="2400" b="1" dirty="0" smtClean="0">
                <a:solidFill>
                  <a:srgbClr val="EDE701"/>
                </a:solidFill>
                <a:latin typeface="Arial" panose="020B0604020202020204" pitchFamily="34" charset="0"/>
                <a:cs typeface="Arial" panose="020B0604020202020204" pitchFamily="34" charset="0"/>
              </a:rPr>
              <a:t>Relational </a:t>
            </a:r>
            <a:r>
              <a:rPr lang="en-IN" sz="2400" b="1" dirty="0">
                <a:solidFill>
                  <a:srgbClr val="EDE701"/>
                </a:solidFill>
                <a:latin typeface="Arial" panose="020B0604020202020204" pitchFamily="34" charset="0"/>
                <a:cs typeface="Arial" panose="020B0604020202020204" pitchFamily="34" charset="0"/>
              </a:rPr>
              <a:t>tables have six properties: </a:t>
            </a:r>
            <a:endParaRPr lang="en-IN" sz="2400" b="1" dirty="0" smtClean="0">
              <a:solidFill>
                <a:srgbClr val="EDE701"/>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sz="2000" dirty="0" smtClean="0">
                <a:solidFill>
                  <a:schemeClr val="tx1">
                    <a:lumMod val="50000"/>
                    <a:lumOff val="50000"/>
                  </a:schemeClr>
                </a:solidFill>
              </a:rPr>
              <a:t>Values </a:t>
            </a:r>
            <a:r>
              <a:rPr lang="en-IN" sz="2000" dirty="0">
                <a:solidFill>
                  <a:schemeClr val="tx1">
                    <a:lumMod val="50000"/>
                    <a:lumOff val="50000"/>
                  </a:schemeClr>
                </a:solidFill>
              </a:rPr>
              <a:t>are </a:t>
            </a:r>
            <a:r>
              <a:rPr lang="en-IN" sz="2000" dirty="0" smtClean="0">
                <a:solidFill>
                  <a:schemeClr val="tx1">
                    <a:lumMod val="50000"/>
                    <a:lumOff val="50000"/>
                  </a:schemeClr>
                </a:solidFill>
              </a:rPr>
              <a:t>atomic.</a:t>
            </a:r>
          </a:p>
          <a:p>
            <a:pPr marL="285750" indent="-285750">
              <a:lnSpc>
                <a:spcPct val="150000"/>
              </a:lnSpc>
              <a:buFont typeface="Arial" panose="020B0604020202020204" pitchFamily="34" charset="0"/>
              <a:buChar char="•"/>
            </a:pPr>
            <a:r>
              <a:rPr lang="en-IN" sz="2000" dirty="0" smtClean="0">
                <a:solidFill>
                  <a:schemeClr val="tx1">
                    <a:lumMod val="50000"/>
                    <a:lumOff val="50000"/>
                  </a:schemeClr>
                </a:solidFill>
              </a:rPr>
              <a:t>Column </a:t>
            </a:r>
            <a:r>
              <a:rPr lang="en-IN" sz="2000" dirty="0">
                <a:solidFill>
                  <a:schemeClr val="tx1">
                    <a:lumMod val="50000"/>
                    <a:lumOff val="50000"/>
                  </a:schemeClr>
                </a:solidFill>
              </a:rPr>
              <a:t>values are of the same </a:t>
            </a:r>
            <a:r>
              <a:rPr lang="en-IN" sz="2000" dirty="0" smtClean="0">
                <a:solidFill>
                  <a:schemeClr val="tx1">
                    <a:lumMod val="50000"/>
                    <a:lumOff val="50000"/>
                  </a:schemeClr>
                </a:solidFill>
              </a:rPr>
              <a:t>kind.</a:t>
            </a:r>
          </a:p>
          <a:p>
            <a:pPr marL="285750" indent="-285750">
              <a:lnSpc>
                <a:spcPct val="150000"/>
              </a:lnSpc>
              <a:buFont typeface="Arial" panose="020B0604020202020204" pitchFamily="34" charset="0"/>
              <a:buChar char="•"/>
            </a:pPr>
            <a:r>
              <a:rPr lang="en-IN" sz="2000" dirty="0" smtClean="0">
                <a:solidFill>
                  <a:schemeClr val="tx1">
                    <a:lumMod val="50000"/>
                    <a:lumOff val="50000"/>
                  </a:schemeClr>
                </a:solidFill>
              </a:rPr>
              <a:t>Each </a:t>
            </a:r>
            <a:r>
              <a:rPr lang="en-IN" sz="2000" dirty="0">
                <a:solidFill>
                  <a:schemeClr val="tx1">
                    <a:lumMod val="50000"/>
                    <a:lumOff val="50000"/>
                  </a:schemeClr>
                </a:solidFill>
              </a:rPr>
              <a:t>row is </a:t>
            </a:r>
            <a:r>
              <a:rPr lang="en-IN" sz="2000" dirty="0" smtClean="0">
                <a:solidFill>
                  <a:schemeClr val="tx1">
                    <a:lumMod val="50000"/>
                    <a:lumOff val="50000"/>
                  </a:schemeClr>
                </a:solidFill>
              </a:rPr>
              <a:t>unique.</a:t>
            </a:r>
          </a:p>
          <a:p>
            <a:pPr marL="285750" indent="-285750">
              <a:lnSpc>
                <a:spcPct val="150000"/>
              </a:lnSpc>
              <a:buFont typeface="Arial" panose="020B0604020202020204" pitchFamily="34" charset="0"/>
              <a:buChar char="•"/>
            </a:pPr>
            <a:r>
              <a:rPr lang="en-IN" sz="2000" dirty="0" smtClean="0">
                <a:solidFill>
                  <a:schemeClr val="tx1">
                    <a:lumMod val="50000"/>
                    <a:lumOff val="50000"/>
                  </a:schemeClr>
                </a:solidFill>
              </a:rPr>
              <a:t>The </a:t>
            </a:r>
            <a:r>
              <a:rPr lang="en-IN" sz="2000" dirty="0">
                <a:solidFill>
                  <a:schemeClr val="tx1">
                    <a:lumMod val="50000"/>
                    <a:lumOff val="50000"/>
                  </a:schemeClr>
                </a:solidFill>
              </a:rPr>
              <a:t>sequence of columns is </a:t>
            </a:r>
            <a:r>
              <a:rPr lang="en-IN" sz="2000" dirty="0" smtClean="0">
                <a:solidFill>
                  <a:schemeClr val="tx1">
                    <a:lumMod val="50000"/>
                    <a:lumOff val="50000"/>
                  </a:schemeClr>
                </a:solidFill>
              </a:rPr>
              <a:t>insignificant – </a:t>
            </a:r>
            <a:r>
              <a:rPr lang="en-IN" dirty="0" smtClean="0">
                <a:solidFill>
                  <a:schemeClr val="tx1">
                    <a:lumMod val="50000"/>
                    <a:lumOff val="50000"/>
                  </a:schemeClr>
                </a:solidFill>
              </a:rPr>
              <a:t>(unimportant)</a:t>
            </a:r>
            <a:r>
              <a:rPr lang="en-IN" sz="2000" dirty="0" smtClean="0">
                <a:solidFill>
                  <a:schemeClr val="tx1">
                    <a:lumMod val="50000"/>
                    <a:lumOff val="50000"/>
                  </a:schemeClr>
                </a:solidFill>
              </a:rPr>
              <a:t>.</a:t>
            </a:r>
          </a:p>
          <a:p>
            <a:pPr marL="285750" indent="-285750">
              <a:lnSpc>
                <a:spcPct val="150000"/>
              </a:lnSpc>
              <a:buFont typeface="Arial" panose="020B0604020202020204" pitchFamily="34" charset="0"/>
              <a:buChar char="•"/>
            </a:pPr>
            <a:r>
              <a:rPr lang="en-IN" sz="2000" dirty="0" smtClean="0">
                <a:solidFill>
                  <a:schemeClr val="tx1">
                    <a:lumMod val="50000"/>
                    <a:lumOff val="50000"/>
                  </a:schemeClr>
                </a:solidFill>
              </a:rPr>
              <a:t>The </a:t>
            </a:r>
            <a:r>
              <a:rPr lang="en-IN" sz="2000" dirty="0">
                <a:solidFill>
                  <a:schemeClr val="tx1">
                    <a:lumMod val="50000"/>
                    <a:lumOff val="50000"/>
                  </a:schemeClr>
                </a:solidFill>
              </a:rPr>
              <a:t>sequence of rows is </a:t>
            </a:r>
            <a:r>
              <a:rPr lang="en-IN" sz="2000" dirty="0" smtClean="0">
                <a:solidFill>
                  <a:schemeClr val="tx1">
                    <a:lumMod val="50000"/>
                    <a:lumOff val="50000"/>
                  </a:schemeClr>
                </a:solidFill>
              </a:rPr>
              <a:t>insignificant</a:t>
            </a:r>
            <a:r>
              <a:rPr lang="en-IN" sz="2400" dirty="0">
                <a:solidFill>
                  <a:schemeClr val="tx1">
                    <a:lumMod val="50000"/>
                    <a:lumOff val="50000"/>
                  </a:schemeClr>
                </a:solidFill>
              </a:rPr>
              <a:t> </a:t>
            </a:r>
            <a:r>
              <a:rPr lang="en-IN" sz="2000" dirty="0">
                <a:solidFill>
                  <a:schemeClr val="tx1">
                    <a:lumMod val="50000"/>
                    <a:lumOff val="50000"/>
                  </a:schemeClr>
                </a:solidFill>
              </a:rPr>
              <a:t>–</a:t>
            </a:r>
            <a:r>
              <a:rPr lang="en-IN" sz="2400" dirty="0">
                <a:solidFill>
                  <a:schemeClr val="tx1">
                    <a:lumMod val="50000"/>
                    <a:lumOff val="50000"/>
                  </a:schemeClr>
                </a:solidFill>
              </a:rPr>
              <a:t> </a:t>
            </a:r>
            <a:r>
              <a:rPr lang="en-IN" dirty="0">
                <a:solidFill>
                  <a:schemeClr val="tx1">
                    <a:lumMod val="50000"/>
                    <a:lumOff val="50000"/>
                  </a:schemeClr>
                </a:solidFill>
              </a:rPr>
              <a:t>(unimportant).</a:t>
            </a:r>
            <a:endParaRPr lang="en-IN" dirty="0" smtClean="0">
              <a:solidFill>
                <a:schemeClr val="tx1">
                  <a:lumMod val="50000"/>
                  <a:lumOff val="50000"/>
                </a:schemeClr>
              </a:solidFill>
            </a:endParaRPr>
          </a:p>
          <a:p>
            <a:pPr marL="285750" indent="-285750">
              <a:lnSpc>
                <a:spcPct val="150000"/>
              </a:lnSpc>
              <a:buFont typeface="Arial" panose="020B0604020202020204" pitchFamily="34" charset="0"/>
              <a:buChar char="•"/>
            </a:pPr>
            <a:r>
              <a:rPr lang="en-IN" sz="2000" dirty="0" smtClean="0">
                <a:solidFill>
                  <a:schemeClr val="tx1">
                    <a:lumMod val="50000"/>
                    <a:lumOff val="50000"/>
                  </a:schemeClr>
                </a:solidFill>
              </a:rPr>
              <a:t>Each </a:t>
            </a:r>
            <a:r>
              <a:rPr lang="en-IN" sz="2000" dirty="0">
                <a:solidFill>
                  <a:schemeClr val="tx1">
                    <a:lumMod val="50000"/>
                    <a:lumOff val="50000"/>
                  </a:schemeClr>
                </a:solidFill>
              </a:rPr>
              <a:t>column must have a unique name</a:t>
            </a:r>
            <a:r>
              <a:rPr lang="en-IN" sz="2000" dirty="0" smtClean="0">
                <a:solidFill>
                  <a:schemeClr val="tx1">
                    <a:lumMod val="50000"/>
                    <a:lumOff val="50000"/>
                  </a:schemeClr>
                </a:solidFill>
              </a:rPr>
              <a:t>.</a:t>
            </a:r>
            <a:endParaRPr lang="en-IN" sz="2000" dirty="0">
              <a:solidFill>
                <a:schemeClr val="tx1">
                  <a:lumMod val="50000"/>
                  <a:lumOff val="50000"/>
                </a:schemeClr>
              </a:solidFill>
            </a:endParaRPr>
          </a:p>
        </p:txBody>
      </p:sp>
      <p:sp>
        <p:nvSpPr>
          <p:cNvPr id="3" name="Rectangle 2"/>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smtClean="0">
                <a:solidFill>
                  <a:srgbClr val="FFFF00"/>
                </a:solidFill>
                <a:latin typeface="Arial" panose="020B0604020202020204" pitchFamily="34" charset="0"/>
                <a:cs typeface="Arial" panose="020B0604020202020204" pitchFamily="34" charset="0"/>
              </a:rPr>
              <a:t>properties of relational table</a:t>
            </a:r>
            <a:endParaRPr lang="en-IN" sz="3600" dirty="0">
              <a:solidFill>
                <a:srgbClr val="FFFF00"/>
              </a:solidFill>
              <a:latin typeface="Arial" panose="020B0604020202020204" pitchFamily="34" charset="0"/>
              <a:cs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xmlns="" val="1795709793"/>
              </p:ext>
            </p:extLst>
          </p:nvPr>
        </p:nvGraphicFramePr>
        <p:xfrm>
          <a:off x="304800" y="762000"/>
          <a:ext cx="4267200" cy="1887294"/>
        </p:xfrm>
        <a:graphic>
          <a:graphicData uri="http://schemas.openxmlformats.org/drawingml/2006/table">
            <a:tbl>
              <a:tblPr firstRow="1" bandRow="1">
                <a:tableStyleId>{5940675A-B579-460E-94D1-54222C63F5DA}</a:tableStyleId>
              </a:tblPr>
              <a:tblGrid>
                <a:gridCol w="1371600"/>
                <a:gridCol w="2895600"/>
              </a:tblGrid>
              <a:tr h="403934">
                <a:tc>
                  <a:txBody>
                    <a:bodyPr/>
                    <a:lstStyle/>
                    <a:p>
                      <a:pPr algn="ctr"/>
                      <a:r>
                        <a:rPr lang="en-IN" dirty="0" smtClean="0"/>
                        <a:t>ID</a:t>
                      </a:r>
                      <a:endParaRPr lang="en-IN" dirty="0"/>
                    </a:p>
                  </a:txBody>
                  <a:tcPr>
                    <a:solidFill>
                      <a:srgbClr val="FFFF00"/>
                    </a:solidFill>
                  </a:tcPr>
                </a:tc>
                <a:tc>
                  <a:txBody>
                    <a:bodyPr/>
                    <a:lstStyle/>
                    <a:p>
                      <a:pPr algn="ctr"/>
                      <a:r>
                        <a:rPr lang="en-IN" dirty="0" smtClean="0"/>
                        <a:t>firstName</a:t>
                      </a:r>
                      <a:endParaRPr lang="en-IN" dirty="0"/>
                    </a:p>
                  </a:txBody>
                  <a:tcPr>
                    <a:solidFill>
                      <a:srgbClr val="FFFF00"/>
                    </a:solidFill>
                  </a:tcPr>
                </a:tc>
              </a:tr>
              <a:tr h="370840">
                <a:tc>
                  <a:txBody>
                    <a:bodyPr/>
                    <a:lstStyle/>
                    <a:p>
                      <a:pPr algn="ctr"/>
                      <a:r>
                        <a:rPr lang="en-IN" dirty="0" smtClean="0"/>
                        <a:t>1</a:t>
                      </a:r>
                      <a:endParaRPr lang="en-IN" dirty="0"/>
                    </a:p>
                  </a:txBody>
                  <a:tcPr/>
                </a:tc>
                <a:tc>
                  <a:txBody>
                    <a:bodyPr/>
                    <a:lstStyle/>
                    <a:p>
                      <a:r>
                        <a:rPr lang="en-IN" dirty="0" smtClean="0"/>
                        <a:t>Saleel Bagde</a:t>
                      </a:r>
                      <a:endParaRPr lang="en-IN" dirty="0"/>
                    </a:p>
                  </a:txBody>
                  <a:tcPr/>
                </a:tc>
              </a:tr>
              <a:tr h="370840">
                <a:tc>
                  <a:txBody>
                    <a:bodyPr/>
                    <a:lstStyle/>
                    <a:p>
                      <a:pPr algn="ctr"/>
                      <a:r>
                        <a:rPr lang="en-IN" dirty="0" smtClean="0"/>
                        <a:t>2</a:t>
                      </a:r>
                      <a:endParaRPr lang="en-IN" dirty="0"/>
                    </a:p>
                  </a:txBody>
                  <a:tcPr/>
                </a:tc>
                <a:tc>
                  <a:txBody>
                    <a:bodyPr/>
                    <a:lstStyle/>
                    <a:p>
                      <a:r>
                        <a:rPr lang="en-IN" dirty="0" smtClean="0"/>
                        <a:t>Sharmin</a:t>
                      </a:r>
                      <a:endParaRPr lang="en-IN" dirty="0"/>
                    </a:p>
                  </a:txBody>
                  <a:tcPr/>
                </a:tc>
              </a:tr>
              <a:tr h="370840">
                <a:tc>
                  <a:txBody>
                    <a:bodyPr/>
                    <a:lstStyle/>
                    <a:p>
                      <a:pPr algn="ctr"/>
                      <a:r>
                        <a:rPr lang="en-IN" dirty="0" smtClean="0"/>
                        <a:t>3</a:t>
                      </a:r>
                      <a:endParaRPr lang="en-IN" dirty="0"/>
                    </a:p>
                  </a:txBody>
                  <a:tcPr/>
                </a:tc>
                <a:tc>
                  <a:txBody>
                    <a:bodyPr/>
                    <a:lstStyle/>
                    <a:p>
                      <a:r>
                        <a:rPr lang="en-IN" dirty="0" smtClean="0"/>
                        <a:t>Vrushali</a:t>
                      </a:r>
                      <a:endParaRPr lang="en-IN" dirty="0"/>
                    </a:p>
                  </a:txBody>
                  <a:tcPr/>
                </a:tc>
              </a:tr>
              <a:tr h="370840">
                <a:tc>
                  <a:txBody>
                    <a:bodyPr/>
                    <a:lstStyle/>
                    <a:p>
                      <a:pPr algn="ctr"/>
                      <a:r>
                        <a:rPr lang="en-IN" dirty="0" smtClean="0"/>
                        <a:t>4</a:t>
                      </a:r>
                      <a:endParaRPr lang="en-IN" dirty="0"/>
                    </a:p>
                  </a:txBody>
                  <a:tcPr/>
                </a:tc>
                <a:tc>
                  <a:txBody>
                    <a:bodyPr/>
                    <a:lstStyle/>
                    <a:p>
                      <a:r>
                        <a:rPr lang="en-IN" dirty="0" smtClean="0"/>
                        <a:t>Ruhan</a:t>
                      </a:r>
                      <a:endParaRPr lang="en-IN" dirty="0"/>
                    </a:p>
                  </a:txBody>
                  <a:tcPr/>
                </a:tc>
              </a:tr>
            </a:tbl>
          </a:graphicData>
        </a:graphic>
      </p:graphicFrame>
    </p:spTree>
    <p:extLst>
      <p:ext uri="{BB962C8B-B14F-4D97-AF65-F5344CB8AC3E}">
        <p14:creationId xmlns:p14="http://schemas.microsoft.com/office/powerpoint/2010/main" xmlns="" val="4158934377"/>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xmlns="" val="2830527426"/>
              </p:ext>
            </p:extLst>
          </p:nvPr>
        </p:nvGraphicFramePr>
        <p:xfrm>
          <a:off x="152400" y="787404"/>
          <a:ext cx="8839200" cy="5014383"/>
        </p:xfrm>
        <a:graphic>
          <a:graphicData uri="http://schemas.openxmlformats.org/drawingml/2006/table">
            <a:tbl>
              <a:tblPr firstRow="1" bandRow="1">
                <a:tableStyleId>{7E9639D4-E3E2-4D34-9284-5A2195B3D0D7}</a:tableStyleId>
              </a:tblPr>
              <a:tblGrid>
                <a:gridCol w="2667000"/>
                <a:gridCol w="6172200"/>
              </a:tblGrid>
              <a:tr h="442383">
                <a:tc>
                  <a:txBody>
                    <a:bodyPr/>
                    <a:lstStyle/>
                    <a:p>
                      <a:r>
                        <a:rPr kumimoji="0" lang="en-US" b="1" kern="1200" dirty="0" smtClean="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Result</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442383">
                <a:tc>
                  <a:txBody>
                    <a:bodyPr/>
                    <a:lstStyle/>
                    <a:p>
                      <a:pPr>
                        <a:spcAft>
                          <a:spcPts val="0"/>
                        </a:spcAft>
                      </a:pPr>
                      <a:r>
                        <a:rPr kumimoji="0" lang="en-IN" sz="1600" kern="1200" dirty="0" smtClean="0">
                          <a:solidFill>
                            <a:srgbClr val="0077AA"/>
                          </a:solidFill>
                          <a:latin typeface="Liberation Mono"/>
                          <a:ea typeface="+mn-ea"/>
                          <a:cs typeface="+mn-cs"/>
                        </a:rPr>
                        <a:t>ASCII(str)</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lgn="l">
                        <a:spcAft>
                          <a:spcPts val="0"/>
                        </a:spcAft>
                      </a:pPr>
                      <a:endParaRPr kumimoji="0" lang="en-IN" sz="1600" kern="1200" dirty="0" smtClean="0">
                        <a:solidFill>
                          <a:schemeClr val="tx1"/>
                        </a:solidFill>
                        <a:effectLst/>
                        <a:latin typeface="Arial" panose="020B0604020202020204" pitchFamily="34" charset="0"/>
                        <a:ea typeface="Times New Roman" panose="02020603050405020304" pitchFamily="18" charset="0"/>
                        <a:cs typeface="+mn-cs"/>
                      </a:endParaRPr>
                    </a:p>
                    <a:p>
                      <a:pPr algn="l">
                        <a:spcAft>
                          <a:spcPts val="0"/>
                        </a:spcAft>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400" b="1" kern="1200" dirty="0" smtClean="0">
                          <a:solidFill>
                            <a:srgbClr val="FF0000"/>
                          </a:solidFill>
                          <a:effectLst/>
                          <a:latin typeface="Arial" panose="020B0604020202020204" pitchFamily="34" charset="0"/>
                          <a:ea typeface="Times New Roman" panose="02020603050405020304" pitchFamily="18" charset="0"/>
                          <a:cs typeface="+mn-cs"/>
                        </a:rPr>
                        <a:t>e.g.</a:t>
                      </a: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 </a:t>
                      </a:r>
                    </a:p>
                    <a:p>
                      <a:pPr algn="l">
                        <a:spcAft>
                          <a:spcPts val="0"/>
                        </a:spcAft>
                      </a:pP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SELECT ascii(ename)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IN" sz="1600" kern="1200" dirty="0" smtClean="0">
                          <a:solidFill>
                            <a:srgbClr val="0077AA"/>
                          </a:solidFill>
                          <a:latin typeface="Liberation Mono"/>
                          <a:ea typeface="+mn-ea"/>
                          <a:cs typeface="+mn-cs"/>
                        </a:rPr>
                        <a:t>CHAR(N,...)</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endParaRPr kumimoji="0" lang="en-IN" sz="1600" kern="1200" dirty="0" smtClean="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CHAR() interprets each argument N as an integer and returns a string consisting of the characters given by the code values of those integers. </a:t>
                      </a:r>
                      <a:r>
                        <a:rPr kumimoji="0" lang="en-IN" sz="1600" b="1" kern="1200" dirty="0" smtClean="0">
                          <a:solidFill>
                            <a:schemeClr val="tx1"/>
                          </a:solidFill>
                          <a:effectLst/>
                          <a:latin typeface="Arial" panose="020B0604020202020204" pitchFamily="34" charset="0"/>
                          <a:ea typeface="Times New Roman" panose="02020603050405020304" pitchFamily="18" charset="0"/>
                          <a:cs typeface="+mn-cs"/>
                        </a:rPr>
                        <a:t>NULL values are skipped</a:t>
                      </a: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smtClean="0">
                          <a:solidFill>
                            <a:srgbClr val="FF0000"/>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SELECT char(65, 66, 67);</a:t>
                      </a:r>
                    </a:p>
                    <a:p>
                      <a:pPr>
                        <a:spcAft>
                          <a:spcPts val="0"/>
                        </a:spcAft>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lvl="0">
                        <a:spcAft>
                          <a:spcPts val="0"/>
                        </a:spcAft>
                      </a:pPr>
                      <a:r>
                        <a:rPr kumimoji="0" lang="en-IN" sz="1600" kern="1200" dirty="0" smtClean="0">
                          <a:solidFill>
                            <a:srgbClr val="0077AA"/>
                          </a:solidFill>
                          <a:latin typeface="Liberation Mono"/>
                          <a:ea typeface="+mn-ea"/>
                          <a:cs typeface="+mn-cs"/>
                        </a:rPr>
                        <a:t>CONCAT(str1,str2,...)</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endParaRPr kumimoji="0" lang="en-IN" sz="1600" kern="1200" dirty="0" smtClean="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string that results from concatenating the arguments. CONCAT() </a:t>
                      </a:r>
                      <a:r>
                        <a:rPr kumimoji="0" lang="en-IN" sz="1600" b="1" kern="1200" dirty="0" smtClean="0">
                          <a:solidFill>
                            <a:schemeClr val="tx1"/>
                          </a:solidFill>
                          <a:effectLst/>
                          <a:latin typeface="Arial" panose="020B0604020202020204" pitchFamily="34" charset="0"/>
                          <a:ea typeface="Times New Roman" panose="02020603050405020304" pitchFamily="18" charset="0"/>
                          <a:cs typeface="+mn-cs"/>
                        </a:rPr>
                        <a:t>returns NULL if any argument is NULL</a:t>
                      </a: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smtClean="0">
                          <a:solidFill>
                            <a:srgbClr val="FF0000"/>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SELECT concat('</a:t>
                      </a:r>
                      <a:r>
                        <a:rPr kumimoji="0" lang="en-IN" sz="1600" b="1" kern="1200" dirty="0" err="1" smtClean="0">
                          <a:solidFill>
                            <a:srgbClr val="365860"/>
                          </a:solidFill>
                          <a:effectLst/>
                          <a:latin typeface="Arial" panose="020B0604020202020204" pitchFamily="34" charset="0"/>
                          <a:ea typeface="Times New Roman" panose="02020603050405020304" pitchFamily="18" charset="0"/>
                          <a:cs typeface="+mn-cs"/>
                        </a:rPr>
                        <a:t>Mr.</a:t>
                      </a: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 ' , 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bl>
          </a:graphicData>
        </a:graphic>
      </p:graphicFrame>
      <p:sp>
        <p:nvSpPr>
          <p:cNvPr id="6" name="Rectangle 5"/>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xmlns="" val="4035298888"/>
      </p:ext>
    </p:extLst>
  </p:cSld>
  <p:clrMapOvr>
    <a:masterClrMapping/>
  </p:clrMapOvr>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xmlns="" val="1672624829"/>
              </p:ext>
            </p:extLst>
          </p:nvPr>
        </p:nvGraphicFramePr>
        <p:xfrm>
          <a:off x="152400" y="787404"/>
          <a:ext cx="8839200" cy="4770543"/>
        </p:xfrm>
        <a:graphic>
          <a:graphicData uri="http://schemas.openxmlformats.org/drawingml/2006/table">
            <a:tbl>
              <a:tblPr firstRow="1" bandRow="1">
                <a:tableStyleId>{7E9639D4-E3E2-4D34-9284-5A2195B3D0D7}</a:tableStyleId>
              </a:tblPr>
              <a:tblGrid>
                <a:gridCol w="2667000"/>
                <a:gridCol w="6172200"/>
              </a:tblGrid>
              <a:tr h="442383">
                <a:tc>
                  <a:txBody>
                    <a:bodyPr/>
                    <a:lstStyle/>
                    <a:p>
                      <a:r>
                        <a:rPr kumimoji="0" lang="en-US" b="1" kern="1200" dirty="0" smtClean="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Result</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CONCAT(str1,str2,...)</a:t>
                      </a:r>
                    </a:p>
                  </a:txBody>
                  <a:tcPr marL="68580" marR="68580" marT="0" marB="0" anchor="ctr"/>
                </a:tc>
                <a:tc>
                  <a:txBody>
                    <a:bodyPr/>
                    <a:lstStyle/>
                    <a:p>
                      <a:pPr>
                        <a:spcAft>
                          <a:spcPts val="0"/>
                        </a:spcAft>
                      </a:pPr>
                      <a:endParaRPr kumimoji="0" lang="en-IN" sz="1600" kern="1200" dirty="0" smtClean="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For quoted strings, concatenation can be performed by placing the strings next to each other.</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smtClean="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SELECT 'My' 'S' 'QL';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smtClean="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ELT(N,str1,str2,str3,...)</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smtClean="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smtClean="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SELECT ELT(1, '</a:t>
                      </a:r>
                      <a:r>
                        <a:rPr kumimoji="0" lang="en-IN" sz="1600" b="1" kern="1200" dirty="0" err="1" smtClean="0">
                          <a:solidFill>
                            <a:srgbClr val="365860"/>
                          </a:solidFill>
                          <a:effectLst/>
                          <a:latin typeface="Arial" panose="020B0604020202020204" pitchFamily="34" charset="0"/>
                          <a:ea typeface="Times New Roman" panose="02020603050405020304" pitchFamily="18" charset="0"/>
                          <a:cs typeface="+mn-cs"/>
                        </a:rPr>
                        <a:t>Infoway</a:t>
                      </a: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 'Technologies', '</a:t>
                      </a:r>
                      <a:r>
                        <a:rPr kumimoji="0" lang="en-IN" sz="1600" b="1" kern="1200" dirty="0" err="1" smtClean="0">
                          <a:solidFill>
                            <a:srgbClr val="365860"/>
                          </a:solidFill>
                          <a:effectLst/>
                          <a:latin typeface="Arial" panose="020B0604020202020204" pitchFamily="34" charset="0"/>
                          <a:ea typeface="Times New Roman" panose="02020603050405020304" pitchFamily="18" charset="0"/>
                          <a:cs typeface="+mn-cs"/>
                        </a:rPr>
                        <a:t>Kothrud</a:t>
                      </a: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SELECT ELT(1, ename, job, sal) from EMP;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smtClean="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STRCMP(expr1,expr2)</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xmlns="" val="981062780"/>
      </p:ext>
    </p:extLst>
  </p:cSld>
  <p:clrMapOvr>
    <a:masterClrMapping/>
  </p:clrMapOvr>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xmlns="" val="1415173891"/>
              </p:ext>
            </p:extLst>
          </p:nvPr>
        </p:nvGraphicFramePr>
        <p:xfrm>
          <a:off x="111825" y="787404"/>
          <a:ext cx="8915400" cy="4543212"/>
        </p:xfrm>
        <a:graphic>
          <a:graphicData uri="http://schemas.openxmlformats.org/drawingml/2006/table">
            <a:tbl>
              <a:tblPr firstRow="1" bandRow="1">
                <a:tableStyleId>{7E9639D4-E3E2-4D34-9284-5A2195B3D0D7}</a:tableStyleId>
              </a:tblPr>
              <a:tblGrid>
                <a:gridCol w="2536278"/>
                <a:gridCol w="6379122"/>
              </a:tblGrid>
              <a:tr h="442383">
                <a:tc>
                  <a:txBody>
                    <a:bodyPr/>
                    <a:lstStyle/>
                    <a:p>
                      <a:r>
                        <a:rPr kumimoji="0" lang="en-US" b="1" kern="1200" dirty="0" smtClean="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Result</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FIELD(str,str1,str2,str3,...)</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smtClean="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index (position) of str in the str1, str2, str3, ... list. Returns 0 if str is not found. If str is NULL, the return value is 0.</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smtClean="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smtClean="0">
                          <a:solidFill>
                            <a:srgbClr val="C00000"/>
                          </a:solidFill>
                          <a:effectLst/>
                          <a:latin typeface="Arial" panose="020B0604020202020204" pitchFamily="34" charset="0"/>
                          <a:ea typeface="Times New Roman" panose="02020603050405020304" pitchFamily="18" charset="0"/>
                          <a:cs typeface="+mn-cs"/>
                        </a:rPr>
                        <a:t>SELECT field('</a:t>
                      </a:r>
                      <a:r>
                        <a:rPr kumimoji="0" lang="en-IN" sz="1600" b="1" kern="1200" dirty="0" err="1" smtClean="0">
                          <a:solidFill>
                            <a:srgbClr val="C00000"/>
                          </a:solidFill>
                          <a:effectLst/>
                          <a:latin typeface="Arial" panose="020B0604020202020204" pitchFamily="34" charset="0"/>
                          <a:ea typeface="Times New Roman" panose="02020603050405020304" pitchFamily="18" charset="0"/>
                          <a:cs typeface="+mn-cs"/>
                        </a:rPr>
                        <a:t>pune</a:t>
                      </a:r>
                      <a:r>
                        <a:rPr kumimoji="0" lang="en-IN" sz="1600" b="1" kern="1200" dirty="0" smtClean="0">
                          <a:solidFill>
                            <a:srgbClr val="C00000"/>
                          </a:solidFill>
                          <a:effectLst/>
                          <a:latin typeface="Arial" panose="020B0604020202020204" pitchFamily="34" charset="0"/>
                          <a:ea typeface="Times New Roman" panose="02020603050405020304" pitchFamily="18" charset="0"/>
                          <a:cs typeface="+mn-cs"/>
                        </a:rPr>
                        <a:t>', '</a:t>
                      </a:r>
                      <a:r>
                        <a:rPr kumimoji="0" lang="en-IN" sz="1600" b="1" kern="1200" dirty="0" err="1" smtClean="0">
                          <a:solidFill>
                            <a:srgbClr val="C00000"/>
                          </a:solidFill>
                          <a:effectLst/>
                          <a:latin typeface="Arial" panose="020B0604020202020204" pitchFamily="34" charset="0"/>
                          <a:ea typeface="Times New Roman" panose="02020603050405020304" pitchFamily="18" charset="0"/>
                          <a:cs typeface="+mn-cs"/>
                        </a:rPr>
                        <a:t>Infoway</a:t>
                      </a:r>
                      <a:r>
                        <a:rPr kumimoji="0" lang="en-IN" sz="1600" b="1" kern="1200" dirty="0" smtClean="0">
                          <a:solidFill>
                            <a:srgbClr val="C00000"/>
                          </a:solidFill>
                          <a:effectLst/>
                          <a:latin typeface="Arial" panose="020B0604020202020204" pitchFamily="34" charset="0"/>
                          <a:ea typeface="Times New Roman" panose="02020603050405020304" pitchFamily="18" charset="0"/>
                          <a:cs typeface="+mn-cs"/>
                        </a:rPr>
                        <a:t>', 'Technologies', '</a:t>
                      </a:r>
                      <a:r>
                        <a:rPr kumimoji="0" lang="en-IN" sz="1600" b="1" kern="1200" dirty="0" err="1" smtClean="0">
                          <a:solidFill>
                            <a:srgbClr val="C00000"/>
                          </a:solidFill>
                          <a:effectLst/>
                          <a:latin typeface="Arial" panose="020B0604020202020204" pitchFamily="34" charset="0"/>
                          <a:ea typeface="Times New Roman" panose="02020603050405020304" pitchFamily="18" charset="0"/>
                          <a:cs typeface="+mn-cs"/>
                        </a:rPr>
                        <a:t>Kothrud</a:t>
                      </a:r>
                      <a:r>
                        <a:rPr kumimoji="0" lang="en-IN" sz="1600" b="1" kern="1200" dirty="0" smtClean="0">
                          <a:solidFill>
                            <a:srgbClr val="C0000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smtClean="0">
                          <a:solidFill>
                            <a:srgbClr val="C00000"/>
                          </a:solidFill>
                          <a:effectLst/>
                          <a:latin typeface="Arial" panose="020B0604020202020204" pitchFamily="34" charset="0"/>
                          <a:ea typeface="Times New Roman" panose="02020603050405020304" pitchFamily="18" charset="0"/>
                          <a:cs typeface="+mn-cs"/>
                        </a:rPr>
                        <a:t>SELECT field(NULL, '</a:t>
                      </a:r>
                      <a:r>
                        <a:rPr kumimoji="0" lang="en-IN" sz="1600" b="1" kern="1200" dirty="0" err="1" smtClean="0">
                          <a:solidFill>
                            <a:srgbClr val="C00000"/>
                          </a:solidFill>
                          <a:effectLst/>
                          <a:latin typeface="Arial" panose="020B0604020202020204" pitchFamily="34" charset="0"/>
                          <a:ea typeface="Times New Roman" panose="02020603050405020304" pitchFamily="18" charset="0"/>
                          <a:cs typeface="+mn-cs"/>
                        </a:rPr>
                        <a:t>Infoway</a:t>
                      </a:r>
                      <a:r>
                        <a:rPr kumimoji="0" lang="en-IN" sz="1600" b="1" kern="1200" dirty="0" smtClean="0">
                          <a:solidFill>
                            <a:srgbClr val="C00000"/>
                          </a:solidFill>
                          <a:effectLst/>
                          <a:latin typeface="Arial" panose="020B0604020202020204" pitchFamily="34" charset="0"/>
                          <a:ea typeface="Times New Roman" panose="02020603050405020304" pitchFamily="18" charset="0"/>
                          <a:cs typeface="+mn-cs"/>
                        </a:rPr>
                        <a:t>', 'Technologies', '</a:t>
                      </a:r>
                      <a:r>
                        <a:rPr kumimoji="0" lang="en-IN" sz="1600" b="1" kern="1200" dirty="0" err="1" smtClean="0">
                          <a:solidFill>
                            <a:srgbClr val="C00000"/>
                          </a:solidFill>
                          <a:effectLst/>
                          <a:latin typeface="Arial" panose="020B0604020202020204" pitchFamily="34" charset="0"/>
                          <a:ea typeface="Times New Roman" panose="02020603050405020304" pitchFamily="18" charset="0"/>
                          <a:cs typeface="+mn-cs"/>
                        </a:rPr>
                        <a:t>Kothrud</a:t>
                      </a:r>
                      <a:r>
                        <a:rPr kumimoji="0" lang="en-IN" sz="1600" b="1" kern="1200" dirty="0" smtClean="0">
                          <a:solidFill>
                            <a:srgbClr val="C0000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smtClean="0">
                          <a:solidFill>
                            <a:srgbClr val="C00000"/>
                          </a:solidFill>
                          <a:effectLst/>
                          <a:latin typeface="Arial" panose="020B0604020202020204" pitchFamily="34" charset="0"/>
                          <a:ea typeface="Times New Roman" panose="02020603050405020304" pitchFamily="18" charset="0"/>
                          <a:cs typeface="+mn-cs"/>
                        </a:rPr>
                        <a:t>SELECT field('', '</a:t>
                      </a:r>
                      <a:r>
                        <a:rPr kumimoji="0" lang="en-IN" sz="1600" b="1" kern="1200" dirty="0" err="1" smtClean="0">
                          <a:solidFill>
                            <a:srgbClr val="C00000"/>
                          </a:solidFill>
                          <a:effectLst/>
                          <a:latin typeface="Arial" panose="020B0604020202020204" pitchFamily="34" charset="0"/>
                          <a:ea typeface="Times New Roman" panose="02020603050405020304" pitchFamily="18" charset="0"/>
                          <a:cs typeface="+mn-cs"/>
                        </a:rPr>
                        <a:t>Infoway</a:t>
                      </a:r>
                      <a:r>
                        <a:rPr kumimoji="0" lang="en-IN" sz="1600" b="1" kern="1200" dirty="0" smtClean="0">
                          <a:solidFill>
                            <a:srgbClr val="C00000"/>
                          </a:solidFill>
                          <a:effectLst/>
                          <a:latin typeface="Arial" panose="020B0604020202020204" pitchFamily="34" charset="0"/>
                          <a:ea typeface="Times New Roman" panose="02020603050405020304" pitchFamily="18" charset="0"/>
                          <a:cs typeface="+mn-cs"/>
                        </a:rPr>
                        <a:t>', 'Technologies', '</a:t>
                      </a:r>
                      <a:r>
                        <a:rPr kumimoji="0" lang="en-IN" sz="1600" b="1" kern="1200" dirty="0" err="1" smtClean="0">
                          <a:solidFill>
                            <a:srgbClr val="C00000"/>
                          </a:solidFill>
                          <a:effectLst/>
                          <a:latin typeface="Arial" panose="020B0604020202020204" pitchFamily="34" charset="0"/>
                          <a:ea typeface="Times New Roman" panose="02020603050405020304" pitchFamily="18" charset="0"/>
                          <a:cs typeface="+mn-cs"/>
                        </a:rPr>
                        <a:t>Kothrud</a:t>
                      </a:r>
                      <a:r>
                        <a:rPr kumimoji="0" lang="en-IN" sz="1600" b="1" kern="1200" dirty="0" smtClean="0">
                          <a:solidFill>
                            <a:srgbClr val="C0000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smtClean="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LCASE(str)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lower case string. LCASE() is a synonym for LOWER().</a:t>
                      </a:r>
                    </a:p>
                  </a:txBody>
                  <a:tcPr marL="68580" marR="68580" marT="0" marB="0" anchor="ctr"/>
                </a:tc>
              </a:tr>
              <a:tr h="442383">
                <a:tc>
                  <a:txBody>
                    <a:bodyPr/>
                    <a:lstStyle/>
                    <a:p>
                      <a:r>
                        <a:rPr kumimoji="0" lang="en-US" sz="1600" kern="1200" dirty="0" smtClean="0">
                          <a:solidFill>
                            <a:srgbClr val="0077AA"/>
                          </a:solidFill>
                          <a:latin typeface="Liberation Mono"/>
                          <a:ea typeface="+mn-ea"/>
                          <a:cs typeface="+mn-cs"/>
                        </a:rPr>
                        <a:t>UCASE(str)</a:t>
                      </a:r>
                      <a:endParaRPr kumimoji="0" lang="en-US" sz="16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upper case string. </a:t>
                      </a:r>
                      <a:r>
                        <a:rPr kumimoji="0" lang="en-US" sz="1600" kern="1200" dirty="0" smtClean="0">
                          <a:solidFill>
                            <a:schemeClr val="tx1"/>
                          </a:solidFill>
                          <a:effectLst/>
                          <a:latin typeface="Arial" panose="020B0604020202020204" pitchFamily="34" charset="0"/>
                          <a:ea typeface="Times New Roman" panose="02020603050405020304" pitchFamily="18" charset="0"/>
                          <a:cs typeface="+mn-cs"/>
                        </a:rPr>
                        <a:t>UCASE() is a synonym for UPPER().</a:t>
                      </a: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LENGTH(str)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length of the string.</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LPAD(str,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string str, left-padded with the string padstr to a length of len characters.</a:t>
                      </a:r>
                    </a:p>
                  </a:txBody>
                  <a:tcPr marL="68580" marR="68580" marT="0" marB="0" anchor="ctr"/>
                </a:tc>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xmlns="" val="3855592295"/>
      </p:ext>
    </p:extLst>
  </p:cSld>
  <p:clrMapOvr>
    <a:masterClrMapping/>
  </p:clrMapOvr>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xmlns="" val="3219540207"/>
              </p:ext>
            </p:extLst>
          </p:nvPr>
        </p:nvGraphicFramePr>
        <p:xfrm>
          <a:off x="152400" y="787404"/>
          <a:ext cx="8839200" cy="4253229"/>
        </p:xfrm>
        <a:graphic>
          <a:graphicData uri="http://schemas.openxmlformats.org/drawingml/2006/table">
            <a:tbl>
              <a:tblPr firstRow="1" bandRow="1">
                <a:tableStyleId>{7E9639D4-E3E2-4D34-9284-5A2195B3D0D7}</a:tableStyleId>
              </a:tblPr>
              <a:tblGrid>
                <a:gridCol w="3048000"/>
                <a:gridCol w="5791200"/>
              </a:tblGrid>
              <a:tr h="442383">
                <a:tc>
                  <a:txBody>
                    <a:bodyPr/>
                    <a:lstStyle/>
                    <a:p>
                      <a:r>
                        <a:rPr kumimoji="0" lang="en-US" b="1" kern="1200" dirty="0" smtClean="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Result</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RPAD(str,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string str, right-padded with the string padstr to a length of len characters.</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LEFT(str,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leftmost len characters from the string str, or NULL if any argument is NULL.</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RIGHT(str,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rightmost len characters from the string str, or NULL if any argument is NULL.</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LTRIM(str)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string str with leading space characters removed.</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RTRIM(str)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string str with trailing space characters removed.</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TRIM([{BOTH | LEADING | TRAILING} [remstr] FROM] 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SELECT TRIM(LEADING 'x' FROM '</a:t>
                      </a:r>
                      <a:r>
                        <a:rPr kumimoji="0" lang="en-IN" sz="1600" b="1" kern="1200" dirty="0" err="1" smtClean="0">
                          <a:solidFill>
                            <a:srgbClr val="365860"/>
                          </a:solidFill>
                          <a:effectLst/>
                          <a:latin typeface="Arial" panose="020B0604020202020204" pitchFamily="34" charset="0"/>
                          <a:ea typeface="Times New Roman" panose="02020603050405020304" pitchFamily="18" charset="0"/>
                          <a:cs typeface="+mn-cs"/>
                        </a:rPr>
                        <a:t>xxxABCxxx</a:t>
                      </a: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smtClean="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smtClean="0">
                          <a:solidFill>
                            <a:schemeClr val="tx1"/>
                          </a:solidFill>
                          <a:effectLst/>
                          <a:latin typeface="Arial" panose="020B0604020202020204" pitchFamily="34" charset="0"/>
                          <a:ea typeface="Times New Roman" panose="02020603050405020304" pitchFamily="18" charset="0"/>
                          <a:cs typeface="+mn-cs"/>
                        </a:rPr>
                        <a:t>ABCxxx</a:t>
                      </a:r>
                      <a:r>
                        <a:rPr kumimoji="0" lang="en-IN" sz="1600" b="1" kern="1200" dirty="0" smtClean="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SELECT TRIM(BOTH 'x' FROM '</a:t>
                      </a:r>
                      <a:r>
                        <a:rPr kumimoji="0" lang="en-IN" sz="1600" b="1" kern="1200" dirty="0" err="1" smtClean="0">
                          <a:solidFill>
                            <a:srgbClr val="365860"/>
                          </a:solidFill>
                          <a:effectLst/>
                          <a:latin typeface="Arial" panose="020B0604020202020204" pitchFamily="34" charset="0"/>
                          <a:ea typeface="Times New Roman" panose="02020603050405020304" pitchFamily="18" charset="0"/>
                          <a:cs typeface="+mn-cs"/>
                        </a:rPr>
                        <a:t>xxxABCxxx</a:t>
                      </a: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smtClean="0">
                          <a:solidFill>
                            <a:schemeClr val="tx1"/>
                          </a:solidFill>
                          <a:effectLst/>
                          <a:latin typeface="Arial" panose="020B0604020202020204" pitchFamily="34" charset="0"/>
                          <a:ea typeface="Times New Roman" panose="02020603050405020304" pitchFamily="18" charset="0"/>
                          <a:cs typeface="+mn-cs"/>
                        </a:rPr>
                        <a:t>-&gt; 'ABC'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SELECT TRIM(TRAILING 'xyz' FROM '</a:t>
                      </a:r>
                      <a:r>
                        <a:rPr kumimoji="0" lang="en-IN" sz="1600" b="1" kern="1200" dirty="0" err="1" smtClean="0">
                          <a:solidFill>
                            <a:srgbClr val="365860"/>
                          </a:solidFill>
                          <a:effectLst/>
                          <a:latin typeface="Arial" panose="020B0604020202020204" pitchFamily="34" charset="0"/>
                          <a:ea typeface="Times New Roman" panose="02020603050405020304" pitchFamily="18" charset="0"/>
                          <a:cs typeface="+mn-cs"/>
                        </a:rPr>
                        <a:t>ABCxxyz</a:t>
                      </a: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smtClean="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smtClean="0">
                          <a:solidFill>
                            <a:schemeClr val="tx1"/>
                          </a:solidFill>
                          <a:effectLst/>
                          <a:latin typeface="Arial" panose="020B0604020202020204" pitchFamily="34" charset="0"/>
                          <a:ea typeface="Times New Roman" panose="02020603050405020304" pitchFamily="18" charset="0"/>
                          <a:cs typeface="+mn-cs"/>
                        </a:rPr>
                        <a:t>ABCx</a:t>
                      </a:r>
                      <a:r>
                        <a:rPr kumimoji="0" lang="en-IN" sz="1600" b="1" kern="1200" dirty="0" smtClean="0">
                          <a:solidFill>
                            <a:schemeClr val="tx1"/>
                          </a:solidFill>
                          <a:effectLst/>
                          <a:latin typeface="Arial" panose="020B0604020202020204" pitchFamily="34" charset="0"/>
                          <a:ea typeface="Times New Roman" panose="02020603050405020304" pitchFamily="18" charset="0"/>
                          <a:cs typeface="+mn-cs"/>
                        </a:rPr>
                        <a:t>'</a:t>
                      </a:r>
                    </a:p>
                  </a:txBody>
                  <a:tcPr marL="68580" marR="68580" marT="0" marB="0" anchor="ctr"/>
                </a:tc>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5334000"/>
            <a:ext cx="8839200" cy="584775"/>
          </a:xfrm>
          <a:prstGeom prst="rect">
            <a:avLst/>
          </a:prstGeom>
          <a:solidFill>
            <a:srgbClr val="E0D612"/>
          </a:solidFill>
        </p:spPr>
        <p:txBody>
          <a:bodyPr wrap="square">
            <a:spAutoFit/>
          </a:bodyPr>
          <a:lstStyle/>
          <a:p>
            <a:r>
              <a:rPr lang="en-IN" sz="1600" b="1" dirty="0">
                <a:latin typeface="Arial" panose="020B0604020202020204" pitchFamily="34" charset="0"/>
                <a:cs typeface="Arial" panose="020B0604020202020204" pitchFamily="34" charset="0"/>
              </a:rPr>
              <a:t>If none of the specifiers BOTH, LEADING, or TRAILING is given, BOTH is assumed. remstr is optional and, if not specified, spaces are removed.</a:t>
            </a:r>
          </a:p>
        </p:txBody>
      </p:sp>
    </p:spTree>
    <p:extLst>
      <p:ext uri="{BB962C8B-B14F-4D97-AF65-F5344CB8AC3E}">
        <p14:creationId xmlns:p14="http://schemas.microsoft.com/office/powerpoint/2010/main" xmlns="" val="2358182600"/>
      </p:ext>
    </p:extLst>
  </p:cSld>
  <p:clrMapOvr>
    <a:masterClrMapping/>
  </p:clrMapOvr>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xmlns="" val="3133548715"/>
              </p:ext>
            </p:extLst>
          </p:nvPr>
        </p:nvGraphicFramePr>
        <p:xfrm>
          <a:off x="152400" y="787404"/>
          <a:ext cx="8820000" cy="5228589"/>
        </p:xfrm>
        <a:graphic>
          <a:graphicData uri="http://schemas.openxmlformats.org/drawingml/2006/table">
            <a:tbl>
              <a:tblPr firstRow="1" bandRow="1">
                <a:tableStyleId>{7E9639D4-E3E2-4D34-9284-5A2195B3D0D7}</a:tableStyleId>
              </a:tblPr>
              <a:tblGrid>
                <a:gridCol w="2661207"/>
                <a:gridCol w="6158793"/>
              </a:tblGrid>
              <a:tr h="442383">
                <a:tc>
                  <a:txBody>
                    <a:bodyPr/>
                    <a:lstStyle/>
                    <a:p>
                      <a:r>
                        <a:rPr kumimoji="0" lang="en-US" b="1" kern="1200" dirty="0" smtClean="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Result</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FORMAT(X,D)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smtClean="0">
                          <a:solidFill>
                            <a:schemeClr val="tx1"/>
                          </a:solidFill>
                          <a:effectLst/>
                          <a:latin typeface="Arial" panose="020B0604020202020204" pitchFamily="34" charset="0"/>
                          <a:ea typeface="Times New Roman" panose="02020603050405020304" pitchFamily="18" charset="0"/>
                          <a:cs typeface="+mn-cs"/>
                        </a:rPr>
                        <a:t>Formats the number X to a format like '#,###,###.##', rounded to D decimal places, and returns the result as a string. If D is 0, the result has no decimal point or fractional part.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smtClean="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smtClean="0">
                          <a:solidFill>
                            <a:schemeClr val="tx1"/>
                          </a:solidFill>
                          <a:effectLst/>
                          <a:latin typeface="Arial" panose="020B0604020202020204" pitchFamily="34" charset="0"/>
                          <a:ea typeface="Times New Roman" panose="02020603050405020304" pitchFamily="18" charset="0"/>
                          <a:cs typeface="+mn-cs"/>
                        </a:rPr>
                        <a:t>SELECT format(1234.456,2);</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INSTR(str, substr)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smtClean="0">
                          <a:solidFill>
                            <a:schemeClr val="tx1"/>
                          </a:solidFill>
                          <a:effectLst/>
                          <a:latin typeface="Arial" panose="020B0604020202020204" pitchFamily="34" charset="0"/>
                          <a:ea typeface="Times New Roman" panose="02020603050405020304" pitchFamily="18" charset="0"/>
                          <a:cs typeface="+mn-cs"/>
                        </a:rPr>
                        <a:t>Returns the position of the first occurrence of substring substr in string str.</a:t>
                      </a:r>
                      <a:endParaRPr kumimoji="0" lang="en-IN" sz="1600" kern="1200" dirty="0" smtClean="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REPLACE(str, from_str, to_str)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smtClean="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smtClean="0">
                          <a:solidFill>
                            <a:schemeClr val="tx1"/>
                          </a:solidFill>
                          <a:effectLst/>
                          <a:latin typeface="Arial" panose="020B0604020202020204" pitchFamily="34" charset="0"/>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smtClean="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smtClean="0">
                          <a:solidFill>
                            <a:schemeClr val="tx1"/>
                          </a:solidFill>
                          <a:effectLst/>
                          <a:latin typeface="Arial" panose="020B0604020202020204" pitchFamily="34" charset="0"/>
                          <a:ea typeface="Times New Roman" panose="02020603050405020304" pitchFamily="18" charset="0"/>
                          <a:cs typeface="+mn-cs"/>
                        </a:rPr>
                        <a:t>SELECT replace('Hello', 'l', 'x');</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REVERSE(str)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smtClean="0">
                          <a:solidFill>
                            <a:schemeClr val="tx1"/>
                          </a:solidFill>
                          <a:effectLst/>
                          <a:latin typeface="Arial" panose="020B0604020202020204" pitchFamily="34" charset="0"/>
                          <a:ea typeface="Times New Roman" panose="02020603050405020304" pitchFamily="18" charset="0"/>
                          <a:cs typeface="+mn-cs"/>
                        </a:rPr>
                        <a:t>Returns the string str with the order of the characters reversed.</a:t>
                      </a:r>
                      <a:endParaRPr kumimoji="0" lang="en-IN" sz="1600" kern="1200" dirty="0" smtClean="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SUBSTR(str, pos, len)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smtClean="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smtClean="0">
                          <a:solidFill>
                            <a:schemeClr val="tx1"/>
                          </a:solidFill>
                          <a:effectLst/>
                          <a:latin typeface="Arial" panose="020B0604020202020204" pitchFamily="34" charset="0"/>
                          <a:ea typeface="Times New Roman" panose="02020603050405020304" pitchFamily="18" charset="0"/>
                          <a:cs typeface="+mn-cs"/>
                        </a:rPr>
                        <a:t>SUBSTR() </a:t>
                      </a:r>
                      <a:r>
                        <a:rPr kumimoji="0" lang="en-US" sz="1600" b="1" kern="1200" dirty="0" smtClean="0">
                          <a:solidFill>
                            <a:srgbClr val="FF0000"/>
                          </a:solidFill>
                          <a:effectLst/>
                          <a:latin typeface="Arial" panose="020B0604020202020204" pitchFamily="34" charset="0"/>
                          <a:ea typeface="Times New Roman" panose="02020603050405020304" pitchFamily="18" charset="0"/>
                          <a:cs typeface="+mn-cs"/>
                        </a:rPr>
                        <a:t>is a synonym for SUBSTRING().</a:t>
                      </a:r>
                      <a:endParaRPr kumimoji="0" lang="en-IN" sz="1600" b="1" kern="1200" dirty="0" smtClean="0">
                        <a:solidFill>
                          <a:srgbClr val="FF0000"/>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smtClean="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smtClean="0">
                          <a:solidFill>
                            <a:schemeClr val="tx1"/>
                          </a:solidFill>
                          <a:effectLst/>
                          <a:latin typeface="Arial" panose="020B0604020202020204" pitchFamily="34" charset="0"/>
                          <a:ea typeface="Times New Roman" panose="02020603050405020304" pitchFamily="18" charset="0"/>
                          <a:cs typeface="+mn-cs"/>
                        </a:rPr>
                        <a:t>SELECT substr ('This is the test by IWAY', 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smtClean="0">
                          <a:solidFill>
                            <a:schemeClr val="tx1"/>
                          </a:solidFill>
                          <a:effectLst/>
                          <a:latin typeface="Arial" panose="020B0604020202020204" pitchFamily="34" charset="0"/>
                          <a:ea typeface="Times New Roman" panose="02020603050405020304" pitchFamily="18" charset="0"/>
                          <a:cs typeface="+mn-cs"/>
                        </a:rPr>
                        <a:t>SELECT substr ('This is the test by IWAY', -4, 4);</a:t>
                      </a:r>
                      <a:endParaRPr kumimoji="0" lang="en-IN" sz="1600" b="1" kern="1200" dirty="0" smtClean="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MID(str, pos,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MID(str, pos, len) </a:t>
                      </a:r>
                      <a:r>
                        <a:rPr kumimoji="0" lang="en-IN" sz="1600" b="1" kern="1200" dirty="0" smtClean="0">
                          <a:solidFill>
                            <a:srgbClr val="FF0000"/>
                          </a:solidFill>
                          <a:effectLst/>
                          <a:latin typeface="Arial" panose="020B0604020202020204" pitchFamily="34" charset="0"/>
                          <a:ea typeface="Times New Roman" panose="02020603050405020304" pitchFamily="18" charset="0"/>
                          <a:cs typeface="+mn-cs"/>
                        </a:rPr>
                        <a:t>is a synonym for</a:t>
                      </a: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smtClean="0">
                          <a:solidFill>
                            <a:srgbClr val="FF0000"/>
                          </a:solidFill>
                          <a:effectLst/>
                          <a:latin typeface="Arial" panose="020B0604020202020204" pitchFamily="34" charset="0"/>
                          <a:ea typeface="Times New Roman" panose="02020603050405020304" pitchFamily="18" charset="0"/>
                          <a:cs typeface="+mn-cs"/>
                        </a:rPr>
                        <a:t>SUBSTRING(str, pos, len).</a:t>
                      </a:r>
                    </a:p>
                  </a:txBody>
                  <a:tcPr marL="68580" marR="68580" marT="0" marB="0" anchor="ctr"/>
                </a:tc>
              </a:tr>
            </a:tbl>
          </a:graphicData>
        </a:graphic>
      </p:graphicFrame>
    </p:spTree>
    <p:extLst>
      <p:ext uri="{BB962C8B-B14F-4D97-AF65-F5344CB8AC3E}">
        <p14:creationId xmlns:p14="http://schemas.microsoft.com/office/powerpoint/2010/main" xmlns="" val="1549864259"/>
      </p:ext>
    </p:extLst>
  </p:cSld>
  <p:clrMapOvr>
    <a:masterClrMapping/>
  </p:clrMapOvr>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spcBef>
                <a:spcPct val="0"/>
              </a:spcBef>
              <a:defRPr/>
            </a:pPr>
            <a:r>
              <a:rPr lang="en-IN" sz="4800" dirty="0" smtClean="0">
                <a:solidFill>
                  <a:srgbClr val="DC525C"/>
                </a:solidFill>
                <a:latin typeface="Segoe UI Light" panose="020B0502040204020203" pitchFamily="34" charset="0"/>
                <a:cs typeface="Segoe UI Light" panose="020B0502040204020203" pitchFamily="34" charset="0"/>
              </a:rPr>
              <a:t>Mathematical </a:t>
            </a:r>
            <a:r>
              <a:rPr lang="en-US" sz="4800" dirty="0" smtClean="0">
                <a:solidFill>
                  <a:srgbClr val="DC525C"/>
                </a:solidFill>
                <a:latin typeface="Segoe UI Light" panose="020B0502040204020203" pitchFamily="34" charset="0"/>
                <a:cs typeface="Segoe UI Light" panose="020B0502040204020203" pitchFamily="34" charset="0"/>
              </a:rPr>
              <a:t>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2854163911"/>
      </p:ext>
    </p:extLst>
  </p:cSld>
  <p:clrMapOvr>
    <a:masterClrMapping/>
  </p:clrMapOvr>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Mathematical </a:t>
            </a:r>
            <a:r>
              <a:rPr lang="en-US" sz="3200" b="1" i="1" dirty="0">
                <a:solidFill>
                  <a:srgbClr val="FFFF00"/>
                </a:solidFill>
                <a:latin typeface="Arial" pitchFamily="34" charset="0"/>
                <a:cs typeface="Arial" pitchFamily="34" charset="0"/>
              </a:rPr>
              <a:t>Functions</a:t>
            </a:r>
            <a:endParaRPr lang="en-IN" sz="3200" b="1" i="1" dirty="0">
              <a:solidFill>
                <a:srgbClr val="FFFF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xmlns="" val="2127150490"/>
              </p:ext>
            </p:extLst>
          </p:nvPr>
        </p:nvGraphicFramePr>
        <p:xfrm>
          <a:off x="152400" y="787404"/>
          <a:ext cx="8820000" cy="3385818"/>
        </p:xfrm>
        <a:graphic>
          <a:graphicData uri="http://schemas.openxmlformats.org/drawingml/2006/table">
            <a:tbl>
              <a:tblPr firstRow="1" bandRow="1">
                <a:tableStyleId>{7E9639D4-E3E2-4D34-9284-5A2195B3D0D7}</a:tableStyleId>
              </a:tblPr>
              <a:tblGrid>
                <a:gridCol w="2209800"/>
                <a:gridCol w="6610200"/>
              </a:tblGrid>
              <a:tr h="442383">
                <a:tc>
                  <a:txBody>
                    <a:bodyPr/>
                    <a:lstStyle/>
                    <a:p>
                      <a:r>
                        <a:rPr kumimoji="0" lang="en-US" b="1" kern="1200" dirty="0" smtClean="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Result</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ABS(X)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absolute value of X.</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CEIL(X)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CEIL() is a synonym for CEILING().</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CEILING(X)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CEIL value.</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FLOOR(X)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a:t>
                      </a:r>
                      <a:r>
                        <a:rPr kumimoji="0" lang="en-IN" sz="1600" kern="1200" smtClean="0">
                          <a:solidFill>
                            <a:schemeClr val="tx1"/>
                          </a:solidFill>
                          <a:effectLst/>
                          <a:latin typeface="Arial" panose="020B0604020202020204" pitchFamily="34" charset="0"/>
                          <a:ea typeface="Times New Roman" panose="02020603050405020304" pitchFamily="18" charset="0"/>
                          <a:cs typeface="+mn-cs"/>
                        </a:rPr>
                        <a:t>FLOOR value.</a:t>
                      </a:r>
                      <a:endParaRPr kumimoji="0" lang="en-IN" sz="1600" kern="1200" dirty="0" smtClean="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smtClean="0">
                          <a:solidFill>
                            <a:srgbClr val="0077AA"/>
                          </a:solidFill>
                          <a:latin typeface="Liberation Mono"/>
                          <a:ea typeface="+mn-ea"/>
                          <a:cs typeface="+mn-cs"/>
                        </a:rPr>
                        <a:t>MOD(N,M),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smtClean="0">
                          <a:solidFill>
                            <a:srgbClr val="0077AA"/>
                          </a:solidFill>
                          <a:latin typeface="Liberation Mono"/>
                          <a:ea typeface="+mn-ea"/>
                          <a:cs typeface="+mn-cs"/>
                        </a:rPr>
                        <a:t>N %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smtClean="0">
                          <a:solidFill>
                            <a:srgbClr val="0077AA"/>
                          </a:solidFill>
                          <a:latin typeface="Liberation Mono"/>
                          <a:ea typeface="+mn-ea"/>
                          <a:cs typeface="+mn-cs"/>
                        </a:rPr>
                        <a:t>N MOD M</a:t>
                      </a:r>
                      <a:endParaRPr kumimoji="0" lang="en-IN" sz="1600" kern="1200" dirty="0" smtClean="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remainder of N divided by M. MOD(N,0) returns NULL.</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POWER(X,Y)</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This is a synonym for POW().</a:t>
                      </a:r>
                    </a:p>
                  </a:txBody>
                  <a:tcPr marL="68580" marR="68580" marT="0" marB="0" anchor="ctr"/>
                </a:tc>
              </a:tr>
            </a:tbl>
          </a:graphicData>
        </a:graphic>
      </p:graphicFrame>
    </p:spTree>
    <p:extLst>
      <p:ext uri="{BB962C8B-B14F-4D97-AF65-F5344CB8AC3E}">
        <p14:creationId xmlns:p14="http://schemas.microsoft.com/office/powerpoint/2010/main" xmlns="" val="598073951"/>
      </p:ext>
    </p:extLst>
  </p:cSld>
  <p:clrMapOvr>
    <a:masterClrMapping/>
  </p:clrMapOvr>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Mathematical </a:t>
            </a:r>
            <a:r>
              <a:rPr lang="en-US" sz="3200" b="1" i="1" dirty="0">
                <a:solidFill>
                  <a:srgbClr val="FFFF00"/>
                </a:solidFill>
                <a:latin typeface="Arial" pitchFamily="34" charset="0"/>
                <a:cs typeface="Arial" pitchFamily="34" charset="0"/>
              </a:rPr>
              <a:t>Functions</a:t>
            </a:r>
            <a:endParaRPr lang="en-IN" sz="3200" b="1" i="1" dirty="0">
              <a:solidFill>
                <a:srgbClr val="FFFF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xmlns="" val="2647348725"/>
              </p:ext>
            </p:extLst>
          </p:nvPr>
        </p:nvGraphicFramePr>
        <p:xfrm>
          <a:off x="152400" y="787404"/>
          <a:ext cx="8820000" cy="2591646"/>
        </p:xfrm>
        <a:graphic>
          <a:graphicData uri="http://schemas.openxmlformats.org/drawingml/2006/table">
            <a:tbl>
              <a:tblPr firstRow="1" bandRow="1">
                <a:tableStyleId>{7E9639D4-E3E2-4D34-9284-5A2195B3D0D7}</a:tableStyleId>
              </a:tblPr>
              <a:tblGrid>
                <a:gridCol w="2209800"/>
                <a:gridCol w="6610200"/>
              </a:tblGrid>
              <a:tr h="442383">
                <a:tc>
                  <a:txBody>
                    <a:bodyPr/>
                    <a:lstStyle/>
                    <a:p>
                      <a:r>
                        <a:rPr kumimoji="0" lang="en-US" b="1" kern="1200" dirty="0" smtClean="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Result</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RAND([N])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a random floating-point value v</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ROUND(X)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ROUND(X,D)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TRUNCATE(X,D)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tr>
            </a:tbl>
          </a:graphicData>
        </a:graphic>
      </p:graphicFrame>
      <p:sp>
        <p:nvSpPr>
          <p:cNvPr id="4" name="Rectangle 3"/>
          <p:cNvSpPr/>
          <p:nvPr/>
        </p:nvSpPr>
        <p:spPr>
          <a:xfrm>
            <a:off x="228600" y="3657600"/>
            <a:ext cx="8686800" cy="369332"/>
          </a:xfrm>
          <a:prstGeom prst="rect">
            <a:avLst/>
          </a:prstGeom>
        </p:spPr>
        <p:txBody>
          <a:bodyPr wrap="square">
            <a:spAutoFit/>
          </a:bodyPr>
          <a:lstStyle/>
          <a:p>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solidFill>
                  <a:srgbClr val="DD4A68"/>
                </a:solidFill>
                <a:latin typeface="Arial" panose="020B0604020202020204" pitchFamily="34" charset="0"/>
                <a:ea typeface="Times New Roman" panose="02020603050405020304" pitchFamily="18" charset="0"/>
              </a:rPr>
              <a:t>ROUND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RAND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a:t>
            </a:r>
            <a:r>
              <a:rPr lang="en-US" dirty="0" smtClean="0">
                <a:solidFill>
                  <a:schemeClr val="bg1">
                    <a:lumMod val="65000"/>
                  </a:schemeClr>
                </a:solidFill>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xmlns="" val="2629874593"/>
      </p:ext>
    </p:extLst>
  </p:cSld>
  <p:clrMapOvr>
    <a:masterClrMapping/>
  </p:clrMapOvr>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SELECT statement</a:t>
            </a:r>
            <a:r>
              <a:rPr lang="en-US" sz="4800" dirty="0">
                <a:solidFill>
                  <a:srgbClr val="DC525C"/>
                </a:solidFill>
                <a:latin typeface="Segoe UI Light" panose="020B0502040204020203" pitchFamily="34" charset="0"/>
                <a:cs typeface="Segoe UI Light" panose="020B0502040204020203" pitchFamily="34" charset="0"/>
              </a:rPr>
              <a:t>… syntax</a:t>
            </a:r>
          </a:p>
          <a:p>
            <a:pPr lvl="0" algn="ctr">
              <a:spcBef>
                <a:spcPct val="0"/>
              </a:spcBef>
              <a:defRPr/>
            </a:pP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990600" y="3200400"/>
            <a:ext cx="7162800" cy="816890"/>
          </a:xfrm>
          <a:prstGeom prst="rect">
            <a:avLst/>
          </a:prstGeom>
          <a:solidFill>
            <a:srgbClr val="E8F97F"/>
          </a:solidFill>
        </p:spPr>
        <p:txBody>
          <a:bodyPr wrap="square">
            <a:spAutoFit/>
          </a:bodyPr>
          <a:lstStyle/>
          <a:p>
            <a:pPr>
              <a:lnSpc>
                <a:spcPct val="107000"/>
              </a:lnSpc>
            </a:pPr>
            <a:r>
              <a:rPr lang="en-IN" sz="2200" dirty="0">
                <a:latin typeface="Segoe UI Light" panose="020B0502040204020203" pitchFamily="34" charset="0"/>
                <a:ea typeface="Calibri" panose="020F0502020204030204" pitchFamily="34" charset="0"/>
                <a:cs typeface="Segoe UI Light" panose="020B0502040204020203" pitchFamily="34" charset="0"/>
              </a:rPr>
              <a:t>SELECT is used to retrieve rows selected from one or more tables, and can include UNION statements and subqueries.</a:t>
            </a:r>
          </a:p>
        </p:txBody>
      </p:sp>
      <p:pic>
        <p:nvPicPr>
          <p:cNvPr id="4" name="Picture 3"/>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3429000" y="4196938"/>
            <a:ext cx="5715000" cy="2324100"/>
          </a:xfrm>
          <a:prstGeom prst="rect">
            <a:avLst/>
          </a:prstGeom>
        </p:spPr>
      </p:pic>
      <p:sp>
        <p:nvSpPr>
          <p:cNvPr id="5" name="Rectangle 4"/>
          <p:cNvSpPr/>
          <p:nvPr/>
        </p:nvSpPr>
        <p:spPr>
          <a:xfrm>
            <a:off x="285720" y="142852"/>
            <a:ext cx="6929486" cy="1477328"/>
          </a:xfrm>
          <a:prstGeom prst="rect">
            <a:avLst/>
          </a:prstGeom>
        </p:spPr>
        <p:txBody>
          <a:bodyPr wrap="square">
            <a:spAutoFit/>
          </a:bodyPr>
          <a:lstStyle/>
          <a:p>
            <a:pPr>
              <a:lnSpc>
                <a:spcPct val="150000"/>
              </a:lnSpc>
            </a:pPr>
            <a:r>
              <a:rPr lang="en-US" sz="2000" dirty="0" smtClean="0">
                <a:solidFill>
                  <a:srgbClr val="006C86"/>
                </a:solidFill>
                <a:latin typeface="Consolas" pitchFamily="49" charset="0"/>
              </a:rPr>
              <a:t>select * from emp;</a:t>
            </a:r>
          </a:p>
          <a:p>
            <a:pPr>
              <a:lnSpc>
                <a:spcPct val="150000"/>
              </a:lnSpc>
            </a:pPr>
            <a:r>
              <a:rPr lang="en-US" sz="2000" dirty="0" smtClean="0">
                <a:solidFill>
                  <a:srgbClr val="006C86"/>
                </a:solidFill>
                <a:latin typeface="Consolas" pitchFamily="49" charset="0"/>
              </a:rPr>
              <a:t>select * from emp where ename = '' or 1=1;</a:t>
            </a:r>
          </a:p>
          <a:p>
            <a:pPr>
              <a:lnSpc>
                <a:spcPct val="150000"/>
              </a:lnSpc>
            </a:pPr>
            <a:r>
              <a:rPr lang="en-US" sz="2000" smtClean="0">
                <a:solidFill>
                  <a:srgbClr val="006C86"/>
                </a:solidFill>
                <a:latin typeface="Consolas" pitchFamily="49" charset="0"/>
              </a:rPr>
              <a:t>select * from emp where True</a:t>
            </a:r>
            <a:endParaRPr lang="en-US" sz="2000" dirty="0">
              <a:solidFill>
                <a:srgbClr val="006C86"/>
              </a:solidFill>
              <a:latin typeface="Consolas" pitchFamily="49" charset="0"/>
            </a:endParaRPr>
          </a:p>
        </p:txBody>
      </p:sp>
    </p:spTree>
    <p:extLst>
      <p:ext uri="{BB962C8B-B14F-4D97-AF65-F5344CB8AC3E}">
        <p14:creationId xmlns:p14="http://schemas.microsoft.com/office/powerpoint/2010/main" xmlns="" val="967305241"/>
      </p:ext>
    </p:extLst>
  </p:cSld>
  <p:clrMapOvr>
    <a:masterClrMapping/>
  </p:clrMapOvr>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a:t>
            </a:r>
            <a:r>
              <a:rPr lang="en-US" sz="3200" b="1" i="1" dirty="0">
                <a:solidFill>
                  <a:srgbClr val="FFFF00"/>
                </a:solidFill>
                <a:latin typeface="Arial" pitchFamily="34" charset="0"/>
                <a:cs typeface="Arial" pitchFamily="34" charset="0"/>
              </a:rPr>
              <a:t>s</a:t>
            </a:r>
            <a:r>
              <a:rPr lang="en-US" sz="3200" b="1" i="1" dirty="0" smtClean="0">
                <a:solidFill>
                  <a:srgbClr val="FFFF00"/>
                </a:solidFill>
                <a:latin typeface="Arial" pitchFamily="34" charset="0"/>
                <a:cs typeface="Arial" pitchFamily="34" charset="0"/>
              </a:rPr>
              <a:t>tatement</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428736"/>
            <a:ext cx="8839200" cy="3266985"/>
          </a:xfrm>
          <a:prstGeom prst="rect">
            <a:avLst/>
          </a:prstGeom>
        </p:spPr>
        <p:txBody>
          <a:bodyPr wrap="square">
            <a:spAutoFit/>
          </a:bodyPr>
          <a:lstStyle/>
          <a:p>
            <a:pPr>
              <a:lnSpc>
                <a:spcPct val="150000"/>
              </a:lnSpc>
            </a:pPr>
            <a:r>
              <a:rPr lang="en-US" sz="2000" dirty="0">
                <a:solidFill>
                  <a:srgbClr val="0077AA"/>
                </a:solidFill>
                <a:latin typeface="Liberation Mono"/>
              </a:rPr>
              <a:t>SELECT [ALL / DISTINCT / DISTINCTROW] * </a:t>
            </a:r>
            <a:r>
              <a:rPr lang="en-US" sz="2000" dirty="0" smtClean="0">
                <a:solidFill>
                  <a:srgbClr val="0077AA"/>
                </a:solidFill>
                <a:latin typeface="Liberation Mono"/>
              </a:rPr>
              <a:t>/ </a:t>
            </a:r>
            <a:r>
              <a:rPr lang="en-US" sz="2000" b="1" i="1" dirty="0" smtClean="0">
                <a:solidFill>
                  <a:srgbClr val="0077AA"/>
                </a:solidFill>
                <a:latin typeface="Liberation Mono"/>
              </a:rPr>
              <a:t>A</a:t>
            </a:r>
            <a:r>
              <a:rPr lang="en-US" sz="2000" i="1" baseline="-25000" dirty="0" smtClean="0">
                <a:solidFill>
                  <a:srgbClr val="0077AA"/>
                </a:solidFill>
                <a:latin typeface="Liberation Mono"/>
              </a:rPr>
              <a:t>1</a:t>
            </a:r>
            <a:r>
              <a:rPr lang="en-US" sz="2000" dirty="0" smtClean="0">
                <a:solidFill>
                  <a:srgbClr val="0077AA"/>
                </a:solidFill>
                <a:latin typeface="Liberation Mono"/>
              </a:rPr>
              <a:t> [ [as] alias_name], </a:t>
            </a:r>
            <a:r>
              <a:rPr lang="en-US" sz="2000" b="1" i="1" dirty="0" smtClean="0">
                <a:solidFill>
                  <a:srgbClr val="0077AA"/>
                </a:solidFill>
                <a:latin typeface="Liberation Mono"/>
              </a:rPr>
              <a:t>A</a:t>
            </a:r>
            <a:r>
              <a:rPr lang="en-US" sz="2000" i="1" baseline="-25000" dirty="0" smtClean="0">
                <a:solidFill>
                  <a:srgbClr val="0077AA"/>
                </a:solidFill>
                <a:latin typeface="Liberation Mono"/>
              </a:rPr>
              <a:t>2</a:t>
            </a:r>
            <a:r>
              <a:rPr lang="en-US" sz="2000" dirty="0" smtClean="0">
                <a:solidFill>
                  <a:srgbClr val="0077AA"/>
                </a:solidFill>
                <a:latin typeface="Liberation Mono"/>
              </a:rPr>
              <a:t> [ [as] alias_name], expressions [ [as] alias_name],... </a:t>
            </a:r>
            <a:r>
              <a:rPr lang="en-US" sz="2000" dirty="0">
                <a:solidFill>
                  <a:srgbClr val="0077AA"/>
                </a:solidFill>
                <a:latin typeface="Liberation Mono"/>
              </a:rPr>
              <a:t>from </a:t>
            </a:r>
            <a:r>
              <a:rPr lang="en-US" sz="2000" dirty="0" smtClean="0">
                <a:solidFill>
                  <a:srgbClr val="0077AA"/>
                </a:solidFill>
                <a:latin typeface="Liberation Mono"/>
              </a:rPr>
              <a:t>&lt;</a:t>
            </a:r>
            <a:r>
              <a:rPr lang="en-US" sz="2000" b="1" i="1" dirty="0" smtClean="0">
                <a:solidFill>
                  <a:srgbClr val="0077AA"/>
                </a:solidFill>
                <a:latin typeface="Liberation Mono"/>
              </a:rPr>
              <a:t>r</a:t>
            </a:r>
            <a:r>
              <a:rPr lang="en-US" sz="2000" dirty="0" smtClean="0">
                <a:solidFill>
                  <a:srgbClr val="0077AA"/>
                </a:solidFill>
                <a:latin typeface="Liberation Mono"/>
              </a:rPr>
              <a:t>&gt;</a:t>
            </a:r>
            <a:endParaRPr lang="en-US" sz="2000" dirty="0">
              <a:solidFill>
                <a:srgbClr val="0077AA"/>
              </a:solidFill>
              <a:latin typeface="Liberation Mono"/>
            </a:endParaRPr>
          </a:p>
          <a:p>
            <a:pPr>
              <a:lnSpc>
                <a:spcPct val="150000"/>
              </a:lnSpc>
            </a:pPr>
            <a:r>
              <a:rPr lang="en-US" sz="2000" dirty="0" smtClean="0">
                <a:solidFill>
                  <a:srgbClr val="0077AA"/>
                </a:solidFill>
                <a:latin typeface="Liberation Mono"/>
              </a:rPr>
              <a:t> [</a:t>
            </a:r>
            <a:r>
              <a:rPr lang="en-US" sz="2000" dirty="0">
                <a:solidFill>
                  <a:srgbClr val="0077AA"/>
                </a:solidFill>
                <a:latin typeface="Liberation Mono"/>
              </a:rPr>
              <a:t>WHERE </a:t>
            </a:r>
            <a:r>
              <a:rPr lang="en-US" sz="2000" dirty="0" smtClean="0">
                <a:solidFill>
                  <a:srgbClr val="0077AA"/>
                </a:solidFill>
                <a:latin typeface="Liberation Mono"/>
              </a:rPr>
              <a:t>&lt;where_condition&gt;]</a:t>
            </a:r>
            <a:endParaRPr lang="en-US" sz="2000" dirty="0">
              <a:solidFill>
                <a:srgbClr val="0077AA"/>
              </a:solidFill>
              <a:latin typeface="Liberation Mono"/>
            </a:endParaRPr>
          </a:p>
          <a:p>
            <a:pPr>
              <a:lnSpc>
                <a:spcPct val="150000"/>
              </a:lnSpc>
            </a:pPr>
            <a:r>
              <a:rPr lang="en-US" sz="2000" dirty="0" smtClean="0">
                <a:solidFill>
                  <a:srgbClr val="0077AA"/>
                </a:solidFill>
                <a:latin typeface="Liberation Mono"/>
              </a:rPr>
              <a:t> [</a:t>
            </a:r>
            <a:r>
              <a:rPr lang="en-US" sz="2000" dirty="0">
                <a:solidFill>
                  <a:srgbClr val="0077AA"/>
                </a:solidFill>
                <a:latin typeface="Liberation Mono"/>
              </a:rPr>
              <a:t>GROUP BY {col_name | expr | position} [ASC | DESC], ... [WITH ROLLUP]]</a:t>
            </a:r>
          </a:p>
          <a:p>
            <a:pPr>
              <a:lnSpc>
                <a:spcPct val="150000"/>
              </a:lnSpc>
            </a:pPr>
            <a:r>
              <a:rPr lang="en-US" sz="2000" dirty="0" smtClean="0">
                <a:solidFill>
                  <a:srgbClr val="0077AA"/>
                </a:solidFill>
                <a:latin typeface="Liberation Mono"/>
              </a:rPr>
              <a:t> [</a:t>
            </a:r>
            <a:r>
              <a:rPr lang="en-US" sz="2000" dirty="0">
                <a:solidFill>
                  <a:srgbClr val="0077AA"/>
                </a:solidFill>
                <a:latin typeface="Liberation Mono"/>
              </a:rPr>
              <a:t>HAVING </a:t>
            </a:r>
            <a:r>
              <a:rPr lang="en-US" sz="2000" dirty="0" smtClean="0">
                <a:solidFill>
                  <a:srgbClr val="0077AA"/>
                </a:solidFill>
                <a:latin typeface="Liberation Mono"/>
              </a:rPr>
              <a:t>&lt;having_condition&gt;]</a:t>
            </a:r>
          </a:p>
          <a:p>
            <a:pPr>
              <a:lnSpc>
                <a:spcPct val="150000"/>
              </a:lnSpc>
            </a:pPr>
            <a:r>
              <a:rPr lang="en-US" sz="2000" dirty="0" smtClean="0">
                <a:solidFill>
                  <a:srgbClr val="0077AA"/>
                </a:solidFill>
                <a:latin typeface="Liberation Mono"/>
              </a:rPr>
              <a:t> [</a:t>
            </a:r>
            <a:r>
              <a:rPr lang="en-US" sz="2000" dirty="0">
                <a:solidFill>
                  <a:srgbClr val="0077AA"/>
                </a:solidFill>
                <a:latin typeface="Liberation Mono"/>
              </a:rPr>
              <a:t>ORDER BY {col_name | expr | position}  [ASC | DESC], ...]</a:t>
            </a:r>
          </a:p>
          <a:p>
            <a:pPr>
              <a:lnSpc>
                <a:spcPct val="150000"/>
              </a:lnSpc>
            </a:pPr>
            <a:r>
              <a:rPr lang="en-US" sz="2000" dirty="0">
                <a:solidFill>
                  <a:srgbClr val="0077AA"/>
                </a:solidFill>
                <a:latin typeface="Liberation Mono"/>
              </a:rPr>
              <a:t> [LIMIT {[offset,] row_count | row_count OFFSET offset}]</a:t>
            </a:r>
          </a:p>
        </p:txBody>
      </p:sp>
      <p:sp>
        <p:nvSpPr>
          <p:cNvPr id="7" name="Rectangle 6"/>
          <p:cNvSpPr/>
          <p:nvPr/>
        </p:nvSpPr>
        <p:spPr>
          <a:xfrm>
            <a:off x="152400" y="663714"/>
            <a:ext cx="2845651" cy="523220"/>
          </a:xfrm>
          <a:prstGeom prst="rect">
            <a:avLst/>
          </a:prstGeom>
        </p:spPr>
        <p:txBody>
          <a:bodyPr wrap="none">
            <a:spAutoFit/>
          </a:bodyPr>
          <a:lstStyle/>
          <a:p>
            <a:r>
              <a:rPr lang="en-US" sz="2800" b="1" i="1" dirty="0" smtClean="0">
                <a:latin typeface="Arial" pitchFamily="34" charset="0"/>
                <a:cs typeface="Arial" pitchFamily="34" charset="0"/>
              </a:rPr>
              <a:t>SELECT</a:t>
            </a:r>
            <a:r>
              <a:rPr lang="en-US" b="1" i="1" dirty="0" smtClean="0">
                <a:latin typeface="Arial" pitchFamily="34" charset="0"/>
                <a:cs typeface="Arial" pitchFamily="34" charset="0"/>
              </a:rPr>
              <a:t> </a:t>
            </a:r>
            <a:r>
              <a:rPr lang="en-US" sz="2800" b="1" i="1" dirty="0" smtClean="0">
                <a:latin typeface="Arial" pitchFamily="34" charset="0"/>
                <a:cs typeface="Arial" pitchFamily="34" charset="0"/>
              </a:rPr>
              <a:t>syntax</a:t>
            </a:r>
          </a:p>
        </p:txBody>
      </p:sp>
      <p:sp>
        <p:nvSpPr>
          <p:cNvPr id="2" name="Rectangle 1"/>
          <p:cNvSpPr/>
          <p:nvPr/>
        </p:nvSpPr>
        <p:spPr>
          <a:xfrm>
            <a:off x="3733800" y="740658"/>
            <a:ext cx="5257800"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DISTINCTROW is a synonym for DISTINCT.</a:t>
            </a:r>
          </a:p>
        </p:txBody>
      </p:sp>
      <p:sp>
        <p:nvSpPr>
          <p:cNvPr id="6" name="Rectangle 5"/>
          <p:cNvSpPr/>
          <p:nvPr/>
        </p:nvSpPr>
        <p:spPr>
          <a:xfrm>
            <a:off x="152400" y="4943315"/>
            <a:ext cx="8810502" cy="1200329"/>
          </a:xfrm>
          <a:prstGeom prst="rect">
            <a:avLst/>
          </a:prstGeom>
          <a:solidFill>
            <a:schemeClr val="tx1">
              <a:lumMod val="85000"/>
              <a:lumOff val="15000"/>
            </a:schemeClr>
          </a:solidFill>
        </p:spPr>
        <p:txBody>
          <a:bodyPr wrap="square">
            <a:spAutoFit/>
          </a:bodyPr>
          <a:lstStyle/>
          <a:p>
            <a:pPr algn="just"/>
            <a:r>
              <a:rPr lang="en-IN" dirty="0">
                <a:solidFill>
                  <a:srgbClr val="00FF99"/>
                </a:solidFill>
              </a:rPr>
              <a:t>The ALL and DISTINCT modifiers specify whether duplicate rows should be returned. ALL (the default) specifies that all matching rows should be returned, including duplicates. DISTINCT specifies removal of duplicate rows from the result set. It is an error to specify both modifiers. DISTINCTROW is a synonym for DISTINCT.</a:t>
            </a:r>
          </a:p>
        </p:txBody>
      </p:sp>
    </p:spTree>
    <p:extLst>
      <p:ext uri="{BB962C8B-B14F-4D97-AF65-F5344CB8AC3E}">
        <p14:creationId xmlns:p14="http://schemas.microsoft.com/office/powerpoint/2010/main" xmlns="" val="1901945413"/>
      </p:ext>
    </p:extLst>
  </p:cSld>
  <p:clrMapOvr>
    <a:masterClrMapping/>
  </p:clrMapOvr>
  <p:transition spd="slow"/>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2400" y="228600"/>
            <a:ext cx="8839200" cy="685800"/>
          </a:xfrm>
          <a:prstGeom prst="rect">
            <a:avLst/>
          </a:prstGeom>
          <a:solidFill>
            <a:srgbClr val="FF0000"/>
          </a:solidFill>
        </p:spPr>
        <p:txBody>
          <a:bodyPr>
            <a:normAutofit/>
          </a:bodyPr>
          <a:lstStyle/>
          <a:p>
            <a:pPr lvl="0" algn="ctr">
              <a:spcBef>
                <a:spcPct val="0"/>
              </a:spcBef>
              <a:defRPr/>
            </a:pPr>
            <a:r>
              <a:rPr lang="en-US" sz="3600" b="1" dirty="0" smtClean="0">
                <a:solidFill>
                  <a:schemeClr val="bg1"/>
                </a:solidFill>
                <a:latin typeface="Arial" pitchFamily="34" charset="0"/>
                <a:cs typeface="Arial" pitchFamily="34" charset="0"/>
              </a:rPr>
              <a:t>Index</a:t>
            </a:r>
            <a:endParaRPr kumimoji="0" lang="en-US" sz="3600" b="1" i="1" u="none" strike="noStrike" kern="1200" cap="none" spc="0" normalizeH="0" baseline="0" noProof="0" dirty="0" smtClean="0">
              <a:ln>
                <a:noFill/>
              </a:ln>
              <a:solidFill>
                <a:schemeClr val="bg1"/>
              </a:solidFill>
              <a:effectLst/>
              <a:uLnTx/>
              <a:uFillTx/>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xmlns="" val="1330423438"/>
              </p:ext>
            </p:extLst>
          </p:nvPr>
        </p:nvGraphicFramePr>
        <p:xfrm>
          <a:off x="152400" y="1071880"/>
          <a:ext cx="8839200" cy="4820920"/>
        </p:xfrm>
        <a:graphic>
          <a:graphicData uri="http://schemas.openxmlformats.org/drawingml/2006/table">
            <a:tbl>
              <a:tblPr firstRow="1" bandRow="1">
                <a:tableStyleId>{7E9639D4-E3E2-4D34-9284-5A2195B3D0D7}</a:tableStyleId>
              </a:tblPr>
              <a:tblGrid>
                <a:gridCol w="8839200"/>
              </a:tblGrid>
              <a:tr h="370840">
                <a:tc>
                  <a:txBody>
                    <a:bodyPr/>
                    <a:lstStyle/>
                    <a:p>
                      <a:r>
                        <a:rPr lang="en-US" sz="1600" dirty="0" smtClean="0">
                          <a:latin typeface="Arial" panose="020B0604020202020204" pitchFamily="34" charset="0"/>
                          <a:cs typeface="Arial" panose="020B0604020202020204" pitchFamily="34" charset="0"/>
                        </a:rPr>
                        <a:t>Topic</a:t>
                      </a:r>
                      <a:endParaRPr lang="en-US" sz="1600" dirty="0">
                        <a:latin typeface="Arial" panose="020B0604020202020204" pitchFamily="34" charset="0"/>
                        <a:cs typeface="Arial" panose="020B0604020202020204" pitchFamily="34" charset="0"/>
                      </a:endParaRP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200" b="1" i="1" dirty="0" smtClean="0">
                          <a:latin typeface="Arial" panose="020B0604020202020204" pitchFamily="34" charset="0"/>
                          <a:cs typeface="Arial" panose="020B0604020202020204" pitchFamily="34" charset="0"/>
                          <a:hlinkClick r:id="rId2" action="ppaction://hlinksldjump"/>
                        </a:rPr>
                        <a:t>How would you explain a database in three sentences to a child?</a:t>
                      </a:r>
                      <a:endParaRPr lang="en-US" sz="1200" b="1" i="1" dirty="0" smtClean="0">
                        <a:latin typeface="Arial" panose="020B0604020202020204" pitchFamily="34" charset="0"/>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200" b="1" i="1" dirty="0" smtClean="0">
                          <a:latin typeface="Arial" panose="020B0604020202020204" pitchFamily="34" charset="0"/>
                          <a:cs typeface="Arial" panose="020B0604020202020204" pitchFamily="34" charset="0"/>
                          <a:hlinkClick r:id="rId3" action="ppaction://hlinksldjump"/>
                        </a:rPr>
                        <a:t>What is Relation and Relationship?</a:t>
                      </a:r>
                      <a:endParaRPr lang="en-US" sz="1200" b="1" i="1" dirty="0" smtClean="0">
                        <a:latin typeface="Arial" panose="020B0604020202020204" pitchFamily="34" charset="0"/>
                        <a:cs typeface="Arial" panose="020B0604020202020204" pitchFamily="34" charset="0"/>
                      </a:endParaRPr>
                    </a:p>
                  </a:txBody>
                  <a:tcPr anchor="ctr"/>
                </a:tc>
              </a:tr>
              <a:tr h="370840">
                <a:tc>
                  <a:txBody>
                    <a:bodyPr/>
                    <a:lstStyle/>
                    <a:p>
                      <a:r>
                        <a:rPr lang="en-IN" sz="1200" b="1" i="1" dirty="0" smtClean="0">
                          <a:latin typeface="Arial" panose="020B0604020202020204" pitchFamily="34" charset="0"/>
                          <a:cs typeface="Arial" panose="020B0604020202020204" pitchFamily="34" charset="0"/>
                          <a:hlinkClick r:id="rId4" action="ppaction://hlinksldjump"/>
                        </a:rPr>
                        <a:t>What is a database management system?</a:t>
                      </a:r>
                      <a:endParaRPr lang="en-US" sz="1200" dirty="0">
                        <a:latin typeface="Arial" panose="020B0604020202020204" pitchFamily="34" charset="0"/>
                        <a:cs typeface="Arial" panose="020B0604020202020204" pitchFamily="34" charset="0"/>
                      </a:endParaRPr>
                    </a:p>
                  </a:txBody>
                  <a:tcPr anchor="ctr"/>
                </a:tc>
              </a:tr>
              <a:tr h="370840">
                <a:tc>
                  <a:txBody>
                    <a:bodyPr/>
                    <a:lstStyle/>
                    <a:p>
                      <a:r>
                        <a:rPr kumimoji="0" lang="en-IN" sz="1200" b="1" i="1" kern="1200" dirty="0" smtClean="0">
                          <a:solidFill>
                            <a:schemeClr val="tx1"/>
                          </a:solidFill>
                          <a:latin typeface="Arial" panose="020B0604020202020204" pitchFamily="34" charset="0"/>
                          <a:ea typeface="+mn-ea"/>
                          <a:cs typeface="Arial" panose="020B0604020202020204" pitchFamily="34" charset="0"/>
                          <a:hlinkClick r:id="rId5" action="ppaction://hlinksldjump"/>
                        </a:rPr>
                        <a:t>What is a relational database management system?</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6" action="ppaction://hlinksldjump"/>
                        </a:rPr>
                        <a:t>What is database?</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7" action="ppaction://hlinksldjump"/>
                        </a:rPr>
                        <a:t>What is data?</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rPr>
                        <a:t>DBMS and RDBMS</a:t>
                      </a: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8" action="ppaction://hlinksldjump"/>
                        </a:rPr>
                        <a:t>What is Entity Relationship Diagram?</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9" action="ppaction://hlinksldjump"/>
                        </a:rPr>
                        <a:t>What is Entity?</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0" action="ppaction://hlinksldjump"/>
                        </a:rPr>
                        <a:t>What is Entity Type?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1" action="ppaction://hlinksldjump"/>
                        </a:rPr>
                        <a:t>What is an Attribute?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2" action="ppaction://hlinksldjump"/>
                        </a:rPr>
                        <a:t>What is an Prime, Non-Prime Attribute?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bl>
          </a:graphicData>
        </a:graphic>
      </p:graphicFrame>
    </p:spTree>
    <p:extLst>
      <p:ext uri="{BB962C8B-B14F-4D97-AF65-F5344CB8AC3E}">
        <p14:creationId xmlns:p14="http://schemas.microsoft.com/office/powerpoint/2010/main" xmlns="" val="238877264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52400" y="457200"/>
            <a:ext cx="8864252" cy="5638800"/>
          </a:xfrm>
          <a:prstGeom prst="rect">
            <a:avLst/>
          </a:prstGeom>
        </p:spPr>
      </p:pic>
    </p:spTree>
    <p:extLst>
      <p:ext uri="{BB962C8B-B14F-4D97-AF65-F5344CB8AC3E}">
        <p14:creationId xmlns:p14="http://schemas.microsoft.com/office/powerpoint/2010/main" xmlns="" val="587990203"/>
      </p:ext>
    </p:extLst>
  </p:cSld>
  <p:clrMapOvr>
    <a:masterClrMapping/>
  </p:clrMapOvr>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a:t>
            </a:r>
            <a:r>
              <a:rPr lang="en-US" sz="3200" b="1" i="1" dirty="0">
                <a:solidFill>
                  <a:srgbClr val="FFFF00"/>
                </a:solidFill>
                <a:latin typeface="Arial" pitchFamily="34" charset="0"/>
                <a:cs typeface="Arial" pitchFamily="34" charset="0"/>
              </a:rPr>
              <a:t>s</a:t>
            </a:r>
            <a:r>
              <a:rPr lang="en-US" sz="3200" b="1" i="1" dirty="0" smtClean="0">
                <a:solidFill>
                  <a:srgbClr val="FFFF00"/>
                </a:solidFill>
                <a:latin typeface="Arial" pitchFamily="34" charset="0"/>
                <a:cs typeface="Arial" pitchFamily="34" charset="0"/>
              </a:rPr>
              <a:t>tatement</a:t>
            </a:r>
            <a:endParaRPr lang="en-IN" sz="3200" b="1" i="1" dirty="0">
              <a:solidFill>
                <a:srgbClr val="FFFF00"/>
              </a:solidFill>
              <a:latin typeface="Arial" pitchFamily="34" charset="0"/>
              <a:cs typeface="Arial" pitchFamily="34" charset="0"/>
            </a:endParaRPr>
          </a:p>
        </p:txBody>
      </p:sp>
      <p:sp>
        <p:nvSpPr>
          <p:cNvPr id="7" name="Rectangle 6"/>
          <p:cNvSpPr/>
          <p:nvPr/>
        </p:nvSpPr>
        <p:spPr>
          <a:xfrm>
            <a:off x="152400" y="663714"/>
            <a:ext cx="2845651" cy="523220"/>
          </a:xfrm>
          <a:prstGeom prst="rect">
            <a:avLst/>
          </a:prstGeom>
        </p:spPr>
        <p:txBody>
          <a:bodyPr wrap="none">
            <a:spAutoFit/>
          </a:bodyPr>
          <a:lstStyle/>
          <a:p>
            <a:r>
              <a:rPr lang="en-US" sz="2800" b="1" i="1" dirty="0" smtClean="0">
                <a:latin typeface="Arial" pitchFamily="34" charset="0"/>
                <a:cs typeface="Arial" pitchFamily="34" charset="0"/>
              </a:rPr>
              <a:t>SELECT</a:t>
            </a:r>
            <a:r>
              <a:rPr lang="en-US" b="1" i="1" dirty="0" smtClean="0">
                <a:latin typeface="Arial" pitchFamily="34" charset="0"/>
                <a:cs typeface="Arial" pitchFamily="34" charset="0"/>
              </a:rPr>
              <a:t> </a:t>
            </a:r>
            <a:r>
              <a:rPr lang="en-US" sz="2800" b="1" i="1" dirty="0" smtClean="0">
                <a:latin typeface="Arial" pitchFamily="34" charset="0"/>
                <a:cs typeface="Arial" pitchFamily="34" charset="0"/>
              </a:rPr>
              <a:t>syntax</a:t>
            </a:r>
          </a:p>
        </p:txBody>
      </p:sp>
      <p:sp>
        <p:nvSpPr>
          <p:cNvPr id="2" name="Rectangle 1"/>
          <p:cNvSpPr/>
          <p:nvPr/>
        </p:nvSpPr>
        <p:spPr>
          <a:xfrm>
            <a:off x="3733800" y="740658"/>
            <a:ext cx="5257800"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DISTINCTROW is a synonym for DISTINCT.</a:t>
            </a:r>
          </a:p>
        </p:txBody>
      </p:sp>
      <p:sp>
        <p:nvSpPr>
          <p:cNvPr id="6" name="Rectangle 5"/>
          <p:cNvSpPr/>
          <p:nvPr/>
        </p:nvSpPr>
        <p:spPr>
          <a:xfrm>
            <a:off x="152400" y="4819471"/>
            <a:ext cx="8810502" cy="1200329"/>
          </a:xfrm>
          <a:prstGeom prst="rect">
            <a:avLst/>
          </a:prstGeom>
          <a:solidFill>
            <a:schemeClr val="tx1">
              <a:lumMod val="85000"/>
              <a:lumOff val="15000"/>
            </a:schemeClr>
          </a:solidFill>
        </p:spPr>
        <p:txBody>
          <a:bodyPr wrap="square">
            <a:spAutoFit/>
          </a:bodyPr>
          <a:lstStyle/>
          <a:p>
            <a:pPr algn="just"/>
            <a:r>
              <a:rPr lang="en-IN" dirty="0">
                <a:solidFill>
                  <a:srgbClr val="00FF99"/>
                </a:solidFill>
              </a:rPr>
              <a:t>The ALL and DISTINCT modifiers specify whether duplicate rows should be returned. ALL (the default) specifies that all matching rows should be returned, including duplicates. DISTINCT specifies removal of duplicate rows from the result set. It is an error to specify both modifiers. DISTINCTROW is a synonym for DISTINCT.</a:t>
            </a:r>
          </a:p>
        </p:txBody>
      </p:sp>
      <p:pic>
        <p:nvPicPr>
          <p:cNvPr id="10" name="Picture 9"/>
          <p:cNvPicPr>
            <a:picLocks noChangeAspect="1"/>
          </p:cNvPicPr>
          <p:nvPr/>
        </p:nvPicPr>
        <p:blipFill>
          <a:blip r:embed="rId2"/>
          <a:stretch>
            <a:fillRect/>
          </a:stretch>
        </p:blipFill>
        <p:spPr>
          <a:xfrm>
            <a:off x="252651" y="1511536"/>
            <a:ext cx="8644639" cy="3090666"/>
          </a:xfrm>
          <a:prstGeom prst="rect">
            <a:avLst/>
          </a:prstGeom>
        </p:spPr>
      </p:pic>
    </p:spTree>
    <p:extLst>
      <p:ext uri="{BB962C8B-B14F-4D97-AF65-F5344CB8AC3E}">
        <p14:creationId xmlns:p14="http://schemas.microsoft.com/office/powerpoint/2010/main" xmlns="" val="1710746735"/>
      </p:ext>
    </p:extLst>
  </p:cSld>
  <p:clrMapOvr>
    <a:masterClrMapping/>
  </p:clrMapOvr>
  <p:transition/>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rPr>
              <a:t>ORDER BY Clause</a:t>
            </a:r>
          </a:p>
        </p:txBody>
      </p:sp>
      <p:sp>
        <p:nvSpPr>
          <p:cNvPr id="3" name="Rectangle 2"/>
          <p:cNvSpPr/>
          <p:nvPr/>
        </p:nvSpPr>
        <p:spPr>
          <a:xfrm>
            <a:off x="304800" y="3581400"/>
            <a:ext cx="8534400" cy="707886"/>
          </a:xfrm>
          <a:prstGeom prst="rect">
            <a:avLst/>
          </a:prstGeom>
          <a:solidFill>
            <a:srgbClr val="E0D612"/>
          </a:solidFill>
        </p:spPr>
        <p:txBody>
          <a:bodyPr wrap="square">
            <a:spAutoFit/>
          </a:bodyPr>
          <a:lstStyle/>
          <a:p>
            <a:r>
              <a:rPr lang="en-IN" sz="2000" dirty="0">
                <a:latin typeface="Segoe UI Light" panose="020B0502040204020203" pitchFamily="34" charset="0"/>
                <a:cs typeface="Segoe UI Light" panose="020B0502040204020203" pitchFamily="34" charset="0"/>
              </a:rPr>
              <a:t>You can sort on multiple columns, and you can sort different columns in different directions.</a:t>
            </a:r>
          </a:p>
        </p:txBody>
      </p:sp>
      <p:sp>
        <p:nvSpPr>
          <p:cNvPr id="4" name="Rectangle 3"/>
          <p:cNvSpPr/>
          <p:nvPr/>
        </p:nvSpPr>
        <p:spPr>
          <a:xfrm>
            <a:off x="304800" y="130314"/>
            <a:ext cx="8534400" cy="707886"/>
          </a:xfrm>
          <a:prstGeom prst="rect">
            <a:avLst/>
          </a:prstGeom>
          <a:solidFill>
            <a:srgbClr val="E0D612"/>
          </a:solidFill>
        </p:spPr>
        <p:txBody>
          <a:bodyPr wrap="square">
            <a:spAutoFit/>
          </a:bodyPr>
          <a:lstStyle/>
          <a:p>
            <a:r>
              <a:rPr lang="en-IN" sz="2000" dirty="0">
                <a:latin typeface="Segoe UI Light" panose="020B0502040204020203" pitchFamily="34" charset="0"/>
                <a:cs typeface="Segoe UI Light" panose="020B0502040204020203" pitchFamily="34" charset="0"/>
              </a:rPr>
              <a:t>Nulls by default occur at the top, but you can use </a:t>
            </a:r>
            <a:r>
              <a:rPr lang="en-IN" sz="2000" b="1" i="1" dirty="0">
                <a:latin typeface="Segoe UI Light" panose="020B0502040204020203" pitchFamily="34" charset="0"/>
                <a:cs typeface="Segoe UI Light" panose="020B0502040204020203" pitchFamily="34" charset="0"/>
              </a:rPr>
              <a:t>IsNull</a:t>
            </a:r>
            <a:r>
              <a:rPr lang="en-IN" sz="2000" dirty="0">
                <a:latin typeface="Segoe UI Light" panose="020B0502040204020203" pitchFamily="34" charset="0"/>
                <a:cs typeface="Segoe UI Light" panose="020B0502040204020203" pitchFamily="34" charset="0"/>
              </a:rPr>
              <a:t> to assign default values, that will put it in the position you require.</a:t>
            </a:r>
          </a:p>
        </p:txBody>
      </p:sp>
      <p:sp>
        <p:nvSpPr>
          <p:cNvPr id="5" name="Rectangle 4"/>
          <p:cNvSpPr/>
          <p:nvPr/>
        </p:nvSpPr>
        <p:spPr>
          <a:xfrm>
            <a:off x="2057400" y="3124200"/>
            <a:ext cx="5181599" cy="421654"/>
          </a:xfrm>
          <a:prstGeom prst="rect">
            <a:avLst/>
          </a:prstGeom>
          <a:solidFill>
            <a:schemeClr val="bg1"/>
          </a:solidFill>
        </p:spPr>
        <p:txBody>
          <a:bodyPr wrap="square">
            <a:spAutoFit/>
          </a:bodyPr>
          <a:lstStyle/>
          <a:p>
            <a:pPr>
              <a:lnSpc>
                <a:spcPct val="107000"/>
              </a:lnSpc>
            </a:pPr>
            <a:r>
              <a:rPr lang="en-IN" sz="2000" dirty="0">
                <a:solidFill>
                  <a:srgbClr val="00FF99"/>
                </a:solidFill>
                <a:latin typeface="Open Sans"/>
                <a:ea typeface="Calibri" panose="020F0502020204030204" pitchFamily="34" charset="0"/>
                <a:cs typeface="Arial" panose="020B0604020202020204" pitchFamily="34" charset="0"/>
              </a:rPr>
              <a:t>To sort a result, use an ORDER BY clause.</a:t>
            </a:r>
          </a:p>
        </p:txBody>
      </p:sp>
      <p:sp>
        <p:nvSpPr>
          <p:cNvPr id="6" name="Rectangle 5"/>
          <p:cNvSpPr/>
          <p:nvPr/>
        </p:nvSpPr>
        <p:spPr>
          <a:xfrm>
            <a:off x="304800" y="4388381"/>
            <a:ext cx="8534400" cy="1179169"/>
          </a:xfrm>
          <a:prstGeom prst="rect">
            <a:avLst/>
          </a:prstGeom>
          <a:solidFill>
            <a:srgbClr val="E8F97F"/>
          </a:solidFill>
        </p:spPr>
        <p:txBody>
          <a:bodyPr wrap="square">
            <a:spAutoFit/>
          </a:bodyPr>
          <a:lstStyle/>
          <a:p>
            <a:pPr>
              <a:lnSpc>
                <a:spcPct val="107000"/>
              </a:lnSpc>
            </a:pPr>
            <a:r>
              <a:rPr lang="en-IN" sz="2200" dirty="0">
                <a:latin typeface="Segoe UI Light" panose="020B0502040204020203" pitchFamily="34" charset="0"/>
                <a:ea typeface="Calibri" panose="020F0502020204030204" pitchFamily="34" charset="0"/>
                <a:cs typeface="Segoe UI Light" panose="020B0502040204020203" pitchFamily="34" charset="0"/>
              </a:rPr>
              <a:t>The default sort order is ascending, with smallest values first. To sort in reverse (descending) order, add the </a:t>
            </a:r>
            <a:r>
              <a:rPr lang="en-IN" sz="2200" b="1" dirty="0">
                <a:latin typeface="Segoe UI Light" panose="020B0502040204020203" pitchFamily="34" charset="0"/>
                <a:ea typeface="Calibri" panose="020F0502020204030204" pitchFamily="34" charset="0"/>
                <a:cs typeface="Segoe UI Light" panose="020B0502040204020203" pitchFamily="34" charset="0"/>
              </a:rPr>
              <a:t>DESC</a:t>
            </a:r>
            <a:r>
              <a:rPr lang="en-IN" sz="2200" dirty="0">
                <a:latin typeface="Segoe UI Light" panose="020B0502040204020203" pitchFamily="34" charset="0"/>
                <a:ea typeface="Calibri" panose="020F0502020204030204" pitchFamily="34" charset="0"/>
                <a:cs typeface="Segoe UI Light" panose="020B0502040204020203" pitchFamily="34" charset="0"/>
              </a:rPr>
              <a:t> keyword to the name of the column you are sorting by.</a:t>
            </a:r>
          </a:p>
        </p:txBody>
      </p:sp>
      <p:sp>
        <p:nvSpPr>
          <p:cNvPr id="7" name="Rectangle 6"/>
          <p:cNvSpPr/>
          <p:nvPr/>
        </p:nvSpPr>
        <p:spPr>
          <a:xfrm>
            <a:off x="152400" y="5613266"/>
            <a:ext cx="8839200" cy="643533"/>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smtClean="0">
                <a:solidFill>
                  <a:srgbClr val="669900"/>
                </a:solidFill>
                <a:latin typeface="Liberation Mono"/>
              </a:rPr>
              <a:t>'a'</a:t>
            </a:r>
            <a:r>
              <a:rPr lang="en-IN" sz="2000" dirty="0" smtClean="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smtClean="0">
                <a:solidFill>
                  <a:srgbClr val="0077AA"/>
                </a:solidFill>
                <a:latin typeface="Liberation Mono"/>
              </a:rPr>
              <a:t>ORDER BY</a:t>
            </a:r>
            <a:r>
              <a:rPr lang="en-IN" sz="2000" dirty="0" smtClean="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a:t>
            </a:r>
            <a:r>
              <a:rPr lang="en-IN" sz="2000" dirty="0" smtClean="0">
                <a:solidFill>
                  <a:srgbClr val="999999"/>
                </a:solidFill>
                <a:latin typeface="Liberation Mono"/>
              </a:rPr>
              <a:t>`;</a:t>
            </a:r>
          </a:p>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smtClean="0">
                <a:solidFill>
                  <a:srgbClr val="669900"/>
                </a:solidFill>
                <a:latin typeface="Liberation Mono"/>
              </a:rPr>
              <a:t>'a</a:t>
            </a:r>
            <a:r>
              <a:rPr lang="en-IN" sz="2000" dirty="0">
                <a:solidFill>
                  <a:srgbClr val="669900"/>
                </a:solidFill>
                <a:latin typeface="Liberation Mono"/>
              </a:rPr>
              <a:t>'</a:t>
            </a:r>
            <a:r>
              <a:rPr lang="en-IN" sz="2000" dirty="0" smtClean="0">
                <a:solidFill>
                  <a:srgbClr val="669900"/>
                </a:solidFill>
                <a:latin typeface="Liberation Mono"/>
              </a:rPr>
              <a:t> </a:t>
            </a:r>
            <a:r>
              <a:rPr lang="en-IN" sz="2000" dirty="0" smtClean="0">
                <a:solidFill>
                  <a:srgbClr val="0077AA"/>
                </a:solidFill>
                <a:latin typeface="Liberation Mono"/>
              </a:rPr>
              <a:t>FROM</a:t>
            </a:r>
            <a:r>
              <a:rPr lang="en-IN" sz="2000" dirty="0" smtClean="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a:t>
            </a:r>
            <a:r>
              <a:rPr lang="en-IN" sz="2000" dirty="0" smtClean="0">
                <a:solidFill>
                  <a:srgbClr val="0077AA"/>
                </a:solidFill>
                <a:latin typeface="Liberation Mono"/>
              </a:rPr>
              <a:t>BY</a:t>
            </a:r>
            <a:r>
              <a:rPr lang="en-IN" sz="2000" dirty="0" smtClean="0">
                <a:solidFill>
                  <a:srgbClr val="000000"/>
                </a:solidFill>
                <a:latin typeface="Liberation Mono"/>
              </a:rPr>
              <a:t> </a:t>
            </a:r>
            <a:r>
              <a:rPr lang="en-IN" sz="2000" dirty="0">
                <a:solidFill>
                  <a:srgbClr val="669900"/>
                </a:solidFill>
                <a:latin typeface="Liberation Mono"/>
              </a:rPr>
              <a:t>'a</a:t>
            </a:r>
            <a:r>
              <a:rPr lang="en-IN" sz="2000" dirty="0" smtClean="0">
                <a:solidFill>
                  <a:srgbClr val="669900"/>
                </a:solidFill>
                <a:latin typeface="Liberation Mono"/>
              </a:rPr>
              <a:t>'</a:t>
            </a:r>
            <a:r>
              <a:rPr lang="en-IN" sz="2000" dirty="0" smtClean="0">
                <a:solidFill>
                  <a:srgbClr val="999999"/>
                </a:solidFill>
                <a:latin typeface="Liberation Mono"/>
              </a:rPr>
              <a:t>;</a:t>
            </a:r>
            <a:endParaRPr lang="en-IN" sz="2000" dirty="0"/>
          </a:p>
        </p:txBody>
      </p:sp>
      <p:sp>
        <p:nvSpPr>
          <p:cNvPr id="8" name="Rectangle 7"/>
          <p:cNvSpPr/>
          <p:nvPr/>
        </p:nvSpPr>
        <p:spPr>
          <a:xfrm>
            <a:off x="152400" y="944289"/>
            <a:ext cx="8763000" cy="707886"/>
          </a:xfrm>
          <a:prstGeom prst="rect">
            <a:avLst/>
          </a:prstGeom>
        </p:spPr>
        <p:txBody>
          <a:bodyPr wrap="square">
            <a:spAutoFit/>
          </a:bodyPr>
          <a:lstStyle/>
          <a:p>
            <a:pPr algn="just"/>
            <a:r>
              <a:rPr lang="en-IN" sz="2000" dirty="0">
                <a:solidFill>
                  <a:schemeClr val="accent3">
                    <a:lumMod val="75000"/>
                  </a:schemeClr>
                </a:solidFill>
              </a:rPr>
              <a:t>The </a:t>
            </a:r>
            <a:r>
              <a:rPr lang="en-IN" sz="2000" i="1" dirty="0">
                <a:solidFill>
                  <a:schemeClr val="accent3">
                    <a:lumMod val="75000"/>
                  </a:schemeClr>
                </a:solidFill>
              </a:rPr>
              <a:t>ISNULL()</a:t>
            </a:r>
            <a:r>
              <a:rPr lang="en-IN" sz="2000" dirty="0">
                <a:solidFill>
                  <a:schemeClr val="accent3">
                    <a:lumMod val="75000"/>
                  </a:schemeClr>
                </a:solidFill>
              </a:rPr>
              <a:t> function tests whether an expression is NULL. If expression is a NULL value, the ISNULL() function returns 1. Otherwise, it returns 0.</a:t>
            </a:r>
          </a:p>
        </p:txBody>
      </p:sp>
      <p:pic>
        <p:nvPicPr>
          <p:cNvPr id="9" name="Picture 8"/>
          <p:cNvPicPr>
            <a:picLocks noChangeAspect="1"/>
          </p:cNvPicPr>
          <p:nvPr/>
        </p:nvPicPr>
        <p:blipFill>
          <a:blip r:embed="rId2"/>
          <a:stretch>
            <a:fillRect/>
          </a:stretch>
        </p:blipFill>
        <p:spPr>
          <a:xfrm>
            <a:off x="228599" y="1721399"/>
            <a:ext cx="7997003" cy="440781"/>
          </a:xfrm>
          <a:prstGeom prst="rect">
            <a:avLst/>
          </a:prstGeom>
        </p:spPr>
      </p:pic>
    </p:spTree>
  </p:cSld>
  <p:clrMapOvr>
    <a:masterClrMapping/>
  </p:clrMapOvr>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ORDER </a:t>
            </a:r>
            <a:r>
              <a:rPr lang="en-US" sz="3200" b="1" i="1" dirty="0" smtClean="0">
                <a:solidFill>
                  <a:srgbClr val="FFFF00"/>
                </a:solidFill>
                <a:latin typeface="Arial" pitchFamily="34" charset="0"/>
                <a:cs typeface="Arial" pitchFamily="34" charset="0"/>
              </a:rPr>
              <a:t>BY</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556081"/>
            <a:ext cx="8839200" cy="1015663"/>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smtClean="0">
                <a:solidFill>
                  <a:srgbClr val="0077AA"/>
                </a:solidFill>
                <a:latin typeface="Liberation Mono"/>
              </a:rPr>
              <a:t>A</a:t>
            </a:r>
            <a:r>
              <a:rPr lang="en-US" sz="2000" b="1" i="1" baseline="-25000" dirty="0" smtClean="0">
                <a:solidFill>
                  <a:srgbClr val="0077AA"/>
                </a:solidFill>
                <a:latin typeface="Liberation Mono"/>
              </a:rPr>
              <a:t>1</a:t>
            </a:r>
            <a:r>
              <a:rPr lang="en-US" sz="2000" b="1" i="1" dirty="0" smtClean="0">
                <a:solidFill>
                  <a:srgbClr val="0077AA"/>
                </a:solidFill>
                <a:latin typeface="Liberation Mono"/>
              </a:rPr>
              <a:t>, A</a:t>
            </a:r>
            <a:r>
              <a:rPr lang="en-US" sz="2000" b="1" i="1" baseline="-25000" dirty="0" smtClean="0">
                <a:solidFill>
                  <a:srgbClr val="0077AA"/>
                </a:solidFill>
                <a:latin typeface="Liberation Mono"/>
              </a:rPr>
              <a:t>2</a:t>
            </a:r>
            <a:r>
              <a:rPr lang="en-US" sz="2000" b="1" i="1" dirty="0" smtClean="0">
                <a:solidFill>
                  <a:srgbClr val="0077AA"/>
                </a:solidFill>
                <a:latin typeface="Liberation Mono"/>
              </a:rPr>
              <a:t>, A</a:t>
            </a:r>
            <a:r>
              <a:rPr lang="en-US" sz="2000" b="1" i="1" baseline="-25000" dirty="0" smtClean="0">
                <a:solidFill>
                  <a:srgbClr val="0077AA"/>
                </a:solidFill>
                <a:latin typeface="Liberation Mono"/>
              </a:rPr>
              <a:t>3</a:t>
            </a:r>
            <a:r>
              <a:rPr lang="en-US" sz="2000" b="1" i="1" dirty="0" smtClean="0">
                <a:solidFill>
                  <a:srgbClr val="0077AA"/>
                </a:solidFill>
                <a:latin typeface="Liberation Mono"/>
              </a:rPr>
              <a:t>, . . . </a:t>
            </a:r>
            <a:r>
              <a:rPr lang="en-US" sz="2000" dirty="0" smtClean="0">
                <a:solidFill>
                  <a:srgbClr val="0077AA"/>
                </a:solidFill>
                <a:latin typeface="Liberation Mono"/>
              </a:rPr>
              <a:t>from </a:t>
            </a:r>
            <a:r>
              <a:rPr lang="en-US" sz="2000" b="1" i="1" dirty="0" smtClean="0">
                <a:solidFill>
                  <a:srgbClr val="0077AA"/>
                </a:solidFill>
                <a:latin typeface="Liberation Mono"/>
              </a:rPr>
              <a:t>r</a:t>
            </a:r>
            <a:r>
              <a:rPr lang="en-US" sz="2000" b="1" i="1" baseline="-25000" dirty="0" smtClean="0">
                <a:solidFill>
                  <a:srgbClr val="0077AA"/>
                </a:solidFill>
                <a:latin typeface="Liberation Mono"/>
              </a:rPr>
              <a:t>1</a:t>
            </a:r>
            <a:r>
              <a:rPr lang="en-US" sz="2000" b="1" i="1" dirty="0" smtClean="0">
                <a:solidFill>
                  <a:srgbClr val="0077AA"/>
                </a:solidFill>
                <a:latin typeface="Liberation Mono"/>
              </a:rPr>
              <a:t>, r</a:t>
            </a:r>
            <a:r>
              <a:rPr lang="en-US" sz="2000" b="1" i="1" baseline="-25000" dirty="0" smtClean="0">
                <a:solidFill>
                  <a:srgbClr val="0077AA"/>
                </a:solidFill>
                <a:latin typeface="Liberation Mono"/>
              </a:rPr>
              <a:t>2</a:t>
            </a:r>
            <a:r>
              <a:rPr lang="en-US" sz="2000" b="1" i="1" dirty="0" smtClean="0">
                <a:solidFill>
                  <a:srgbClr val="0077AA"/>
                </a:solidFill>
                <a:latin typeface="Liberation Mono"/>
              </a:rPr>
              <a:t>, r</a:t>
            </a:r>
            <a:r>
              <a:rPr lang="en-US" sz="2000" b="1" i="1" baseline="-25000" dirty="0" smtClean="0">
                <a:solidFill>
                  <a:srgbClr val="0077AA"/>
                </a:solidFill>
                <a:latin typeface="Liberation Mono"/>
              </a:rPr>
              <a:t>3</a:t>
            </a:r>
            <a:r>
              <a:rPr lang="en-US" sz="2000" b="1" i="1" dirty="0" smtClean="0">
                <a:solidFill>
                  <a:srgbClr val="0077AA"/>
                </a:solidFill>
                <a:latin typeface="Liberation Mono"/>
              </a:rPr>
              <a:t>  . . . </a:t>
            </a:r>
            <a:endParaRPr lang="en-US" sz="2000" b="1" i="1" dirty="0">
              <a:solidFill>
                <a:srgbClr val="0077AA"/>
              </a:solidFill>
              <a:latin typeface="Liberation Mono"/>
            </a:endParaRPr>
          </a:p>
          <a:p>
            <a:pPr>
              <a:lnSpc>
                <a:spcPct val="150000"/>
              </a:lnSpc>
            </a:pPr>
            <a:r>
              <a:rPr lang="en-US" sz="2000" dirty="0">
                <a:solidFill>
                  <a:srgbClr val="0077AA"/>
                </a:solidFill>
                <a:latin typeface="Liberation Mono"/>
              </a:rPr>
              <a:t>    [ORDER BY </a:t>
            </a:r>
            <a:r>
              <a:rPr lang="en-US" sz="2000" dirty="0" smtClean="0">
                <a:solidFill>
                  <a:srgbClr val="0077AA"/>
                </a:solidFill>
                <a:latin typeface="Liberation Mono"/>
              </a:rPr>
              <a:t>{</a:t>
            </a:r>
            <a:r>
              <a:rPr lang="en-US" sz="2000" b="1" i="1" dirty="0" smtClean="0">
                <a:solidFill>
                  <a:srgbClr val="0077AA"/>
                </a:solidFill>
                <a:latin typeface="Liberation Mono"/>
              </a:rPr>
              <a:t>A</a:t>
            </a:r>
            <a:r>
              <a:rPr lang="en-US" sz="2000" b="1" i="1" baseline="-25000" dirty="0" smtClean="0">
                <a:solidFill>
                  <a:srgbClr val="0077AA"/>
                </a:solidFill>
                <a:latin typeface="Liberation Mono"/>
              </a:rPr>
              <a:t>1</a:t>
            </a:r>
            <a:r>
              <a:rPr lang="en-US" sz="2000" b="1" i="1" dirty="0" smtClean="0">
                <a:solidFill>
                  <a:srgbClr val="0077AA"/>
                </a:solidFill>
                <a:latin typeface="Liberation Mono"/>
              </a:rPr>
              <a:t>, A</a:t>
            </a:r>
            <a:r>
              <a:rPr lang="en-US" sz="2000" b="1" i="1" baseline="-25000" dirty="0" smtClean="0">
                <a:solidFill>
                  <a:srgbClr val="0077AA"/>
                </a:solidFill>
                <a:latin typeface="Liberation Mono"/>
              </a:rPr>
              <a:t>2</a:t>
            </a:r>
            <a:r>
              <a:rPr lang="en-US" sz="2000" b="1" i="1" dirty="0" smtClean="0">
                <a:solidFill>
                  <a:srgbClr val="0077AA"/>
                </a:solidFill>
                <a:latin typeface="Liberation Mono"/>
              </a:rPr>
              <a:t>, A</a:t>
            </a:r>
            <a:r>
              <a:rPr lang="en-US" sz="2000" b="1" i="1" baseline="-25000" dirty="0" smtClean="0">
                <a:solidFill>
                  <a:srgbClr val="0077AA"/>
                </a:solidFill>
                <a:latin typeface="Liberation Mono"/>
              </a:rPr>
              <a:t>3</a:t>
            </a:r>
            <a:r>
              <a:rPr lang="en-US" sz="2000" b="1" i="1" dirty="0" smtClean="0">
                <a:solidFill>
                  <a:srgbClr val="0077AA"/>
                </a:solidFill>
                <a:latin typeface="Liberation Mono"/>
              </a:rPr>
              <a:t>, . . .</a:t>
            </a:r>
            <a:r>
              <a:rPr lang="en-US" sz="2000" dirty="0" smtClean="0">
                <a:solidFill>
                  <a:srgbClr val="0077AA"/>
                </a:solidFill>
                <a:latin typeface="Liberation Mono"/>
              </a:rPr>
              <a:t> </a:t>
            </a:r>
            <a:r>
              <a:rPr lang="en-US" sz="2000" dirty="0">
                <a:solidFill>
                  <a:srgbClr val="0077AA"/>
                </a:solidFill>
                <a:latin typeface="Liberation Mono"/>
              </a:rPr>
              <a:t>| expr | position}  [ASC | DESC], ...]</a:t>
            </a:r>
          </a:p>
        </p:txBody>
      </p:sp>
      <p:sp>
        <p:nvSpPr>
          <p:cNvPr id="3" name="Rectangle 2"/>
          <p:cNvSpPr/>
          <p:nvPr/>
        </p:nvSpPr>
        <p:spPr>
          <a:xfrm>
            <a:off x="141514" y="4857760"/>
            <a:ext cx="8860971" cy="1323439"/>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If the </a:t>
            </a:r>
            <a:r>
              <a:rPr lang="en-IN" sz="1600" b="1" i="1" dirty="0">
                <a:latin typeface="Arial" panose="020B0604020202020204" pitchFamily="34" charset="0"/>
                <a:cs typeface="Arial" panose="020B0604020202020204" pitchFamily="34" charset="0"/>
              </a:rPr>
              <a:t>ASC</a:t>
            </a:r>
            <a:r>
              <a:rPr lang="en-IN" sz="1600" dirty="0">
                <a:latin typeface="Arial" panose="020B0604020202020204" pitchFamily="34" charset="0"/>
                <a:cs typeface="Arial" panose="020B0604020202020204" pitchFamily="34" charset="0"/>
              </a:rPr>
              <a:t> or </a:t>
            </a:r>
            <a:r>
              <a:rPr lang="en-IN" sz="1600" b="1" i="1" dirty="0">
                <a:latin typeface="Arial" panose="020B0604020202020204" pitchFamily="34" charset="0"/>
                <a:cs typeface="Arial" panose="020B0604020202020204" pitchFamily="34" charset="0"/>
              </a:rPr>
              <a:t>DESC</a:t>
            </a:r>
            <a:r>
              <a:rPr lang="en-IN" sz="1600" dirty="0">
                <a:latin typeface="Arial" panose="020B0604020202020204" pitchFamily="34" charset="0"/>
                <a:cs typeface="Arial" panose="020B0604020202020204" pitchFamily="34" charset="0"/>
              </a:rPr>
              <a:t> modifier is not provided in the ORDER BY clause, the results will be sorted by expression in </a:t>
            </a:r>
            <a:r>
              <a:rPr lang="en-IN" sz="1600" b="1" i="1" dirty="0" smtClean="0">
                <a:latin typeface="Arial" panose="020B0604020202020204" pitchFamily="34" charset="0"/>
                <a:cs typeface="Arial" panose="020B0604020202020204" pitchFamily="34" charset="0"/>
              </a:rPr>
              <a:t>ASC</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order. This is equivalent to ORDER BY expression </a:t>
            </a:r>
            <a:r>
              <a:rPr lang="en-IN" sz="1600" b="1" i="1" dirty="0">
                <a:latin typeface="Arial" panose="020B0604020202020204" pitchFamily="34" charset="0"/>
                <a:cs typeface="Arial" panose="020B0604020202020204" pitchFamily="34" charset="0"/>
              </a:rPr>
              <a:t>ASC</a:t>
            </a:r>
            <a:r>
              <a:rPr lang="en-IN" sz="1600" dirty="0" smtClean="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b="1" dirty="0">
                <a:solidFill>
                  <a:schemeClr val="accent2">
                    <a:lumMod val="50000"/>
                  </a:schemeClr>
                </a:solidFill>
                <a:latin typeface="Arial" panose="020B0604020202020204" pitchFamily="34" charset="0"/>
                <a:cs typeface="Arial" panose="020B0604020202020204" pitchFamily="34" charset="0"/>
              </a:rPr>
              <a:t>The ORDER BY clause can be used in a SELECT statement, SELECT LIMIT statement, </a:t>
            </a:r>
            <a:r>
              <a:rPr lang="en-IN" sz="1600" b="1" dirty="0" smtClean="0">
                <a:solidFill>
                  <a:schemeClr val="accent2">
                    <a:lumMod val="50000"/>
                  </a:schemeClr>
                </a:solidFill>
                <a:latin typeface="Arial" panose="020B0604020202020204" pitchFamily="34" charset="0"/>
                <a:cs typeface="Arial" panose="020B0604020202020204" pitchFamily="34" charset="0"/>
              </a:rPr>
              <a:t>Update LIMIT, and </a:t>
            </a:r>
            <a:r>
              <a:rPr lang="en-IN" sz="1600" b="1" dirty="0">
                <a:solidFill>
                  <a:schemeClr val="accent2">
                    <a:lumMod val="50000"/>
                  </a:schemeClr>
                </a:solidFill>
                <a:latin typeface="Arial" panose="020B0604020202020204" pitchFamily="34" charset="0"/>
                <a:cs typeface="Arial" panose="020B0604020202020204" pitchFamily="34" charset="0"/>
              </a:rPr>
              <a:t>DELETE LIMIT statement in MySQL.</a:t>
            </a:r>
          </a:p>
        </p:txBody>
      </p:sp>
      <p:sp>
        <p:nvSpPr>
          <p:cNvPr id="6" name="Rectangle 5"/>
          <p:cNvSpPr/>
          <p:nvPr/>
        </p:nvSpPr>
        <p:spPr>
          <a:xfrm>
            <a:off x="165100" y="680590"/>
            <a:ext cx="8839199" cy="830997"/>
          </a:xfrm>
          <a:prstGeom prst="rect">
            <a:avLst/>
          </a:prstGeom>
          <a:solidFill>
            <a:srgbClr val="E0D612"/>
          </a:solidFill>
        </p:spPr>
        <p:txBody>
          <a:bodyPr wrap="square">
            <a:spAutoFit/>
          </a:bodyPr>
          <a:lstStyle/>
          <a:p>
            <a:r>
              <a:rPr lang="en-IN" sz="2400" dirty="0">
                <a:latin typeface="Segoe UI Light" panose="020B0502040204020203" pitchFamily="34" charset="0"/>
                <a:cs typeface="Segoe UI Light" panose="020B0502040204020203" pitchFamily="34" charset="0"/>
              </a:rPr>
              <a:t>When doing an ORDER BY, NULL values are presented first if you do ORDER BY ... ASC and last if you do ORDER BY ... DESC.</a:t>
            </a:r>
          </a:p>
        </p:txBody>
      </p:sp>
      <p:sp>
        <p:nvSpPr>
          <p:cNvPr id="2" name="Rectangle 1"/>
          <p:cNvSpPr/>
          <p:nvPr/>
        </p:nvSpPr>
        <p:spPr>
          <a:xfrm>
            <a:off x="152400" y="2695307"/>
            <a:ext cx="8826498" cy="1938992"/>
          </a:xfrm>
          <a:prstGeom prst="rect">
            <a:avLst/>
          </a:prstGeom>
        </p:spPr>
        <p:txBody>
          <a:bodyPr wrap="square">
            <a:spAutoFit/>
          </a:bodyPr>
          <a:lstStyle/>
          <a:p>
            <a:pPr>
              <a:lnSpc>
                <a:spcPct val="150000"/>
              </a:lnSpc>
              <a:buFont typeface="Wingdings" pitchFamily="2" charset="2"/>
              <a:buChar char="v"/>
            </a:pPr>
            <a:r>
              <a:rPr lang="en-IN" sz="2000" dirty="0" smtClean="0">
                <a:solidFill>
                  <a:schemeClr val="accent2">
                    <a:lumMod val="50000"/>
                  </a:schemeClr>
                </a:solidFill>
              </a:rPr>
              <a:t> "</a:t>
            </a:r>
            <a:r>
              <a:rPr lang="en-IN" sz="2000" dirty="0">
                <a:solidFill>
                  <a:schemeClr val="accent2">
                    <a:lumMod val="50000"/>
                  </a:schemeClr>
                </a:solidFill>
              </a:rPr>
              <a:t>Ordered by attributes </a:t>
            </a:r>
            <a:r>
              <a:rPr lang="en-IN" sz="2000" b="1" i="1" dirty="0">
                <a:solidFill>
                  <a:schemeClr val="accent2">
                    <a:lumMod val="50000"/>
                  </a:schemeClr>
                </a:solidFill>
              </a:rPr>
              <a:t>A</a:t>
            </a:r>
            <a:r>
              <a:rPr lang="en-IN" sz="2000" b="1" i="1" baseline="-25000" dirty="0">
                <a:solidFill>
                  <a:schemeClr val="accent2">
                    <a:lumMod val="50000"/>
                  </a:schemeClr>
                </a:solidFill>
              </a:rPr>
              <a:t>1</a:t>
            </a:r>
            <a:r>
              <a:rPr lang="en-IN" sz="2000" b="1" i="1" dirty="0">
                <a:solidFill>
                  <a:schemeClr val="accent2">
                    <a:lumMod val="50000"/>
                  </a:schemeClr>
                </a:solidFill>
              </a:rPr>
              <a:t>, A</a:t>
            </a:r>
            <a:r>
              <a:rPr lang="en-IN" sz="2000" b="1" i="1" baseline="-25000" dirty="0">
                <a:solidFill>
                  <a:schemeClr val="accent2">
                    <a:lumMod val="50000"/>
                  </a:schemeClr>
                </a:solidFill>
              </a:rPr>
              <a:t>2</a:t>
            </a:r>
            <a:r>
              <a:rPr lang="en-IN" sz="2000" b="1" i="1" dirty="0">
                <a:solidFill>
                  <a:schemeClr val="accent2">
                    <a:lumMod val="50000"/>
                  </a:schemeClr>
                </a:solidFill>
              </a:rPr>
              <a:t>, </a:t>
            </a:r>
            <a:r>
              <a:rPr lang="en-IN" sz="2000" b="1" i="1" dirty="0" smtClean="0">
                <a:solidFill>
                  <a:schemeClr val="accent2">
                    <a:lumMod val="50000"/>
                  </a:schemeClr>
                </a:solidFill>
              </a:rPr>
              <a:t>. . ."</a:t>
            </a:r>
            <a:endParaRPr lang="en-IN" sz="2000" b="1" i="1" dirty="0">
              <a:solidFill>
                <a:schemeClr val="accent2">
                  <a:lumMod val="50000"/>
                </a:schemeClr>
              </a:solidFill>
            </a:endParaRPr>
          </a:p>
          <a:p>
            <a:pPr indent="-285750">
              <a:lnSpc>
                <a:spcPct val="150000"/>
              </a:lnSpc>
              <a:buFont typeface="Wingdings" pitchFamily="2" charset="2"/>
              <a:buChar char="v"/>
            </a:pPr>
            <a:r>
              <a:rPr lang="en-IN" sz="2000" dirty="0" smtClean="0">
                <a:solidFill>
                  <a:schemeClr val="accent2">
                    <a:lumMod val="50000"/>
                  </a:schemeClr>
                </a:solidFill>
              </a:rPr>
              <a:t> Tuples </a:t>
            </a:r>
            <a:r>
              <a:rPr lang="en-IN" sz="2000" dirty="0">
                <a:solidFill>
                  <a:schemeClr val="accent2">
                    <a:lumMod val="50000"/>
                  </a:schemeClr>
                </a:solidFill>
              </a:rPr>
              <a:t>are sorted by specified attributes</a:t>
            </a:r>
          </a:p>
          <a:p>
            <a:pPr indent="-285750">
              <a:lnSpc>
                <a:spcPct val="150000"/>
              </a:lnSpc>
              <a:buFont typeface="Wingdings" pitchFamily="2" charset="2"/>
              <a:buChar char="v"/>
            </a:pPr>
            <a:r>
              <a:rPr lang="en-IN" sz="2000" dirty="0" smtClean="0">
                <a:solidFill>
                  <a:schemeClr val="accent2">
                    <a:lumMod val="50000"/>
                  </a:schemeClr>
                </a:solidFill>
              </a:rPr>
              <a:t> Results </a:t>
            </a:r>
            <a:r>
              <a:rPr lang="en-IN" sz="2000" dirty="0">
                <a:solidFill>
                  <a:schemeClr val="accent2">
                    <a:lumMod val="50000"/>
                  </a:schemeClr>
                </a:solidFill>
              </a:rPr>
              <a:t>are sorted by </a:t>
            </a:r>
            <a:r>
              <a:rPr lang="en-IN" sz="2000" b="1" i="1" dirty="0" smtClean="0">
                <a:solidFill>
                  <a:schemeClr val="accent2">
                    <a:lumMod val="50000"/>
                  </a:schemeClr>
                </a:solidFill>
              </a:rPr>
              <a:t>A</a:t>
            </a:r>
            <a:r>
              <a:rPr lang="en-IN" sz="2000" b="1" i="1" baseline="-25000" dirty="0" smtClean="0">
                <a:solidFill>
                  <a:schemeClr val="accent2">
                    <a:lumMod val="50000"/>
                  </a:schemeClr>
                </a:solidFill>
              </a:rPr>
              <a:t>1</a:t>
            </a:r>
            <a:r>
              <a:rPr lang="en-IN" sz="2000" dirty="0" smtClean="0">
                <a:solidFill>
                  <a:schemeClr val="accent2">
                    <a:lumMod val="50000"/>
                  </a:schemeClr>
                </a:solidFill>
              </a:rPr>
              <a:t> </a:t>
            </a:r>
            <a:r>
              <a:rPr lang="en-IN" sz="2000" dirty="0">
                <a:solidFill>
                  <a:schemeClr val="accent2">
                    <a:lumMod val="50000"/>
                  </a:schemeClr>
                </a:solidFill>
              </a:rPr>
              <a:t>first</a:t>
            </a:r>
          </a:p>
          <a:p>
            <a:pPr indent="-285750">
              <a:lnSpc>
                <a:spcPct val="150000"/>
              </a:lnSpc>
              <a:buFont typeface="Wingdings" pitchFamily="2" charset="2"/>
              <a:buChar char="v"/>
            </a:pPr>
            <a:r>
              <a:rPr lang="en-IN" sz="2000" dirty="0" smtClean="0">
                <a:solidFill>
                  <a:schemeClr val="accent2">
                    <a:lumMod val="50000"/>
                  </a:schemeClr>
                </a:solidFill>
              </a:rPr>
              <a:t> Within </a:t>
            </a:r>
            <a:r>
              <a:rPr lang="en-IN" sz="2000" dirty="0">
                <a:solidFill>
                  <a:schemeClr val="accent2">
                    <a:lumMod val="50000"/>
                  </a:schemeClr>
                </a:solidFill>
              </a:rPr>
              <a:t>each value of </a:t>
            </a:r>
            <a:r>
              <a:rPr lang="en-IN" sz="2000" b="1" i="1" dirty="0" smtClean="0">
                <a:solidFill>
                  <a:schemeClr val="accent2">
                    <a:lumMod val="50000"/>
                  </a:schemeClr>
                </a:solidFill>
              </a:rPr>
              <a:t>A</a:t>
            </a:r>
            <a:r>
              <a:rPr lang="en-IN" sz="2000" b="1" i="1" baseline="-25000" dirty="0" smtClean="0">
                <a:solidFill>
                  <a:schemeClr val="accent2">
                    <a:lumMod val="50000"/>
                  </a:schemeClr>
                </a:solidFill>
              </a:rPr>
              <a:t>1</a:t>
            </a:r>
            <a:r>
              <a:rPr lang="en-IN" sz="2000" dirty="0" smtClean="0">
                <a:solidFill>
                  <a:schemeClr val="accent2">
                    <a:lumMod val="50000"/>
                  </a:schemeClr>
                </a:solidFill>
              </a:rPr>
              <a:t>, </a:t>
            </a:r>
            <a:r>
              <a:rPr lang="en-IN" sz="2000" dirty="0">
                <a:solidFill>
                  <a:schemeClr val="accent2">
                    <a:lumMod val="50000"/>
                  </a:schemeClr>
                </a:solidFill>
              </a:rPr>
              <a:t>results are sorted by </a:t>
            </a:r>
            <a:r>
              <a:rPr lang="en-IN" sz="2000" b="1" i="1" dirty="0" smtClean="0">
                <a:solidFill>
                  <a:schemeClr val="accent2">
                    <a:lumMod val="50000"/>
                  </a:schemeClr>
                </a:solidFill>
              </a:rPr>
              <a:t>A</a:t>
            </a:r>
            <a:r>
              <a:rPr lang="en-IN" sz="2000" b="1" i="1" baseline="-25000" dirty="0" smtClean="0">
                <a:solidFill>
                  <a:schemeClr val="accent2">
                    <a:lumMod val="50000"/>
                  </a:schemeClr>
                </a:solidFill>
              </a:rPr>
              <a:t>2</a:t>
            </a:r>
            <a:endParaRPr lang="en-IN" sz="2000" dirty="0">
              <a:solidFill>
                <a:schemeClr val="accent2">
                  <a:lumMod val="50000"/>
                </a:schemeClr>
              </a:solidFill>
            </a:endParaRPr>
          </a:p>
        </p:txBody>
      </p:sp>
    </p:spTree>
    <p:extLst>
      <p:ext uri="{BB962C8B-B14F-4D97-AF65-F5344CB8AC3E}">
        <p14:creationId xmlns:p14="http://schemas.microsoft.com/office/powerpoint/2010/main" xmlns="" val="2427937762"/>
      </p:ext>
    </p:extLst>
  </p:cSld>
  <p:clrMapOvr>
    <a:masterClrMapping/>
  </p:clrMapOvr>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ORDER BY </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a:t>
            </a:r>
            <a:r>
              <a:rPr lang="en-IN" b="1" dirty="0" smtClean="0">
                <a:latin typeface="Arial" panose="020B0604020202020204" pitchFamily="34" charset="0"/>
                <a:cs typeface="Arial" panose="020B0604020202020204" pitchFamily="34" charset="0"/>
              </a:rPr>
              <a:t>ORDER </a:t>
            </a:r>
            <a:r>
              <a:rPr lang="en-IN" b="1" dirty="0">
                <a:latin typeface="Arial" panose="020B0604020202020204" pitchFamily="34" charset="0"/>
                <a:cs typeface="Arial" panose="020B0604020202020204" pitchFamily="34" charset="0"/>
              </a:rPr>
              <a:t>BY clause is used to sort the records in your result set.</a:t>
            </a:r>
          </a:p>
        </p:txBody>
      </p:sp>
      <p:sp>
        <p:nvSpPr>
          <p:cNvPr id="6" name="Rectangle 5"/>
          <p:cNvSpPr/>
          <p:nvPr/>
        </p:nvSpPr>
        <p:spPr>
          <a:xfrm>
            <a:off x="59871" y="2270036"/>
            <a:ext cx="9024257" cy="4016484"/>
          </a:xfrm>
          <a:prstGeom prst="rect">
            <a:avLst/>
          </a:prstGeom>
        </p:spPr>
        <p:txBody>
          <a:bodyPr wrap="square">
            <a:spAutoFit/>
          </a:bodyPr>
          <a:lstStyle/>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700" dirty="0" smtClean="0">
                <a:solidFill>
                  <a:srgbClr val="000000"/>
                </a:solidFill>
                <a:latin typeface="Arial" panose="020B0604020202020204" pitchFamily="34" charset="0"/>
                <a:ea typeface="Times New Roman" panose="02020603050405020304" pitchFamily="18" charset="0"/>
              </a:rPr>
              <a:t>EMP</a:t>
            </a: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smtClean="0">
                <a:latin typeface="Arial" panose="020B0604020202020204" pitchFamily="34" charset="0"/>
                <a:ea typeface="Times New Roman" panose="02020603050405020304" pitchFamily="18" charset="0"/>
              </a:rPr>
              <a:t>COMM</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700" dirty="0" smtClean="0">
                <a:solidFill>
                  <a:srgbClr val="000000"/>
                </a:solidFill>
                <a:latin typeface="Arial" panose="020B0604020202020204" pitchFamily="34" charset="0"/>
                <a:ea typeface="Times New Roman" panose="02020603050405020304" pitchFamily="18" charset="0"/>
              </a:rPr>
              <a:t>EMP</a:t>
            </a: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smtClean="0">
                <a:latin typeface="Arial" panose="020B0604020202020204" pitchFamily="34" charset="0"/>
                <a:ea typeface="Times New Roman" panose="02020603050405020304" pitchFamily="18" charset="0"/>
              </a:rPr>
              <a:t>COMM</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solidFill>
                  <a:schemeClr val="accent5">
                    <a:lumMod val="75000"/>
                  </a:schemeClr>
                </a:solidFill>
                <a:latin typeface="Arial" panose="020B0604020202020204" pitchFamily="34" charset="0"/>
                <a:ea typeface="Times New Roman" panose="02020603050405020304" pitchFamily="18" charset="0"/>
              </a:rPr>
              <a:t>IS NULL</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1700" dirty="0" smtClean="0">
                <a:latin typeface="Arial" panose="020B0604020202020204" pitchFamily="34" charset="0"/>
                <a:cs typeface="Arial" panose="020B0604020202020204" pitchFamily="34" charset="0"/>
              </a:rPr>
              <a:t>ENAME, </a:t>
            </a:r>
            <a:r>
              <a:rPr lang="en-IN" sz="1700" dirty="0" smtClean="0">
                <a:solidFill>
                  <a:srgbClr val="DD4A68"/>
                </a:solidFill>
                <a:latin typeface="Arial" panose="020B0604020202020204" pitchFamily="34" charset="0"/>
                <a:ea typeface="Times New Roman" panose="02020603050405020304" pitchFamily="18" charset="0"/>
              </a:rPr>
              <a:t>length</a:t>
            </a:r>
            <a:r>
              <a:rPr lang="en-IN" sz="1700" dirty="0" smtClean="0">
                <a:solidFill>
                  <a:schemeClr val="bg1">
                    <a:lumMod val="65000"/>
                  </a:schemeClr>
                </a:solidFill>
                <a:latin typeface="Arial" panose="020B0604020202020204" pitchFamily="34" charset="0"/>
                <a:cs typeface="Arial" panose="020B0604020202020204" pitchFamily="34" charset="0"/>
              </a:rPr>
              <a:t>(</a:t>
            </a:r>
            <a:r>
              <a:rPr lang="en-IN" sz="1700" dirty="0" smtClean="0">
                <a:latin typeface="Arial" panose="020B0604020202020204" pitchFamily="34" charset="0"/>
                <a:cs typeface="Arial" panose="020B0604020202020204" pitchFamily="34" charset="0"/>
              </a:rPr>
              <a:t>ENAME</a:t>
            </a:r>
            <a:r>
              <a:rPr lang="en-IN" sz="1700" dirty="0" smtClean="0">
                <a:solidFill>
                  <a:schemeClr val="bg1">
                    <a:lumMod val="65000"/>
                  </a:schemeClr>
                </a:solidFill>
                <a:latin typeface="Arial" panose="020B0604020202020204" pitchFamily="34" charset="0"/>
                <a:cs typeface="Arial" panose="020B0604020202020204" pitchFamily="34" charset="0"/>
              </a:rPr>
              <a:t>)</a:t>
            </a:r>
            <a:r>
              <a:rPr lang="en-IN" sz="1700" dirty="0" smtClean="0">
                <a:latin typeface="Arial" panose="020B0604020202020204" pitchFamily="34" charset="0"/>
                <a:cs typeface="Arial" panose="020B0604020202020204" pitchFamily="34" charset="0"/>
              </a:rPr>
              <a:t> </a:t>
            </a: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700" dirty="0" smtClean="0">
                <a:solidFill>
                  <a:srgbClr val="000000"/>
                </a:solidFill>
                <a:latin typeface="Arial" panose="020B0604020202020204" pitchFamily="34" charset="0"/>
                <a:ea typeface="Times New Roman" panose="02020603050405020304" pitchFamily="18" charset="0"/>
              </a:rPr>
              <a:t>EMP</a:t>
            </a: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smtClean="0">
                <a:solidFill>
                  <a:srgbClr val="DD4A68"/>
                </a:solidFill>
                <a:latin typeface="Arial" panose="020B0604020202020204" pitchFamily="34" charset="0"/>
                <a:ea typeface="Times New Roman" panose="02020603050405020304" pitchFamily="18" charset="0"/>
              </a:rPr>
              <a:t>length</a:t>
            </a:r>
            <a:r>
              <a:rPr lang="en-IN" sz="1700" dirty="0" smtClean="0">
                <a:solidFill>
                  <a:schemeClr val="bg1">
                    <a:lumMod val="65000"/>
                  </a:schemeClr>
                </a:solidFill>
                <a:latin typeface="Arial" panose="020B0604020202020204" pitchFamily="34" charset="0"/>
                <a:ea typeface="Times New Roman" panose="02020603050405020304" pitchFamily="18" charset="0"/>
              </a:rPr>
              <a:t>(</a:t>
            </a:r>
            <a:r>
              <a:rPr lang="en-IN" sz="1700" dirty="0" smtClean="0">
                <a:latin typeface="Arial" panose="020B0604020202020204" pitchFamily="34" charset="0"/>
                <a:ea typeface="Times New Roman" panose="02020603050405020304" pitchFamily="18" charset="0"/>
              </a:rPr>
              <a:t>ENAME</a:t>
            </a:r>
            <a:r>
              <a:rPr lang="en-IN" sz="1700" dirty="0" smtClean="0">
                <a:solidFill>
                  <a:schemeClr val="bg1">
                    <a:lumMod val="65000"/>
                  </a:schemeClr>
                </a:solidFill>
                <a:latin typeface="Arial" panose="020B0604020202020204" pitchFamily="34" charset="0"/>
                <a:ea typeface="Times New Roman" panose="02020603050405020304" pitchFamily="18" charset="0"/>
              </a:rPr>
              <a:t>)</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latin typeface="Arial" panose="020B0604020202020204" pitchFamily="34" charset="0"/>
                <a:ea typeface="Times New Roman" panose="02020603050405020304" pitchFamily="18" charset="0"/>
              </a:rPr>
              <a:t>ENAME</a:t>
            </a:r>
            <a:r>
              <a:rPr lang="en-IN" sz="1700" dirty="0" smtClean="0">
                <a:solidFill>
                  <a:srgbClr val="DD4A68"/>
                </a:solidFill>
                <a:latin typeface="Arial" panose="020B0604020202020204" pitchFamily="34" charset="0"/>
                <a:ea typeface="Times New Roman" panose="02020603050405020304" pitchFamily="18" charset="0"/>
              </a:rPr>
              <a:t> desc</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700" dirty="0" smtClean="0">
                <a:solidFill>
                  <a:srgbClr val="000000"/>
                </a:solidFill>
                <a:latin typeface="Arial" panose="020B0604020202020204" pitchFamily="34" charset="0"/>
                <a:ea typeface="Times New Roman" panose="02020603050405020304" pitchFamily="18" charset="0"/>
              </a:rPr>
              <a:t>EMP</a:t>
            </a: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US" sz="1700" dirty="0" smtClean="0">
                <a:solidFill>
                  <a:srgbClr val="DD4A68"/>
                </a:solidFill>
                <a:latin typeface="Arial" panose="020B0604020202020204" pitchFamily="34" charset="0"/>
                <a:ea typeface="Times New Roman" panose="02020603050405020304" pitchFamily="18" charset="0"/>
              </a:rPr>
              <a:t>IF</a:t>
            </a:r>
            <a:r>
              <a:rPr lang="en-IN" sz="1700" dirty="0" smtClean="0">
                <a:solidFill>
                  <a:schemeClr val="bg1">
                    <a:lumMod val="65000"/>
                  </a:schemeClr>
                </a:solidFill>
                <a:latin typeface="Arial" panose="020B0604020202020204" pitchFamily="34" charset="0"/>
                <a:ea typeface="Times New Roman" panose="02020603050405020304" pitchFamily="18" charset="0"/>
              </a:rPr>
              <a:t>(</a:t>
            </a:r>
            <a:r>
              <a:rPr lang="en-IN" sz="1700" dirty="0" smtClean="0">
                <a:latin typeface="Arial" panose="020B0604020202020204" pitchFamily="34" charset="0"/>
                <a:ea typeface="Times New Roman" panose="02020603050405020304" pitchFamily="18" charset="0"/>
              </a:rPr>
              <a:t>JOB</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solidFill>
                  <a:schemeClr val="accent5">
                    <a:lumMod val="75000"/>
                  </a:schemeClr>
                </a:solidFill>
                <a:latin typeface="Arial" panose="020B0604020202020204" pitchFamily="34" charset="0"/>
                <a:ea typeface="Times New Roman" panose="02020603050405020304" pitchFamily="18" charset="0"/>
              </a:rPr>
              <a:t>=</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solidFill>
                  <a:srgbClr val="92D050"/>
                </a:solidFill>
                <a:latin typeface="Arial" panose="020B0604020202020204" pitchFamily="34" charset="0"/>
                <a:ea typeface="Times New Roman" panose="02020603050405020304" pitchFamily="18" charset="0"/>
              </a:rPr>
              <a:t>‘manager'</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solidFill>
                  <a:srgbClr val="92D050"/>
                </a:solidFill>
                <a:latin typeface="Arial" panose="020B0604020202020204" pitchFamily="34" charset="0"/>
                <a:ea typeface="Times New Roman" panose="02020603050405020304" pitchFamily="18" charset="0"/>
              </a:rPr>
              <a:t>3</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US" sz="1700" dirty="0" smtClean="0">
                <a:solidFill>
                  <a:srgbClr val="DD4A68"/>
                </a:solidFill>
                <a:latin typeface="Arial" panose="020B0604020202020204" pitchFamily="34" charset="0"/>
                <a:ea typeface="Times New Roman" panose="02020603050405020304" pitchFamily="18" charset="0"/>
              </a:rPr>
              <a:t>IF</a:t>
            </a:r>
            <a:r>
              <a:rPr lang="en-IN" sz="1700" dirty="0" smtClean="0">
                <a:solidFill>
                  <a:schemeClr val="bg1">
                    <a:lumMod val="65000"/>
                  </a:schemeClr>
                </a:solidFill>
                <a:latin typeface="Arial" panose="020B0604020202020204" pitchFamily="34" charset="0"/>
                <a:ea typeface="Times New Roman" panose="02020603050405020304" pitchFamily="18" charset="0"/>
              </a:rPr>
              <a:t>(</a:t>
            </a:r>
            <a:r>
              <a:rPr lang="en-IN" sz="1700" dirty="0" smtClean="0">
                <a:latin typeface="Arial" panose="020B0604020202020204" pitchFamily="34" charset="0"/>
                <a:ea typeface="Times New Roman" panose="02020603050405020304" pitchFamily="18" charset="0"/>
              </a:rPr>
              <a:t>JOB</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solidFill>
                  <a:schemeClr val="accent5">
                    <a:lumMod val="75000"/>
                  </a:schemeClr>
                </a:solidFill>
                <a:latin typeface="Arial" panose="020B0604020202020204" pitchFamily="34" charset="0"/>
                <a:ea typeface="Times New Roman" panose="02020603050405020304" pitchFamily="18" charset="0"/>
              </a:rPr>
              <a:t>=</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solidFill>
                  <a:srgbClr val="92D050"/>
                </a:solidFill>
                <a:latin typeface="Arial" panose="020B0604020202020204" pitchFamily="34" charset="0"/>
                <a:ea typeface="Times New Roman" panose="02020603050405020304" pitchFamily="18" charset="0"/>
              </a:rPr>
              <a:t>'salesman'</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solidFill>
                  <a:srgbClr val="92D050"/>
                </a:solidFill>
                <a:latin typeface="Arial" panose="020B0604020202020204" pitchFamily="34" charset="0"/>
                <a:ea typeface="Times New Roman" panose="02020603050405020304" pitchFamily="18" charset="0"/>
              </a:rPr>
              <a:t>2</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latin typeface="Arial" panose="020B0604020202020204" pitchFamily="34" charset="0"/>
                <a:ea typeface="Times New Roman" panose="02020603050405020304" pitchFamily="18" charset="0"/>
              </a:rPr>
              <a:t>null</a:t>
            </a:r>
            <a:r>
              <a:rPr lang="en-IN" sz="1700" dirty="0" smtClean="0">
                <a:solidFill>
                  <a:schemeClr val="bg1">
                    <a:lumMod val="65000"/>
                  </a:schemeClr>
                </a:solidFill>
                <a:latin typeface="Arial" panose="020B0604020202020204" pitchFamily="34" charset="0"/>
                <a:ea typeface="Times New Roman" panose="02020603050405020304" pitchFamily="18" charset="0"/>
              </a:rPr>
              <a:t>))</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700" dirty="0" smtClean="0">
                <a:solidFill>
                  <a:srgbClr val="000000"/>
                </a:solidFill>
                <a:latin typeface="Arial" panose="020B0604020202020204" pitchFamily="34" charset="0"/>
                <a:ea typeface="Times New Roman" panose="02020603050405020304" pitchFamily="18" charset="0"/>
              </a:rPr>
              <a:t>EMP</a:t>
            </a: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US" sz="1700" dirty="0" smtClean="0">
                <a:solidFill>
                  <a:srgbClr val="DD4A68"/>
                </a:solidFill>
                <a:latin typeface="Arial" panose="020B0604020202020204" pitchFamily="34" charset="0"/>
                <a:ea typeface="Times New Roman" panose="02020603050405020304" pitchFamily="18" charset="0"/>
              </a:rPr>
              <a:t>FIELD</a:t>
            </a:r>
            <a:r>
              <a:rPr lang="en-US" sz="1700" dirty="0" smtClean="0">
                <a:solidFill>
                  <a:schemeClr val="bg1">
                    <a:lumMod val="65000"/>
                  </a:schemeClr>
                </a:solidFill>
                <a:latin typeface="Arial" panose="020B0604020202020204" pitchFamily="34" charset="0"/>
                <a:ea typeface="Times New Roman" panose="02020603050405020304" pitchFamily="18" charset="0"/>
              </a:rPr>
              <a:t>(</a:t>
            </a:r>
            <a:r>
              <a:rPr lang="en-US" sz="1700" dirty="0" smtClean="0">
                <a:latin typeface="Arial" panose="020B0604020202020204" pitchFamily="34" charset="0"/>
                <a:ea typeface="Times New Roman" panose="02020603050405020304" pitchFamily="18" charset="0"/>
              </a:rPr>
              <a:t>JOB</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sz="1700" dirty="0" smtClean="0">
                <a:solidFill>
                  <a:srgbClr val="DD4A68"/>
                </a:solidFill>
                <a:latin typeface="Arial" panose="020B0604020202020204" pitchFamily="34" charset="0"/>
                <a:ea typeface="Times New Roman" panose="02020603050405020304" pitchFamily="18" charset="0"/>
              </a:rPr>
              <a:t> </a:t>
            </a:r>
            <a:r>
              <a:rPr lang="en-US" sz="1700" dirty="0">
                <a:solidFill>
                  <a:srgbClr val="92D050"/>
                </a:solidFill>
                <a:latin typeface="Arial" panose="020B0604020202020204" pitchFamily="34" charset="0"/>
                <a:ea typeface="Times New Roman" panose="02020603050405020304" pitchFamily="18" charset="0"/>
              </a:rPr>
              <a:t>'manager'</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DD4A68"/>
                </a:solidFill>
                <a:latin typeface="Arial" panose="020B0604020202020204" pitchFamily="34" charset="0"/>
                <a:ea typeface="Times New Roman" panose="02020603050405020304" pitchFamily="18" charset="0"/>
              </a:rPr>
              <a:t> </a:t>
            </a:r>
            <a:r>
              <a:rPr lang="en-US" sz="1700" dirty="0">
                <a:solidFill>
                  <a:srgbClr val="92D050"/>
                </a:solidFill>
                <a:latin typeface="Arial" panose="020B0604020202020204" pitchFamily="34" charset="0"/>
                <a:ea typeface="Times New Roman" panose="02020603050405020304" pitchFamily="18" charset="0"/>
              </a:rPr>
              <a:t>'salesman</a:t>
            </a:r>
            <a:r>
              <a:rPr lang="en-US" sz="1700" dirty="0" smtClean="0">
                <a:solidFill>
                  <a:srgbClr val="92D050"/>
                </a:solidFill>
                <a:latin typeface="Arial" panose="020B0604020202020204" pitchFamily="34" charset="0"/>
                <a:ea typeface="Times New Roman" panose="02020603050405020304" pitchFamily="18" charset="0"/>
              </a:rPr>
              <a:t>'</a:t>
            </a:r>
            <a:r>
              <a:rPr lang="en-US" sz="1700" dirty="0" smtClean="0">
                <a:solidFill>
                  <a:schemeClr val="bg1">
                    <a:lumMod val="65000"/>
                  </a:schemeClr>
                </a:solidFill>
                <a:latin typeface="Arial" panose="020B0604020202020204" pitchFamily="34" charset="0"/>
                <a:ea typeface="Times New Roman" panose="02020603050405020304" pitchFamily="18" charset="0"/>
              </a:rPr>
              <a:t>)</a:t>
            </a:r>
            <a:endParaRPr lang="en-US" sz="1700" dirty="0" smtClean="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700" dirty="0" smtClean="0">
                <a:solidFill>
                  <a:srgbClr val="000000"/>
                </a:solidFill>
                <a:latin typeface="Arial" panose="020B0604020202020204" pitchFamily="34" charset="0"/>
                <a:ea typeface="Times New Roman" panose="02020603050405020304" pitchFamily="18" charset="0"/>
              </a:rPr>
              <a:t>EMP</a:t>
            </a: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smtClean="0">
                <a:solidFill>
                  <a:srgbClr val="DD4A68"/>
                </a:solidFill>
                <a:latin typeface="Arial" panose="020B0604020202020204" pitchFamily="34" charset="0"/>
                <a:ea typeface="Times New Roman" panose="02020603050405020304" pitchFamily="18" charset="0"/>
              </a:rPr>
              <a:t>ISNULL</a:t>
            </a:r>
            <a:r>
              <a:rPr lang="en-IN" sz="1700" dirty="0" smtClean="0">
                <a:solidFill>
                  <a:schemeClr val="bg1">
                    <a:lumMod val="65000"/>
                  </a:schemeClr>
                </a:solidFill>
                <a:latin typeface="Arial" panose="020B0604020202020204" pitchFamily="34" charset="0"/>
                <a:ea typeface="Times New Roman" panose="02020603050405020304" pitchFamily="18" charset="0"/>
              </a:rPr>
              <a:t>(</a:t>
            </a:r>
            <a:r>
              <a:rPr lang="en-IN" sz="1700" dirty="0" smtClean="0">
                <a:latin typeface="Arial" panose="020B0604020202020204" pitchFamily="34" charset="0"/>
                <a:ea typeface="Times New Roman" panose="02020603050405020304" pitchFamily="18" charset="0"/>
              </a:rPr>
              <a:t>COMM</a:t>
            </a:r>
            <a:r>
              <a:rPr lang="en-IN" sz="1700" dirty="0" smtClean="0">
                <a:solidFill>
                  <a:schemeClr val="bg1">
                    <a:lumMod val="65000"/>
                  </a:schemeClr>
                </a:solidFill>
                <a:latin typeface="Arial" panose="020B0604020202020204" pitchFamily="34" charset="0"/>
                <a:ea typeface="Times New Roman" panose="02020603050405020304" pitchFamily="18" charset="0"/>
              </a:rPr>
              <a:t>)</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latin typeface="Arial" panose="020B0604020202020204" pitchFamily="34" charset="0"/>
                <a:ea typeface="Times New Roman" panose="02020603050405020304" pitchFamily="18" charset="0"/>
              </a:rPr>
              <a:t>COMM</a:t>
            </a:r>
          </a:p>
          <a:p>
            <a:pPr marL="285750" indent="-285750">
              <a:lnSpc>
                <a:spcPct val="150000"/>
              </a:lnSpc>
              <a:buFont typeface="Arial" panose="020B0604020202020204" pitchFamily="34" charset="0"/>
              <a:buChar char="•"/>
            </a:pPr>
            <a:r>
              <a:rPr lang="en-IN"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solidFill>
                  <a:srgbClr val="000000"/>
                </a:solidFill>
                <a:latin typeface="Arial" panose="020B0604020202020204" pitchFamily="34" charset="0"/>
                <a:ea typeface="Times New Roman" panose="02020603050405020304" pitchFamily="18" charset="0"/>
              </a:rPr>
              <a:t>ENAME `</a:t>
            </a:r>
            <a:r>
              <a:rPr lang="en-IN" sz="1700" dirty="0">
                <a:solidFill>
                  <a:srgbClr val="000000"/>
                </a:solidFill>
                <a:latin typeface="Arial" panose="020B0604020202020204" pitchFamily="34" charset="0"/>
                <a:ea typeface="Times New Roman" panose="02020603050405020304" pitchFamily="18" charset="0"/>
              </a:rPr>
              <a:t>e` </a:t>
            </a:r>
            <a:r>
              <a:rPr lang="en-IN"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solidFill>
                  <a:srgbClr val="000000"/>
                </a:solidFill>
                <a:latin typeface="Arial" panose="020B0604020202020204" pitchFamily="34" charset="0"/>
                <a:ea typeface="Times New Roman" panose="02020603050405020304" pitchFamily="18" charset="0"/>
              </a:rPr>
              <a:t>EMP</a:t>
            </a:r>
            <a:r>
              <a:rPr lang="en-IN" sz="1700" dirty="0" smtClean="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r>
              <a:rPr lang="en-IN" sz="1700" dirty="0" smtClean="0">
                <a:solidFill>
                  <a:srgbClr val="DD4A68"/>
                </a:solidFill>
                <a:latin typeface="Arial" panose="020B0604020202020204" pitchFamily="34" charset="0"/>
                <a:ea typeface="Times New Roman" panose="02020603050405020304" pitchFamily="18" charset="0"/>
              </a:rPr>
              <a:t>`</a:t>
            </a:r>
            <a:endParaRPr lang="en-IN" sz="1700" dirty="0" smtClean="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solidFill>
                  <a:srgbClr val="000000"/>
                </a:solidFill>
                <a:latin typeface="Arial" panose="020B0604020202020204" pitchFamily="34" charset="0"/>
                <a:ea typeface="Times New Roman" panose="02020603050405020304" pitchFamily="18" charset="0"/>
              </a:rPr>
              <a:t>ENAME `</a:t>
            </a:r>
            <a:r>
              <a:rPr lang="en-IN" sz="1700" dirty="0">
                <a:solidFill>
                  <a:srgbClr val="000000"/>
                </a:solidFill>
                <a:latin typeface="Arial" panose="020B0604020202020204" pitchFamily="34" charset="0"/>
                <a:ea typeface="Times New Roman" panose="02020603050405020304" pitchFamily="18" charset="0"/>
              </a:rPr>
              <a:t>e`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smtClean="0">
                <a:solidFill>
                  <a:srgbClr val="DD4A68"/>
                </a:solidFill>
                <a:latin typeface="Arial" panose="020B0604020202020204" pitchFamily="34" charset="0"/>
                <a:ea typeface="Times New Roman" panose="02020603050405020304" pitchFamily="18" charset="0"/>
              </a:rPr>
              <a:t>e</a:t>
            </a:r>
            <a:endParaRPr lang="en-IN" sz="1700" dirty="0" smtClean="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solidFill>
                  <a:srgbClr val="000000"/>
                </a:solidFill>
                <a:latin typeface="Arial" panose="020B0604020202020204" pitchFamily="34" charset="0"/>
                <a:ea typeface="Times New Roman" panose="02020603050405020304" pitchFamily="18" charset="0"/>
              </a:rPr>
              <a:t>ENAME </a:t>
            </a:r>
            <a:r>
              <a:rPr lang="en-IN" sz="1700" dirty="0" smtClean="0">
                <a:latin typeface="Arial" panose="020B0604020202020204" pitchFamily="34" charset="0"/>
                <a:ea typeface="Times New Roman" panose="02020603050405020304" pitchFamily="18" charset="0"/>
              </a:rPr>
              <a:t>'e</a:t>
            </a:r>
            <a:r>
              <a:rPr lang="en-IN" sz="1700" dirty="0">
                <a:latin typeface="Arial" panose="020B0604020202020204" pitchFamily="34" charset="0"/>
                <a:ea typeface="Times New Roman" panose="02020603050405020304" pitchFamily="18" charset="0"/>
              </a:rPr>
              <a:t>'</a:t>
            </a:r>
            <a:r>
              <a:rPr lang="en-IN" sz="1700" dirty="0" smtClean="0">
                <a:solidFill>
                  <a:srgbClr val="000000"/>
                </a:solidFill>
                <a:latin typeface="Arial" panose="020B0604020202020204" pitchFamily="34" charset="0"/>
                <a:ea typeface="Times New Roman" panose="02020603050405020304" pitchFamily="18" charset="0"/>
              </a:rPr>
              <a:t>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smtClean="0">
                <a:solidFill>
                  <a:srgbClr val="DD4A68"/>
                </a:solidFill>
                <a:latin typeface="Arial" panose="020B0604020202020204" pitchFamily="34" charset="0"/>
                <a:ea typeface="Times New Roman" panose="02020603050405020304" pitchFamily="18" charset="0"/>
              </a:rPr>
              <a:t>'e'</a:t>
            </a:r>
            <a:endParaRPr lang="en-IN" sz="1700" dirty="0">
              <a:latin typeface="Arial" panose="020B0604020202020204" pitchFamily="34" charset="0"/>
              <a:ea typeface="Times New Roman" panose="02020603050405020304" pitchFamily="18" charset="0"/>
            </a:endParaRPr>
          </a:p>
        </p:txBody>
      </p:sp>
      <p:sp>
        <p:nvSpPr>
          <p:cNvPr id="7" name="Rectangle 6"/>
          <p:cNvSpPr/>
          <p:nvPr/>
        </p:nvSpPr>
        <p:spPr>
          <a:xfrm>
            <a:off x="152400" y="1142984"/>
            <a:ext cx="8839200" cy="1015663"/>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smtClean="0">
                <a:solidFill>
                  <a:srgbClr val="0077AA"/>
                </a:solidFill>
                <a:latin typeface="Liberation Mono"/>
              </a:rPr>
              <a:t>A</a:t>
            </a:r>
            <a:r>
              <a:rPr lang="en-US" sz="2000" b="1" i="1" baseline="-25000" dirty="0" smtClean="0">
                <a:solidFill>
                  <a:srgbClr val="0077AA"/>
                </a:solidFill>
                <a:latin typeface="Liberation Mono"/>
              </a:rPr>
              <a:t>1</a:t>
            </a:r>
            <a:r>
              <a:rPr lang="en-US" sz="2000" b="1" i="1" dirty="0" smtClean="0">
                <a:solidFill>
                  <a:srgbClr val="0077AA"/>
                </a:solidFill>
                <a:latin typeface="Liberation Mono"/>
              </a:rPr>
              <a:t>, A</a:t>
            </a:r>
            <a:r>
              <a:rPr lang="en-US" sz="2000" b="1" i="1" baseline="-25000" dirty="0" smtClean="0">
                <a:solidFill>
                  <a:srgbClr val="0077AA"/>
                </a:solidFill>
                <a:latin typeface="Liberation Mono"/>
              </a:rPr>
              <a:t>2</a:t>
            </a:r>
            <a:r>
              <a:rPr lang="en-US" sz="2000" b="1" i="1" dirty="0" smtClean="0">
                <a:solidFill>
                  <a:srgbClr val="0077AA"/>
                </a:solidFill>
                <a:latin typeface="Liberation Mono"/>
              </a:rPr>
              <a:t>, A</a:t>
            </a:r>
            <a:r>
              <a:rPr lang="en-US" sz="2000" b="1" i="1" baseline="-25000" dirty="0" smtClean="0">
                <a:solidFill>
                  <a:srgbClr val="0077AA"/>
                </a:solidFill>
                <a:latin typeface="Liberation Mono"/>
              </a:rPr>
              <a:t>3</a:t>
            </a:r>
            <a:r>
              <a:rPr lang="en-US" sz="2000" b="1" i="1" dirty="0" smtClean="0">
                <a:solidFill>
                  <a:srgbClr val="0077AA"/>
                </a:solidFill>
                <a:latin typeface="Liberation Mono"/>
              </a:rPr>
              <a:t>, . . . </a:t>
            </a:r>
            <a:r>
              <a:rPr lang="en-US" sz="2000" dirty="0" smtClean="0">
                <a:solidFill>
                  <a:srgbClr val="0077AA"/>
                </a:solidFill>
                <a:latin typeface="Liberation Mono"/>
              </a:rPr>
              <a:t>from </a:t>
            </a:r>
            <a:r>
              <a:rPr lang="en-US" sz="2000" b="1" i="1" dirty="0" smtClean="0">
                <a:solidFill>
                  <a:srgbClr val="0077AA"/>
                </a:solidFill>
                <a:latin typeface="Liberation Mono"/>
              </a:rPr>
              <a:t>r</a:t>
            </a:r>
            <a:r>
              <a:rPr lang="en-US" sz="2000" b="1" i="1" baseline="-25000" dirty="0" smtClean="0">
                <a:solidFill>
                  <a:srgbClr val="0077AA"/>
                </a:solidFill>
                <a:latin typeface="Liberation Mono"/>
              </a:rPr>
              <a:t>1</a:t>
            </a:r>
            <a:r>
              <a:rPr lang="en-US" sz="2000" b="1" i="1" dirty="0" smtClean="0">
                <a:solidFill>
                  <a:srgbClr val="0077AA"/>
                </a:solidFill>
                <a:latin typeface="Liberation Mono"/>
              </a:rPr>
              <a:t>, r</a:t>
            </a:r>
            <a:r>
              <a:rPr lang="en-US" sz="2000" b="1" i="1" baseline="-25000" dirty="0" smtClean="0">
                <a:solidFill>
                  <a:srgbClr val="0077AA"/>
                </a:solidFill>
                <a:latin typeface="Liberation Mono"/>
              </a:rPr>
              <a:t>2</a:t>
            </a:r>
            <a:r>
              <a:rPr lang="en-US" sz="2000" b="1" i="1" dirty="0" smtClean="0">
                <a:solidFill>
                  <a:srgbClr val="0077AA"/>
                </a:solidFill>
                <a:latin typeface="Liberation Mono"/>
              </a:rPr>
              <a:t>, r</a:t>
            </a:r>
            <a:r>
              <a:rPr lang="en-US" sz="2000" b="1" i="1" baseline="-25000" dirty="0" smtClean="0">
                <a:solidFill>
                  <a:srgbClr val="0077AA"/>
                </a:solidFill>
                <a:latin typeface="Liberation Mono"/>
              </a:rPr>
              <a:t>3</a:t>
            </a:r>
            <a:r>
              <a:rPr lang="en-US" sz="2000" b="1" i="1" dirty="0" smtClean="0">
                <a:solidFill>
                  <a:srgbClr val="0077AA"/>
                </a:solidFill>
                <a:latin typeface="Liberation Mono"/>
              </a:rPr>
              <a:t>  . . . </a:t>
            </a:r>
            <a:endParaRPr lang="en-US" sz="2000" b="1" i="1" dirty="0">
              <a:solidFill>
                <a:srgbClr val="0077AA"/>
              </a:solidFill>
              <a:latin typeface="Liberation Mono"/>
            </a:endParaRPr>
          </a:p>
          <a:p>
            <a:pPr>
              <a:lnSpc>
                <a:spcPct val="150000"/>
              </a:lnSpc>
            </a:pPr>
            <a:r>
              <a:rPr lang="en-US" sz="2000" dirty="0">
                <a:solidFill>
                  <a:srgbClr val="0077AA"/>
                </a:solidFill>
                <a:latin typeface="Liberation Mono"/>
              </a:rPr>
              <a:t>    [ORDER BY </a:t>
            </a:r>
            <a:r>
              <a:rPr lang="en-US" sz="2000" dirty="0" smtClean="0">
                <a:solidFill>
                  <a:srgbClr val="0077AA"/>
                </a:solidFill>
                <a:latin typeface="Liberation Mono"/>
              </a:rPr>
              <a:t>{</a:t>
            </a:r>
            <a:r>
              <a:rPr lang="en-US" sz="2000" b="1" i="1" dirty="0" smtClean="0">
                <a:solidFill>
                  <a:srgbClr val="0077AA"/>
                </a:solidFill>
                <a:latin typeface="Liberation Mono"/>
              </a:rPr>
              <a:t>A</a:t>
            </a:r>
            <a:r>
              <a:rPr lang="en-US" sz="2000" b="1" i="1" baseline="-25000" dirty="0" smtClean="0">
                <a:solidFill>
                  <a:srgbClr val="0077AA"/>
                </a:solidFill>
                <a:latin typeface="Liberation Mono"/>
              </a:rPr>
              <a:t>1</a:t>
            </a:r>
            <a:r>
              <a:rPr lang="en-US" sz="2000" b="1" i="1" dirty="0" smtClean="0">
                <a:solidFill>
                  <a:srgbClr val="0077AA"/>
                </a:solidFill>
                <a:latin typeface="Liberation Mono"/>
              </a:rPr>
              <a:t>, A</a:t>
            </a:r>
            <a:r>
              <a:rPr lang="en-US" sz="2000" b="1" i="1" baseline="-25000" dirty="0" smtClean="0">
                <a:solidFill>
                  <a:srgbClr val="0077AA"/>
                </a:solidFill>
                <a:latin typeface="Liberation Mono"/>
              </a:rPr>
              <a:t>2</a:t>
            </a:r>
            <a:r>
              <a:rPr lang="en-US" sz="2000" b="1" i="1" dirty="0" smtClean="0">
                <a:solidFill>
                  <a:srgbClr val="0077AA"/>
                </a:solidFill>
                <a:latin typeface="Liberation Mono"/>
              </a:rPr>
              <a:t>, A</a:t>
            </a:r>
            <a:r>
              <a:rPr lang="en-US" sz="2000" b="1" i="1" baseline="-25000" dirty="0" smtClean="0">
                <a:solidFill>
                  <a:srgbClr val="0077AA"/>
                </a:solidFill>
                <a:latin typeface="Liberation Mono"/>
              </a:rPr>
              <a:t>3</a:t>
            </a:r>
            <a:r>
              <a:rPr lang="en-US" sz="2000" b="1" i="1" dirty="0" smtClean="0">
                <a:solidFill>
                  <a:srgbClr val="0077AA"/>
                </a:solidFill>
                <a:latin typeface="Liberation Mono"/>
              </a:rPr>
              <a:t>, . . .</a:t>
            </a:r>
            <a:r>
              <a:rPr lang="en-US" sz="2000" dirty="0" smtClean="0">
                <a:solidFill>
                  <a:srgbClr val="0077AA"/>
                </a:solidFill>
                <a:latin typeface="Liberation Mono"/>
              </a:rPr>
              <a:t> </a:t>
            </a:r>
            <a:r>
              <a:rPr lang="en-US" sz="2000" dirty="0">
                <a:solidFill>
                  <a:srgbClr val="0077AA"/>
                </a:solidFill>
                <a:latin typeface="Liberation Mono"/>
              </a:rPr>
              <a:t>| expr | position}  [ASC | DESC], ...]</a:t>
            </a:r>
          </a:p>
        </p:txBody>
      </p:sp>
    </p:spTree>
    <p:extLst>
      <p:ext uri="{BB962C8B-B14F-4D97-AF65-F5344CB8AC3E}">
        <p14:creationId xmlns:p14="http://schemas.microsoft.com/office/powerpoint/2010/main" xmlns="" val="2285618820"/>
      </p:ext>
    </p:extLst>
  </p:cSld>
  <p:clrMapOvr>
    <a:masterClrMapping/>
  </p:clrMapOvr>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800" dirty="0" smtClean="0">
                <a:solidFill>
                  <a:srgbClr val="DC525C"/>
                </a:solidFill>
                <a:latin typeface="Segoe UI Light" panose="020B0502040204020203" pitchFamily="34" charset="0"/>
                <a:cs typeface="Segoe UI Light" panose="020B0502040204020203" pitchFamily="34" charset="0"/>
              </a:rPr>
              <a:t>WHERE </a:t>
            </a:r>
            <a:r>
              <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rPr>
              <a:t>Clause</a:t>
            </a:r>
          </a:p>
        </p:txBody>
      </p:sp>
      <p:sp>
        <p:nvSpPr>
          <p:cNvPr id="3" name="Rectangle 2"/>
          <p:cNvSpPr/>
          <p:nvPr/>
        </p:nvSpPr>
        <p:spPr>
          <a:xfrm>
            <a:off x="152400" y="4079809"/>
            <a:ext cx="8839200" cy="1635191"/>
          </a:xfrm>
          <a:prstGeom prst="rect">
            <a:avLst/>
          </a:prstGeom>
          <a:solidFill>
            <a:schemeClr val="accent4">
              <a:lumMod val="75000"/>
            </a:schemeClr>
          </a:solidFill>
        </p:spPr>
        <p:txBody>
          <a:bodyPr wrap="square">
            <a:spAutoFit/>
          </a:bodyPr>
          <a:lstStyle/>
          <a:p>
            <a:pPr>
              <a:lnSpc>
                <a:spcPct val="107000"/>
              </a:lnSpc>
              <a:spcAft>
                <a:spcPts val="0"/>
              </a:spcAft>
            </a:pPr>
            <a:r>
              <a:rPr lang="en-IN" b="1" dirty="0" smtClean="0">
                <a:latin typeface="Arial" panose="020B0604020202020204" pitchFamily="34" charset="0"/>
                <a:ea typeface="Calibri" panose="020F0502020204030204" pitchFamily="34" charset="0"/>
                <a:cs typeface="Arial" panose="020B0604020202020204" pitchFamily="34" charset="0"/>
              </a:rPr>
              <a:t>Expressions </a:t>
            </a:r>
            <a:r>
              <a:rPr lang="en-IN" b="1" dirty="0">
                <a:latin typeface="Arial" panose="020B0604020202020204" pitchFamily="34" charset="0"/>
                <a:ea typeface="Calibri" panose="020F0502020204030204" pitchFamily="34" charset="0"/>
                <a:cs typeface="Arial" panose="020B0604020202020204" pitchFamily="34" charset="0"/>
              </a:rPr>
              <a:t>in WHERE clause can </a:t>
            </a:r>
            <a:r>
              <a:rPr lang="en-IN" b="1" dirty="0" smtClean="0">
                <a:latin typeface="Arial" panose="020B0604020202020204" pitchFamily="34" charset="0"/>
                <a:ea typeface="Calibri" panose="020F0502020204030204" pitchFamily="34" charset="0"/>
                <a:cs typeface="Arial" panose="020B0604020202020204" pitchFamily="34" charset="0"/>
              </a:rPr>
              <a:t>use</a:t>
            </a:r>
            <a:endParaRPr lang="en-IN" b="1" dirty="0">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spcAft>
                <a:spcPts val="0"/>
              </a:spcAft>
              <a:buFont typeface="Arial" panose="020B0604020202020204" pitchFamily="34" charset="0"/>
              <a:buChar char="•"/>
            </a:pPr>
            <a:r>
              <a:rPr lang="en-IN" i="1" dirty="0" smtClean="0">
                <a:latin typeface="Arial" panose="020B0604020202020204" pitchFamily="34" charset="0"/>
                <a:ea typeface="Calibri" panose="020F0502020204030204" pitchFamily="34" charset="0"/>
                <a:cs typeface="Arial" panose="020B0604020202020204" pitchFamily="34" charset="0"/>
              </a:rPr>
              <a:t>Arithmetic</a:t>
            </a:r>
            <a:r>
              <a:rPr lang="en-IN" dirty="0" smtClean="0">
                <a:latin typeface="Arial" panose="020B0604020202020204" pitchFamily="34" charset="0"/>
                <a:ea typeface="Calibri" panose="020F0502020204030204" pitchFamily="34" charset="0"/>
                <a:cs typeface="Arial" panose="020B0604020202020204" pitchFamily="34" charset="0"/>
              </a:rPr>
              <a:t> </a:t>
            </a:r>
            <a:r>
              <a:rPr lang="en-IN" i="1" dirty="0" smtClean="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spcAft>
                <a:spcPts val="0"/>
              </a:spcAft>
              <a:buFont typeface="Arial" panose="020B0604020202020204" pitchFamily="34" charset="0"/>
              <a:buChar char="•"/>
            </a:pPr>
            <a:r>
              <a:rPr lang="en-IN" i="1" dirty="0" smtClean="0">
                <a:latin typeface="Arial" panose="020B0604020202020204" pitchFamily="34" charset="0"/>
                <a:ea typeface="Calibri" panose="020F0502020204030204" pitchFamily="34" charset="0"/>
                <a:cs typeface="Arial" panose="020B0604020202020204" pitchFamily="34" charset="0"/>
              </a:rPr>
              <a:t>Comparison</a:t>
            </a:r>
            <a:r>
              <a:rPr lang="en-IN" dirty="0" smtClean="0">
                <a:latin typeface="Arial" panose="020B0604020202020204" pitchFamily="34" charset="0"/>
                <a:ea typeface="Calibri" panose="020F0502020204030204" pitchFamily="34" charset="0"/>
                <a:cs typeface="Arial" panose="020B0604020202020204" pitchFamily="34" charset="0"/>
              </a:rPr>
              <a:t> </a:t>
            </a:r>
            <a:r>
              <a:rPr lang="en-IN" i="1" dirty="0" smtClean="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smtClean="0">
                <a:latin typeface="Arial" panose="020B0604020202020204" pitchFamily="34" charset="0"/>
                <a:ea typeface="Calibri" panose="020F0502020204030204" pitchFamily="34" charset="0"/>
                <a:cs typeface="Arial" panose="020B0604020202020204" pitchFamily="34" charset="0"/>
              </a:rPr>
              <a:t>Logical</a:t>
            </a:r>
            <a:r>
              <a:rPr lang="en-IN" dirty="0" smtClean="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a:t>
            </a:r>
            <a:r>
              <a:rPr lang="en-IN" i="1" dirty="0" smtClean="0">
                <a:latin typeface="Arial" panose="020B0604020202020204" pitchFamily="34" charset="0"/>
                <a:ea typeface="Calibri" panose="020F0502020204030204" pitchFamily="34" charset="0"/>
                <a:cs typeface="Arial" panose="020B0604020202020204" pitchFamily="34" charset="0"/>
              </a:rPr>
              <a:t>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152400" y="193609"/>
            <a:ext cx="8839200" cy="1635191"/>
          </a:xfrm>
          <a:prstGeom prst="rect">
            <a:avLst/>
          </a:prstGeom>
          <a:solidFill>
            <a:srgbClr val="E8F97F"/>
          </a:solidFill>
        </p:spPr>
        <p:txBody>
          <a:bodyPr wrap="square">
            <a:spAutoFit/>
          </a:bodyPr>
          <a:lstStyle/>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a:t>
            </a:r>
            <a:r>
              <a:rPr lang="en-IN" dirty="0" smtClean="0">
                <a:latin typeface="Arial" panose="020B0604020202020204" pitchFamily="34" charset="0"/>
                <a:ea typeface="Calibri" panose="020F0502020204030204" pitchFamily="34" charset="0"/>
                <a:cs typeface="Arial" panose="020B0604020202020204" pitchFamily="34" charset="0"/>
              </a:rPr>
              <a:t>using…</a:t>
            </a:r>
            <a:endParaRPr lang="en-IN" dirty="0">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smtClean="0">
                <a:latin typeface="Arial" panose="020B0604020202020204" pitchFamily="34" charset="0"/>
                <a:ea typeface="Calibri" panose="020F0502020204030204" pitchFamily="34" charset="0"/>
                <a:cs typeface="Arial" panose="020B0604020202020204" pitchFamily="34" charset="0"/>
              </a:rPr>
              <a:t>calls (PRE-DEFINED / UDF)</a:t>
            </a:r>
            <a:endParaRPr lang="en-IN" i="1" dirty="0">
              <a:latin typeface="Arial" panose="020B0604020202020204" pitchFamily="34" charset="0"/>
              <a:ea typeface="Calibri" panose="020F0502020204030204" pitchFamily="34" charset="0"/>
              <a:cs typeface="Arial" panose="020B0604020202020204" pitchFamily="34" charset="0"/>
            </a:endParaRPr>
          </a:p>
        </p:txBody>
      </p:sp>
      <p:sp>
        <p:nvSpPr>
          <p:cNvPr id="5" name="Rectangle 4"/>
          <p:cNvSpPr/>
          <p:nvPr/>
        </p:nvSpPr>
        <p:spPr>
          <a:xfrm>
            <a:off x="152400" y="3059025"/>
            <a:ext cx="8839200" cy="750975"/>
          </a:xfrm>
          <a:prstGeom prst="rect">
            <a:avLst/>
          </a:prstGeom>
          <a:solidFill>
            <a:schemeClr val="bg1"/>
          </a:solidFill>
        </p:spPr>
        <p:txBody>
          <a:bodyPr wrap="square">
            <a:spAutoFit/>
          </a:bodyPr>
          <a:lstStyle/>
          <a:p>
            <a:pPr>
              <a:lnSpc>
                <a:spcPct val="107000"/>
              </a:lnSpc>
            </a:pPr>
            <a:r>
              <a:rPr lang="en-IN" sz="2000" dirty="0">
                <a:solidFill>
                  <a:srgbClr val="00FF99"/>
                </a:solidFill>
                <a:latin typeface="Open Sans"/>
                <a:ea typeface="Calibri" panose="020F0502020204030204" pitchFamily="34" charset="0"/>
                <a:cs typeface="Arial" panose="020B0604020202020204" pitchFamily="34" charset="0"/>
              </a:rPr>
              <a:t>The WHERE Clause is used when you want to retrieve specific information from a table excluding other irrelevant data.</a:t>
            </a:r>
          </a:p>
        </p:txBody>
      </p:sp>
    </p:spTree>
    <p:extLst>
      <p:ext uri="{BB962C8B-B14F-4D97-AF65-F5344CB8AC3E}">
        <p14:creationId xmlns:p14="http://schemas.microsoft.com/office/powerpoint/2010/main" xmlns="" val="2290982805"/>
      </p:ext>
    </p:extLst>
  </p:cSld>
  <p:clrMapOvr>
    <a:masterClrMapping/>
  </p:clrMapOvr>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6" name="Rectangle 5"/>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smtClean="0">
                <a:solidFill>
                  <a:srgbClr val="0077AA"/>
                </a:solidFill>
                <a:latin typeface="Liberation Mono"/>
              </a:rPr>
              <a:t>A</a:t>
            </a:r>
            <a:r>
              <a:rPr lang="en-US" sz="2000" b="1" i="1" baseline="-25000" dirty="0" smtClean="0">
                <a:solidFill>
                  <a:srgbClr val="0077AA"/>
                </a:solidFill>
                <a:latin typeface="Liberation Mono"/>
              </a:rPr>
              <a:t>1</a:t>
            </a:r>
            <a:r>
              <a:rPr lang="en-US" sz="2000" b="1" i="1" dirty="0" smtClean="0">
                <a:solidFill>
                  <a:srgbClr val="0077AA"/>
                </a:solidFill>
                <a:latin typeface="Liberation Mono"/>
              </a:rPr>
              <a:t>, A</a:t>
            </a:r>
            <a:r>
              <a:rPr lang="en-US" sz="2000" b="1" i="1" baseline="-25000" dirty="0" smtClean="0">
                <a:solidFill>
                  <a:srgbClr val="0077AA"/>
                </a:solidFill>
                <a:latin typeface="Liberation Mono"/>
              </a:rPr>
              <a:t>2</a:t>
            </a:r>
            <a:r>
              <a:rPr lang="en-US" sz="2000" b="1" i="1" dirty="0" smtClean="0">
                <a:solidFill>
                  <a:srgbClr val="0077AA"/>
                </a:solidFill>
                <a:latin typeface="Liberation Mono"/>
              </a:rPr>
              <a:t>, A</a:t>
            </a:r>
            <a:r>
              <a:rPr lang="en-US" sz="2000" b="1" i="1" baseline="-25000" dirty="0" smtClean="0">
                <a:solidFill>
                  <a:srgbClr val="0077AA"/>
                </a:solidFill>
                <a:latin typeface="Liberation Mono"/>
              </a:rPr>
              <a:t>3</a:t>
            </a:r>
            <a:r>
              <a:rPr lang="en-US" sz="2000" b="1" i="1" dirty="0" smtClean="0">
                <a:solidFill>
                  <a:srgbClr val="0077AA"/>
                </a:solidFill>
                <a:latin typeface="Liberation Mono"/>
              </a:rPr>
              <a:t>, . . . </a:t>
            </a:r>
            <a:r>
              <a:rPr lang="en-US" sz="2000" dirty="0" smtClean="0">
                <a:solidFill>
                  <a:srgbClr val="0077AA"/>
                </a:solidFill>
                <a:latin typeface="Liberation Mono"/>
              </a:rPr>
              <a:t>from </a:t>
            </a:r>
            <a:r>
              <a:rPr lang="en-US" sz="2000" b="1" i="1" dirty="0" smtClean="0">
                <a:solidFill>
                  <a:srgbClr val="0077AA"/>
                </a:solidFill>
                <a:latin typeface="Liberation Mono"/>
              </a:rPr>
              <a:t>r</a:t>
            </a:r>
            <a:r>
              <a:rPr lang="en-US" sz="2000" b="1" i="1" baseline="-25000" dirty="0" smtClean="0">
                <a:solidFill>
                  <a:srgbClr val="0077AA"/>
                </a:solidFill>
                <a:latin typeface="Liberation Mono"/>
              </a:rPr>
              <a:t>1</a:t>
            </a:r>
            <a:r>
              <a:rPr lang="en-US" sz="2000" b="1" i="1" dirty="0" smtClean="0">
                <a:solidFill>
                  <a:srgbClr val="0077AA"/>
                </a:solidFill>
                <a:latin typeface="Liberation Mono"/>
              </a:rPr>
              <a:t>, r</a:t>
            </a:r>
            <a:r>
              <a:rPr lang="en-US" sz="2000" b="1" i="1" baseline="-25000" dirty="0" smtClean="0">
                <a:solidFill>
                  <a:srgbClr val="0077AA"/>
                </a:solidFill>
                <a:latin typeface="Liberation Mono"/>
              </a:rPr>
              <a:t>2</a:t>
            </a:r>
            <a:r>
              <a:rPr lang="en-US" sz="2000" b="1" i="1" dirty="0" smtClean="0">
                <a:solidFill>
                  <a:srgbClr val="0077AA"/>
                </a:solidFill>
                <a:latin typeface="Liberation Mono"/>
              </a:rPr>
              <a:t>, r</a:t>
            </a:r>
            <a:r>
              <a:rPr lang="en-US" sz="2000" b="1" i="1" baseline="-25000" dirty="0" smtClean="0">
                <a:solidFill>
                  <a:srgbClr val="0077AA"/>
                </a:solidFill>
                <a:latin typeface="Liberation Mono"/>
              </a:rPr>
              <a:t>3</a:t>
            </a:r>
            <a:r>
              <a:rPr lang="en-US" sz="2000" b="1" i="1" dirty="0" smtClean="0">
                <a:solidFill>
                  <a:srgbClr val="0077AA"/>
                </a:solidFill>
                <a:latin typeface="Liberation Mono"/>
              </a:rPr>
              <a:t>  . . .   </a:t>
            </a:r>
            <a:r>
              <a:rPr lang="en-US" sz="2000" dirty="0" smtClean="0">
                <a:solidFill>
                  <a:srgbClr val="0077AA"/>
                </a:solidFill>
                <a:latin typeface="Liberation Mono"/>
              </a:rPr>
              <a:t>[ WHERE </a:t>
            </a:r>
            <a:r>
              <a:rPr lang="en-US" sz="2000" b="1" i="1" dirty="0" smtClean="0">
                <a:solidFill>
                  <a:srgbClr val="0077AA"/>
                </a:solidFill>
                <a:latin typeface="Liberation Mono"/>
              </a:rPr>
              <a:t>P </a:t>
            </a:r>
            <a:r>
              <a:rPr lang="en-US" sz="2000" dirty="0" smtClean="0">
                <a:solidFill>
                  <a:srgbClr val="0077AA"/>
                </a:solidFill>
                <a:latin typeface="Liberation Mono"/>
              </a:rPr>
              <a:t>]</a:t>
            </a:r>
            <a:endParaRPr lang="en-US" sz="2000" dirty="0">
              <a:solidFill>
                <a:srgbClr val="0077AA"/>
              </a:solidFill>
              <a:latin typeface="Liberation Mono"/>
            </a:endParaRPr>
          </a:p>
        </p:txBody>
      </p:sp>
      <p:sp>
        <p:nvSpPr>
          <p:cNvPr id="9" name="Rectangle 8"/>
          <p:cNvSpPr/>
          <p:nvPr/>
        </p:nvSpPr>
        <p:spPr>
          <a:xfrm>
            <a:off x="214282" y="3934430"/>
            <a:ext cx="8572560" cy="1846659"/>
          </a:xfrm>
          <a:prstGeom prst="rect">
            <a:avLst/>
          </a:prstGeom>
        </p:spPr>
        <p:txBody>
          <a:bodyPr wrap="square">
            <a:spAutoFit/>
          </a:bodyPr>
          <a:lstStyle/>
          <a:p>
            <a:pPr marL="342900" indent="-342900">
              <a:buFont typeface="Arial" pitchFamily="34" charset="0"/>
              <a:buChar char="•"/>
            </a:pPr>
            <a:r>
              <a:rPr lang="en-US" sz="1900" dirty="0" smtClean="0">
                <a:solidFill>
                  <a:srgbClr val="006C86"/>
                </a:solidFill>
              </a:rPr>
              <a:t>A predicate is a condition expression that evaluates to a boolean value, either true or false.</a:t>
            </a:r>
          </a:p>
          <a:p>
            <a:pPr marL="342900" indent="-342900">
              <a:buFont typeface="Arial" pitchFamily="34" charset="0"/>
              <a:buChar char="•"/>
            </a:pPr>
            <a:endParaRPr lang="en-US" sz="1900" dirty="0" smtClean="0">
              <a:solidFill>
                <a:srgbClr val="006C86"/>
              </a:solidFill>
            </a:endParaRPr>
          </a:p>
          <a:p>
            <a:pPr marL="342900" indent="-342900">
              <a:buFont typeface="Arial" pitchFamily="34" charset="0"/>
              <a:buChar char="•"/>
            </a:pPr>
            <a:r>
              <a:rPr lang="en-US" sz="1900" dirty="0" smtClean="0">
                <a:solidFill>
                  <a:srgbClr val="006C86"/>
                </a:solidFill>
              </a:rPr>
              <a:t> Predicates can be used as follows: In a SELECT statement's </a:t>
            </a:r>
            <a:r>
              <a:rPr lang="en-US" sz="1900" b="1" i="1" dirty="0" smtClean="0">
                <a:solidFill>
                  <a:srgbClr val="006C86"/>
                </a:solidFill>
              </a:rPr>
              <a:t>WHERE</a:t>
            </a:r>
            <a:r>
              <a:rPr lang="en-US" sz="1900" dirty="0" smtClean="0">
                <a:solidFill>
                  <a:srgbClr val="006C86"/>
                </a:solidFill>
              </a:rPr>
              <a:t> clause or </a:t>
            </a:r>
            <a:r>
              <a:rPr lang="en-US" sz="1900" b="1" i="1" dirty="0" smtClean="0">
                <a:solidFill>
                  <a:srgbClr val="006C86"/>
                </a:solidFill>
              </a:rPr>
              <a:t>HAVING</a:t>
            </a:r>
            <a:r>
              <a:rPr lang="en-US" sz="1900" dirty="0" smtClean="0">
                <a:solidFill>
                  <a:srgbClr val="006C86"/>
                </a:solidFill>
              </a:rPr>
              <a:t> clause to determine which rows are relevant to a particular query.</a:t>
            </a:r>
            <a:endParaRPr lang="en-US" sz="1900" dirty="0">
              <a:solidFill>
                <a:srgbClr val="006C86"/>
              </a:solidFill>
            </a:endParaRPr>
          </a:p>
        </p:txBody>
      </p:sp>
      <p:sp>
        <p:nvSpPr>
          <p:cNvPr id="10" name="Rectangle 9"/>
          <p:cNvSpPr/>
          <p:nvPr/>
        </p:nvSpPr>
        <p:spPr>
          <a:xfrm>
            <a:off x="214282" y="2222989"/>
            <a:ext cx="8715436" cy="1477328"/>
          </a:xfrm>
          <a:prstGeom prst="rect">
            <a:avLst/>
          </a:prstGeom>
        </p:spPr>
        <p:txBody>
          <a:bodyPr wrap="square">
            <a:spAutoFit/>
          </a:bodyPr>
          <a:lstStyle/>
          <a:p>
            <a:pPr>
              <a:lnSpc>
                <a:spcPct val="150000"/>
              </a:lnSpc>
              <a:buFont typeface="Wingdings" pitchFamily="2" charset="2"/>
              <a:buChar char="v"/>
            </a:pPr>
            <a:r>
              <a:rPr lang="en-US" sz="2000" dirty="0" smtClean="0">
                <a:solidFill>
                  <a:schemeClr val="accent2">
                    <a:lumMod val="50000"/>
                  </a:schemeClr>
                </a:solidFill>
              </a:rPr>
              <a:t> r</a:t>
            </a:r>
            <a:r>
              <a:rPr lang="en-US" sz="2000" baseline="-25000" dirty="0" smtClean="0">
                <a:solidFill>
                  <a:schemeClr val="accent2">
                    <a:lumMod val="50000"/>
                  </a:schemeClr>
                </a:solidFill>
              </a:rPr>
              <a:t>i</a:t>
            </a:r>
            <a:r>
              <a:rPr lang="en-US" sz="2000" dirty="0" smtClean="0">
                <a:solidFill>
                  <a:schemeClr val="accent2">
                    <a:lumMod val="50000"/>
                  </a:schemeClr>
                </a:solidFill>
              </a:rPr>
              <a:t> are the relations (tables) </a:t>
            </a:r>
          </a:p>
          <a:p>
            <a:pPr>
              <a:lnSpc>
                <a:spcPct val="150000"/>
              </a:lnSpc>
              <a:buFont typeface="Wingdings" pitchFamily="2" charset="2"/>
              <a:buChar char="v"/>
            </a:pPr>
            <a:r>
              <a:rPr lang="en-US" sz="2000" dirty="0" smtClean="0">
                <a:solidFill>
                  <a:schemeClr val="accent2">
                    <a:lumMod val="50000"/>
                  </a:schemeClr>
                </a:solidFill>
              </a:rPr>
              <a:t> A</a:t>
            </a:r>
            <a:r>
              <a:rPr lang="en-US" sz="2000" baseline="-25000" dirty="0" smtClean="0">
                <a:solidFill>
                  <a:schemeClr val="accent2">
                    <a:lumMod val="50000"/>
                  </a:schemeClr>
                </a:solidFill>
              </a:rPr>
              <a:t>i</a:t>
            </a:r>
            <a:r>
              <a:rPr lang="en-US" sz="2000" dirty="0" smtClean="0">
                <a:solidFill>
                  <a:schemeClr val="accent2">
                    <a:lumMod val="50000"/>
                  </a:schemeClr>
                </a:solidFill>
              </a:rPr>
              <a:t> are attributes (columns) </a:t>
            </a:r>
          </a:p>
          <a:p>
            <a:pPr>
              <a:lnSpc>
                <a:spcPct val="150000"/>
              </a:lnSpc>
              <a:buFont typeface="Wingdings" pitchFamily="2" charset="2"/>
              <a:buChar char="v"/>
            </a:pPr>
            <a:r>
              <a:rPr lang="en-US" sz="2000" dirty="0" smtClean="0">
                <a:solidFill>
                  <a:schemeClr val="accent2">
                    <a:lumMod val="50000"/>
                  </a:schemeClr>
                </a:solidFill>
              </a:rPr>
              <a:t> P is the selection predicate</a:t>
            </a:r>
            <a:endParaRPr lang="en-US" sz="2000" dirty="0">
              <a:solidFill>
                <a:schemeClr val="accent2">
                  <a:lumMod val="50000"/>
                </a:schemeClr>
              </a:solidFill>
            </a:endParaRPr>
          </a:p>
        </p:txBody>
      </p:sp>
    </p:spTree>
    <p:extLst>
      <p:ext uri="{BB962C8B-B14F-4D97-AF65-F5344CB8AC3E}">
        <p14:creationId xmlns:p14="http://schemas.microsoft.com/office/powerpoint/2010/main" xmlns="" val="139947438"/>
      </p:ext>
    </p:extLst>
  </p:cSld>
  <p:clrMapOvr>
    <a:masterClrMapping/>
  </p:clrMapOvr>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xmlns="" val="2061842585"/>
              </p:ext>
            </p:extLst>
          </p:nvPr>
        </p:nvGraphicFramePr>
        <p:xfrm>
          <a:off x="152400" y="2285992"/>
          <a:ext cx="8839200" cy="2966720"/>
        </p:xfrm>
        <a:graphic>
          <a:graphicData uri="http://schemas.openxmlformats.org/drawingml/2006/table">
            <a:tbl>
              <a:tblPr firstRow="1" bandRow="1">
                <a:tableStyleId>{7E9639D4-E3E2-4D34-9284-5A2195B3D0D7}</a:tableStyleId>
              </a:tblPr>
              <a:tblGrid>
                <a:gridCol w="1676400"/>
                <a:gridCol w="7162800"/>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smtClean="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tr>
              <a:tr h="370840">
                <a:tc>
                  <a:txBody>
                    <a:bodyPr/>
                    <a:lstStyle/>
                    <a:p>
                      <a:r>
                        <a:rPr lang="en-IN" sz="1600" dirty="0" smtClean="0">
                          <a:solidFill>
                            <a:srgbClr val="0083A2"/>
                          </a:solidFill>
                          <a:latin typeface="Arial" panose="020B0604020202020204" pitchFamily="34" charset="0"/>
                          <a:cs typeface="Arial" panose="020B0604020202020204" pitchFamily="34" charset="0"/>
                        </a:rPr>
                        <a:t>=</a:t>
                      </a:r>
                      <a:endParaRPr lang="en-IN" sz="1600" dirty="0">
                        <a:solidFill>
                          <a:srgbClr val="0083A2"/>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Equal operator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83A2"/>
                          </a:solidFill>
                          <a:latin typeface="Arial" panose="020B0604020202020204" pitchFamily="34" charset="0"/>
                          <a:cs typeface="Arial" panose="020B0604020202020204" pitchFamily="34" charset="0"/>
                        </a:rPr>
                        <a:t>&gt;</a:t>
                      </a:r>
                      <a:endParaRPr lang="en-IN" sz="1600" dirty="0">
                        <a:solidFill>
                          <a:srgbClr val="0083A2"/>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Greater than operator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83A2"/>
                          </a:solidFill>
                          <a:latin typeface="Arial" panose="020B0604020202020204" pitchFamily="34" charset="0"/>
                          <a:cs typeface="Arial" panose="020B0604020202020204" pitchFamily="34" charset="0"/>
                        </a:rPr>
                        <a:t>&gt;=</a:t>
                      </a:r>
                      <a:endParaRPr lang="en-IN" sz="1600" dirty="0">
                        <a:solidFill>
                          <a:srgbClr val="0083A2"/>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Greater than or equal operator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83A2"/>
                          </a:solidFill>
                          <a:latin typeface="Arial" panose="020B0604020202020204" pitchFamily="34" charset="0"/>
                          <a:cs typeface="Arial" panose="020B0604020202020204" pitchFamily="34" charset="0"/>
                        </a:rPr>
                        <a:t>&lt;</a:t>
                      </a:r>
                      <a:endParaRPr lang="en-IN" sz="1600" dirty="0">
                        <a:solidFill>
                          <a:srgbClr val="0083A2"/>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Less than operator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83A2"/>
                          </a:solidFill>
                          <a:latin typeface="Arial" panose="020B0604020202020204" pitchFamily="34" charset="0"/>
                          <a:cs typeface="Arial" panose="020B0604020202020204" pitchFamily="34" charset="0"/>
                        </a:rPr>
                        <a:t>&lt;=</a:t>
                      </a:r>
                      <a:endParaRPr lang="en-IN" sz="1600" dirty="0">
                        <a:solidFill>
                          <a:srgbClr val="0083A2"/>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Less than or equal operator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83A2"/>
                          </a:solidFill>
                          <a:latin typeface="Arial" panose="020B0604020202020204" pitchFamily="34" charset="0"/>
                          <a:cs typeface="Arial" panose="020B0604020202020204" pitchFamily="34" charset="0"/>
                        </a:rPr>
                        <a:t>!=, &lt;&gt;</a:t>
                      </a:r>
                      <a:endParaRPr lang="en-IN" sz="1600" dirty="0">
                        <a:solidFill>
                          <a:srgbClr val="0083A2"/>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Not equal operator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83A2"/>
                          </a:solidFill>
                          <a:latin typeface="Arial" panose="020B0604020202020204" pitchFamily="34" charset="0"/>
                          <a:cs typeface="Arial" panose="020B0604020202020204" pitchFamily="34" charset="0"/>
                        </a:rPr>
                        <a:t>&lt;=&gt;</a:t>
                      </a:r>
                      <a:endParaRPr lang="en-IN" sz="1600" dirty="0">
                        <a:solidFill>
                          <a:srgbClr val="0083A2"/>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NULL-safe equal to operator</a:t>
                      </a:r>
                      <a:endParaRPr lang="en-IN" sz="1600" dirty="0">
                        <a:latin typeface="Arial" panose="020B0604020202020204" pitchFamily="34" charset="0"/>
                        <a:cs typeface="Arial" panose="020B0604020202020204" pitchFamily="34" charset="0"/>
                      </a:endParaRPr>
                    </a:p>
                  </a:txBody>
                  <a:tcPr anchor="ctr"/>
                </a:tc>
              </a:tr>
            </a:tbl>
          </a:graphicData>
        </a:graphic>
      </p:graphicFrame>
      <p:sp>
        <p:nvSpPr>
          <p:cNvPr id="6" name="Rectangle 5"/>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smtClean="0">
                <a:solidFill>
                  <a:srgbClr val="0077AA"/>
                </a:solidFill>
                <a:latin typeface="Liberation Mono"/>
              </a:rPr>
              <a:t>A</a:t>
            </a:r>
            <a:r>
              <a:rPr lang="en-US" sz="2000" b="1" i="1" baseline="-25000" dirty="0" smtClean="0">
                <a:solidFill>
                  <a:srgbClr val="0077AA"/>
                </a:solidFill>
                <a:latin typeface="Liberation Mono"/>
              </a:rPr>
              <a:t>1</a:t>
            </a:r>
            <a:r>
              <a:rPr lang="en-US" sz="2000" b="1" i="1" dirty="0" smtClean="0">
                <a:solidFill>
                  <a:srgbClr val="0077AA"/>
                </a:solidFill>
                <a:latin typeface="Liberation Mono"/>
              </a:rPr>
              <a:t>, A</a:t>
            </a:r>
            <a:r>
              <a:rPr lang="en-US" sz="2000" b="1" i="1" baseline="-25000" dirty="0" smtClean="0">
                <a:solidFill>
                  <a:srgbClr val="0077AA"/>
                </a:solidFill>
                <a:latin typeface="Liberation Mono"/>
              </a:rPr>
              <a:t>2</a:t>
            </a:r>
            <a:r>
              <a:rPr lang="en-US" sz="2000" b="1" i="1" dirty="0" smtClean="0">
                <a:solidFill>
                  <a:srgbClr val="0077AA"/>
                </a:solidFill>
                <a:latin typeface="Liberation Mono"/>
              </a:rPr>
              <a:t>, A</a:t>
            </a:r>
            <a:r>
              <a:rPr lang="en-US" sz="2000" b="1" i="1" baseline="-25000" dirty="0" smtClean="0">
                <a:solidFill>
                  <a:srgbClr val="0077AA"/>
                </a:solidFill>
                <a:latin typeface="Liberation Mono"/>
              </a:rPr>
              <a:t>3</a:t>
            </a:r>
            <a:r>
              <a:rPr lang="en-US" sz="2000" b="1" i="1" dirty="0" smtClean="0">
                <a:solidFill>
                  <a:srgbClr val="0077AA"/>
                </a:solidFill>
                <a:latin typeface="Liberation Mono"/>
              </a:rPr>
              <a:t>, . . . </a:t>
            </a:r>
            <a:r>
              <a:rPr lang="en-US" sz="2000" dirty="0" smtClean="0">
                <a:solidFill>
                  <a:srgbClr val="0077AA"/>
                </a:solidFill>
                <a:latin typeface="Liberation Mono"/>
              </a:rPr>
              <a:t>from </a:t>
            </a:r>
            <a:r>
              <a:rPr lang="en-US" sz="2000" b="1" i="1" dirty="0" smtClean="0">
                <a:solidFill>
                  <a:srgbClr val="0077AA"/>
                </a:solidFill>
                <a:latin typeface="Liberation Mono"/>
              </a:rPr>
              <a:t>r</a:t>
            </a:r>
            <a:r>
              <a:rPr lang="en-US" sz="2000" b="1" i="1" baseline="-25000" dirty="0" smtClean="0">
                <a:solidFill>
                  <a:srgbClr val="0077AA"/>
                </a:solidFill>
                <a:latin typeface="Liberation Mono"/>
              </a:rPr>
              <a:t>1</a:t>
            </a:r>
            <a:r>
              <a:rPr lang="en-US" sz="2000" b="1" i="1" dirty="0" smtClean="0">
                <a:solidFill>
                  <a:srgbClr val="0077AA"/>
                </a:solidFill>
                <a:latin typeface="Liberation Mono"/>
              </a:rPr>
              <a:t>, r</a:t>
            </a:r>
            <a:r>
              <a:rPr lang="en-US" sz="2000" b="1" i="1" baseline="-25000" dirty="0" smtClean="0">
                <a:solidFill>
                  <a:srgbClr val="0077AA"/>
                </a:solidFill>
                <a:latin typeface="Liberation Mono"/>
              </a:rPr>
              <a:t>2</a:t>
            </a:r>
            <a:r>
              <a:rPr lang="en-US" sz="2000" b="1" i="1" dirty="0" smtClean="0">
                <a:solidFill>
                  <a:srgbClr val="0077AA"/>
                </a:solidFill>
                <a:latin typeface="Liberation Mono"/>
              </a:rPr>
              <a:t>, r</a:t>
            </a:r>
            <a:r>
              <a:rPr lang="en-US" sz="2000" b="1" i="1" baseline="-25000" dirty="0" smtClean="0">
                <a:solidFill>
                  <a:srgbClr val="0077AA"/>
                </a:solidFill>
                <a:latin typeface="Liberation Mono"/>
              </a:rPr>
              <a:t>3</a:t>
            </a:r>
            <a:r>
              <a:rPr lang="en-US" sz="2000" b="1" i="1" dirty="0" smtClean="0">
                <a:solidFill>
                  <a:srgbClr val="0077AA"/>
                </a:solidFill>
                <a:latin typeface="Liberation Mono"/>
              </a:rPr>
              <a:t>  . . .   </a:t>
            </a:r>
            <a:r>
              <a:rPr lang="en-US" sz="2000" dirty="0" smtClean="0">
                <a:solidFill>
                  <a:srgbClr val="0077AA"/>
                </a:solidFill>
                <a:latin typeface="Liberation Mono"/>
              </a:rPr>
              <a:t>[ WHERE </a:t>
            </a:r>
            <a:r>
              <a:rPr lang="en-US" sz="2000" b="1" i="1" dirty="0" smtClean="0">
                <a:solidFill>
                  <a:srgbClr val="0077AA"/>
                </a:solidFill>
                <a:latin typeface="Liberation Mono"/>
              </a:rPr>
              <a:t>P </a:t>
            </a:r>
            <a:r>
              <a:rPr lang="en-US" sz="2000" dirty="0" smtClean="0">
                <a:solidFill>
                  <a:srgbClr val="0077AA"/>
                </a:solidFill>
                <a:latin typeface="Liberation Mono"/>
              </a:rPr>
              <a:t>]</a:t>
            </a:r>
            <a:endParaRPr lang="en-US" sz="2000" dirty="0">
              <a:solidFill>
                <a:srgbClr val="0077AA"/>
              </a:solidFill>
              <a:latin typeface="Liberation Mono"/>
            </a:endParaRPr>
          </a:p>
        </p:txBody>
      </p:sp>
      <p:grpSp>
        <p:nvGrpSpPr>
          <p:cNvPr id="8" name="Group 7"/>
          <p:cNvGrpSpPr/>
          <p:nvPr/>
        </p:nvGrpSpPr>
        <p:grpSpPr>
          <a:xfrm>
            <a:off x="180944" y="5500702"/>
            <a:ext cx="5362575" cy="742950"/>
            <a:chOff x="180944" y="5500702"/>
            <a:chExt cx="5362575" cy="742950"/>
          </a:xfrm>
        </p:grpSpPr>
        <p:pic>
          <p:nvPicPr>
            <p:cNvPr id="4" name="Picture 3"/>
            <p:cNvPicPr>
              <a:picLocks noChangeAspect="1"/>
            </p:cNvPicPr>
            <p:nvPr/>
          </p:nvPicPr>
          <p:blipFill>
            <a:blip r:embed="rId2"/>
            <a:stretch>
              <a:fillRect/>
            </a:stretch>
          </p:blipFill>
          <p:spPr>
            <a:xfrm>
              <a:off x="180944" y="5500702"/>
              <a:ext cx="5362575" cy="342900"/>
            </a:xfrm>
            <a:prstGeom prst="rect">
              <a:avLst/>
            </a:prstGeom>
          </p:spPr>
        </p:pic>
        <p:pic>
          <p:nvPicPr>
            <p:cNvPr id="7" name="Picture 6"/>
            <p:cNvPicPr>
              <a:picLocks noChangeAspect="1"/>
            </p:cNvPicPr>
            <p:nvPr/>
          </p:nvPicPr>
          <p:blipFill>
            <a:blip r:embed="rId3"/>
            <a:stretch>
              <a:fillRect/>
            </a:stretch>
          </p:blipFill>
          <p:spPr>
            <a:xfrm>
              <a:off x="228600" y="5957902"/>
              <a:ext cx="4629150" cy="285750"/>
            </a:xfrm>
            <a:prstGeom prst="rect">
              <a:avLst/>
            </a:prstGeom>
          </p:spPr>
        </p:pic>
      </p:grpSp>
    </p:spTree>
    <p:extLst>
      <p:ext uri="{BB962C8B-B14F-4D97-AF65-F5344CB8AC3E}">
        <p14:creationId xmlns:p14="http://schemas.microsoft.com/office/powerpoint/2010/main" xmlns="" val="139947438"/>
      </p:ext>
    </p:extLst>
  </p:cSld>
  <p:clrMapOvr>
    <a:masterClrMapping/>
  </p:clrMapOvr>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xmlns="" val="183385212"/>
              </p:ext>
            </p:extLst>
          </p:nvPr>
        </p:nvGraphicFramePr>
        <p:xfrm>
          <a:off x="152400" y="2374268"/>
          <a:ext cx="8839200" cy="1483360"/>
        </p:xfrm>
        <a:graphic>
          <a:graphicData uri="http://schemas.openxmlformats.org/drawingml/2006/table">
            <a:tbl>
              <a:tblPr firstRow="1" bandRow="1">
                <a:tableStyleId>{7E9639D4-E3E2-4D34-9284-5A2195B3D0D7}</a:tableStyleId>
              </a:tblPr>
              <a:tblGrid>
                <a:gridCol w="1676400"/>
                <a:gridCol w="7162800"/>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smtClean="0">
                          <a:solidFill>
                            <a:srgbClr val="B7F7E2"/>
                          </a:solidFill>
                          <a:latin typeface="Arial" panose="020B0604020202020204" pitchFamily="34" charset="0"/>
                          <a:ea typeface="+mn-ea"/>
                          <a:cs typeface="Arial" panose="020B0604020202020204" pitchFamily="34" charset="0"/>
                        </a:rPr>
                        <a:t>Logical Operators</a:t>
                      </a:r>
                    </a:p>
                  </a:txBody>
                  <a:tcPr/>
                </a:tc>
                <a:tc hMerge="1">
                  <a:txBody>
                    <a:bodyPr/>
                    <a:lstStyle/>
                    <a:p>
                      <a:endParaRPr lang="en-IN" dirty="0"/>
                    </a:p>
                  </a:txBody>
                  <a:tcPr/>
                </a:tc>
              </a:tr>
              <a:tr h="370840">
                <a:tc>
                  <a:txBody>
                    <a:bodyPr/>
                    <a:lstStyle/>
                    <a:p>
                      <a:r>
                        <a:rPr lang="en-IN" sz="1600" dirty="0" smtClean="0">
                          <a:solidFill>
                            <a:srgbClr val="0083A2"/>
                          </a:solidFill>
                          <a:latin typeface="Arial" panose="020B0604020202020204" pitchFamily="34" charset="0"/>
                          <a:cs typeface="Arial" panose="020B0604020202020204" pitchFamily="34" charset="0"/>
                        </a:rPr>
                        <a:t>AND, &amp;&amp;</a:t>
                      </a:r>
                      <a:endParaRPr lang="en-IN" sz="1600" dirty="0">
                        <a:solidFill>
                          <a:srgbClr val="0083A2"/>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Logical AND  eg. SELECT 1 AND 1;</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83A2"/>
                          </a:solidFill>
                          <a:latin typeface="Arial" panose="020B0604020202020204" pitchFamily="34" charset="0"/>
                          <a:cs typeface="Arial" panose="020B0604020202020204" pitchFamily="34" charset="0"/>
                        </a:rPr>
                        <a:t>OR, ||</a:t>
                      </a:r>
                      <a:endParaRPr lang="en-IN" sz="1600" dirty="0">
                        <a:solidFill>
                          <a:srgbClr val="0083A2"/>
                        </a:solidFill>
                        <a:latin typeface="Arial" panose="020B0604020202020204" pitchFamily="34" charset="0"/>
                        <a:cs typeface="Arial" panose="020B0604020202020204" pitchFamily="34" charset="0"/>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smtClean="0">
                          <a:latin typeface="Arial" panose="020B0604020202020204" pitchFamily="34" charset="0"/>
                          <a:cs typeface="Arial" panose="020B0604020202020204" pitchFamily="34" charset="0"/>
                        </a:rPr>
                        <a:t>Logical OR    eg. SELECT 1 OR 1;</a:t>
                      </a:r>
                    </a:p>
                  </a:txBody>
                  <a:tcPr anchor="ctr"/>
                </a:tc>
              </a:tr>
              <a:tr h="370840">
                <a:tc>
                  <a:txBody>
                    <a:bodyPr/>
                    <a:lstStyle/>
                    <a:p>
                      <a:r>
                        <a:rPr lang="en-IN" sz="1600" dirty="0" smtClean="0">
                          <a:solidFill>
                            <a:srgbClr val="0083A2"/>
                          </a:solidFill>
                          <a:latin typeface="Arial" panose="020B0604020202020204" pitchFamily="34" charset="0"/>
                          <a:cs typeface="Arial" panose="020B0604020202020204" pitchFamily="34" charset="0"/>
                        </a:rPr>
                        <a:t>NOT, !</a:t>
                      </a:r>
                      <a:endParaRPr lang="en-IN" sz="1600" dirty="0">
                        <a:solidFill>
                          <a:srgbClr val="0083A2"/>
                        </a:solidFill>
                        <a:latin typeface="Arial" panose="020B0604020202020204" pitchFamily="34" charset="0"/>
                        <a:cs typeface="Arial" panose="020B0604020202020204" pitchFamily="34" charset="0"/>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smtClean="0">
                          <a:latin typeface="Arial" panose="020B0604020202020204" pitchFamily="34" charset="0"/>
                          <a:cs typeface="Arial" panose="020B0604020202020204" pitchFamily="34" charset="0"/>
                        </a:rPr>
                        <a:t>Negates value eg. SELECT NOT 1;</a:t>
                      </a:r>
                    </a:p>
                  </a:txBody>
                  <a:tcPr anchor="ctr"/>
                </a:tc>
              </a:tr>
            </a:tbl>
          </a:graphicData>
        </a:graphic>
      </p:graphicFrame>
      <p:sp>
        <p:nvSpPr>
          <p:cNvPr id="4" name="Rectangle 3"/>
          <p:cNvSpPr/>
          <p:nvPr/>
        </p:nvSpPr>
        <p:spPr>
          <a:xfrm>
            <a:off x="152400" y="4143380"/>
            <a:ext cx="8839200" cy="2031325"/>
          </a:xfrm>
          <a:prstGeom prst="rect">
            <a:avLst/>
          </a:prstGeom>
          <a:solidFill>
            <a:schemeClr val="accent4">
              <a:lumMod val="75000"/>
            </a:schemeClr>
          </a:solidFill>
        </p:spPr>
        <p:txBody>
          <a:bodyPr wrap="square">
            <a:spAutoFit/>
          </a:bodyPr>
          <a:lstStyle/>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a:t>
            </a:r>
            <a:r>
              <a:rPr lang="en-IN" sz="1400" b="1" dirty="0" smtClean="0">
                <a:latin typeface="Arial" panose="020B0604020202020204" pitchFamily="34" charset="0"/>
                <a:cs typeface="Arial" panose="020B0604020202020204" pitchFamily="34" charset="0"/>
              </a:rPr>
              <a:t>AND.</a:t>
            </a:r>
            <a:r>
              <a:rPr lang="en-IN" sz="1400" dirty="0" smtClean="0">
                <a:latin typeface="Arial" panose="020B0604020202020204" pitchFamily="34" charset="0"/>
                <a:cs typeface="Arial" panose="020B0604020202020204" pitchFamily="34" charset="0"/>
              </a:rPr>
              <a:t> </a:t>
            </a:r>
            <a:r>
              <a:rPr lang="en-IN" sz="1400" dirty="0">
                <a:latin typeface="Arial" panose="020B0604020202020204" pitchFamily="34" charset="0"/>
                <a:cs typeface="Arial" panose="020B0604020202020204" pitchFamily="34" charset="0"/>
              </a:rPr>
              <a:t>Evaluates to 1 if all operands are nonzero and not NULL, to 0 if one or more operands are 0, otherwise NULL is returned</a:t>
            </a:r>
            <a:r>
              <a:rPr lang="en-IN" sz="1400"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OR.</a:t>
            </a:r>
            <a:r>
              <a:rPr lang="en-IN" sz="1400"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r>
              <a:rPr lang="en-IN" sz="1400"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NOT.</a:t>
            </a:r>
            <a:r>
              <a:rPr lang="en-IN" sz="1400" dirty="0">
                <a:latin typeface="Arial" panose="020B0604020202020204" pitchFamily="34" charset="0"/>
                <a:cs typeface="Arial" panose="020B0604020202020204" pitchFamily="34" charset="0"/>
              </a:rPr>
              <a:t> Evaluates to 1 if the operand is 0, to 0 if the operand is nonzero, and NOT NULL returns NULL.</a:t>
            </a:r>
          </a:p>
        </p:txBody>
      </p:sp>
      <p:sp>
        <p:nvSpPr>
          <p:cNvPr id="8" name="Rectangle 7"/>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smtClean="0">
                <a:solidFill>
                  <a:srgbClr val="0077AA"/>
                </a:solidFill>
                <a:latin typeface="Liberation Mono"/>
              </a:rPr>
              <a:t>A</a:t>
            </a:r>
            <a:r>
              <a:rPr lang="en-US" sz="2000" b="1" i="1" baseline="-25000" dirty="0" smtClean="0">
                <a:solidFill>
                  <a:srgbClr val="0077AA"/>
                </a:solidFill>
                <a:latin typeface="Liberation Mono"/>
              </a:rPr>
              <a:t>1</a:t>
            </a:r>
            <a:r>
              <a:rPr lang="en-US" sz="2000" b="1" i="1" dirty="0" smtClean="0">
                <a:solidFill>
                  <a:srgbClr val="0077AA"/>
                </a:solidFill>
                <a:latin typeface="Liberation Mono"/>
              </a:rPr>
              <a:t>, A</a:t>
            </a:r>
            <a:r>
              <a:rPr lang="en-US" sz="2000" b="1" i="1" baseline="-25000" dirty="0" smtClean="0">
                <a:solidFill>
                  <a:srgbClr val="0077AA"/>
                </a:solidFill>
                <a:latin typeface="Liberation Mono"/>
              </a:rPr>
              <a:t>2</a:t>
            </a:r>
            <a:r>
              <a:rPr lang="en-US" sz="2000" b="1" i="1" dirty="0" smtClean="0">
                <a:solidFill>
                  <a:srgbClr val="0077AA"/>
                </a:solidFill>
                <a:latin typeface="Liberation Mono"/>
              </a:rPr>
              <a:t>, A</a:t>
            </a:r>
            <a:r>
              <a:rPr lang="en-US" sz="2000" b="1" i="1" baseline="-25000" dirty="0" smtClean="0">
                <a:solidFill>
                  <a:srgbClr val="0077AA"/>
                </a:solidFill>
                <a:latin typeface="Liberation Mono"/>
              </a:rPr>
              <a:t>3</a:t>
            </a:r>
            <a:r>
              <a:rPr lang="en-US" sz="2000" b="1" i="1" dirty="0" smtClean="0">
                <a:solidFill>
                  <a:srgbClr val="0077AA"/>
                </a:solidFill>
                <a:latin typeface="Liberation Mono"/>
              </a:rPr>
              <a:t>, . . . </a:t>
            </a:r>
            <a:r>
              <a:rPr lang="en-US" sz="2000" dirty="0" smtClean="0">
                <a:solidFill>
                  <a:srgbClr val="0077AA"/>
                </a:solidFill>
                <a:latin typeface="Liberation Mono"/>
              </a:rPr>
              <a:t>from </a:t>
            </a:r>
            <a:r>
              <a:rPr lang="en-US" sz="2000" b="1" i="1" dirty="0" smtClean="0">
                <a:solidFill>
                  <a:srgbClr val="0077AA"/>
                </a:solidFill>
                <a:latin typeface="Liberation Mono"/>
              </a:rPr>
              <a:t>r</a:t>
            </a:r>
            <a:r>
              <a:rPr lang="en-US" sz="2000" b="1" i="1" baseline="-25000" dirty="0" smtClean="0">
                <a:solidFill>
                  <a:srgbClr val="0077AA"/>
                </a:solidFill>
                <a:latin typeface="Liberation Mono"/>
              </a:rPr>
              <a:t>1</a:t>
            </a:r>
            <a:r>
              <a:rPr lang="en-US" sz="2000" b="1" i="1" dirty="0" smtClean="0">
                <a:solidFill>
                  <a:srgbClr val="0077AA"/>
                </a:solidFill>
                <a:latin typeface="Liberation Mono"/>
              </a:rPr>
              <a:t>, r</a:t>
            </a:r>
            <a:r>
              <a:rPr lang="en-US" sz="2000" b="1" i="1" baseline="-25000" dirty="0" smtClean="0">
                <a:solidFill>
                  <a:srgbClr val="0077AA"/>
                </a:solidFill>
                <a:latin typeface="Liberation Mono"/>
              </a:rPr>
              <a:t>2</a:t>
            </a:r>
            <a:r>
              <a:rPr lang="en-US" sz="2000" b="1" i="1" dirty="0" smtClean="0">
                <a:solidFill>
                  <a:srgbClr val="0077AA"/>
                </a:solidFill>
                <a:latin typeface="Liberation Mono"/>
              </a:rPr>
              <a:t>, r</a:t>
            </a:r>
            <a:r>
              <a:rPr lang="en-US" sz="2000" b="1" i="1" baseline="-25000" dirty="0" smtClean="0">
                <a:solidFill>
                  <a:srgbClr val="0077AA"/>
                </a:solidFill>
                <a:latin typeface="Liberation Mono"/>
              </a:rPr>
              <a:t>3</a:t>
            </a:r>
            <a:r>
              <a:rPr lang="en-US" sz="2000" b="1" i="1" dirty="0" smtClean="0">
                <a:solidFill>
                  <a:srgbClr val="0077AA"/>
                </a:solidFill>
                <a:latin typeface="Liberation Mono"/>
              </a:rPr>
              <a:t>  . . .   </a:t>
            </a:r>
            <a:r>
              <a:rPr lang="en-US" sz="2000" dirty="0" smtClean="0">
                <a:solidFill>
                  <a:srgbClr val="0077AA"/>
                </a:solidFill>
                <a:latin typeface="Liberation Mono"/>
              </a:rPr>
              <a:t>[ WHERE </a:t>
            </a:r>
            <a:r>
              <a:rPr lang="en-US" sz="2000" b="1" i="1" dirty="0" smtClean="0">
                <a:solidFill>
                  <a:srgbClr val="0077AA"/>
                </a:solidFill>
                <a:latin typeface="Liberation Mono"/>
              </a:rPr>
              <a:t>P </a:t>
            </a:r>
            <a:r>
              <a:rPr lang="en-US" sz="2000" dirty="0" smtClean="0">
                <a:solidFill>
                  <a:srgbClr val="0077AA"/>
                </a:solidFill>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xmlns="" val="4091968451"/>
      </p:ext>
    </p:extLst>
  </p:cSld>
  <p:clrMapOvr>
    <a:masterClrMapping/>
  </p:clrMapOvr>
  <p:timing>
    <p:tnLst>
      <p:par>
        <p:cT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xmlns="" val="1192373735"/>
              </p:ext>
            </p:extLst>
          </p:nvPr>
        </p:nvGraphicFramePr>
        <p:xfrm>
          <a:off x="152400" y="2166950"/>
          <a:ext cx="8839200" cy="3048000"/>
        </p:xfrm>
        <a:graphic>
          <a:graphicData uri="http://schemas.openxmlformats.org/drawingml/2006/table">
            <a:tbl>
              <a:tblPr firstRow="1" bandRow="1">
                <a:tableStyleId>{7E9639D4-E3E2-4D34-9284-5A2195B3D0D7}</a:tableStyleId>
              </a:tblPr>
              <a:tblGrid>
                <a:gridCol w="2971800"/>
                <a:gridCol w="5867400"/>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smtClean="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IS NULL</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NULL value test</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IS NOT NULL</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NOT NULL value test</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ISNULL(expr)</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If expr is NULL, ISNULL() returns 1, otherwise it returns 0.</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STRCMP(expr1,expr2)</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STRCMP() returns 0 if the strings are the same, -1 if the first argument is smaller than the second according to the current sort order, and 1 otherwise.</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LEAST(value1,value2,...)</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With two or more arguments, returns the smallest argument.</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GREATEST(value1,value2,...)</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With two or more arguments, returns the largest argument.</a:t>
                      </a:r>
                      <a:endParaRPr lang="en-IN" sz="1600" dirty="0">
                        <a:latin typeface="Arial" panose="020B0604020202020204" pitchFamily="34" charset="0"/>
                        <a:cs typeface="Arial" panose="020B0604020202020204" pitchFamily="34" charset="0"/>
                      </a:endParaRPr>
                    </a:p>
                  </a:txBody>
                  <a:tcPr anchor="ctr"/>
                </a:tc>
              </a:tr>
            </a:tbl>
          </a:graphicData>
        </a:graphic>
      </p:graphicFrame>
      <p:sp>
        <p:nvSpPr>
          <p:cNvPr id="7" name="Rectangle 6"/>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smtClean="0">
                <a:solidFill>
                  <a:srgbClr val="0077AA"/>
                </a:solidFill>
                <a:latin typeface="Liberation Mono"/>
              </a:rPr>
              <a:t>A</a:t>
            </a:r>
            <a:r>
              <a:rPr lang="en-US" sz="2000" b="1" i="1" baseline="-25000" dirty="0" smtClean="0">
                <a:solidFill>
                  <a:srgbClr val="0077AA"/>
                </a:solidFill>
                <a:latin typeface="Liberation Mono"/>
              </a:rPr>
              <a:t>1</a:t>
            </a:r>
            <a:r>
              <a:rPr lang="en-US" sz="2000" b="1" i="1" dirty="0" smtClean="0">
                <a:solidFill>
                  <a:srgbClr val="0077AA"/>
                </a:solidFill>
                <a:latin typeface="Liberation Mono"/>
              </a:rPr>
              <a:t>, A</a:t>
            </a:r>
            <a:r>
              <a:rPr lang="en-US" sz="2000" b="1" i="1" baseline="-25000" dirty="0" smtClean="0">
                <a:solidFill>
                  <a:srgbClr val="0077AA"/>
                </a:solidFill>
                <a:latin typeface="Liberation Mono"/>
              </a:rPr>
              <a:t>2</a:t>
            </a:r>
            <a:r>
              <a:rPr lang="en-US" sz="2000" b="1" i="1" dirty="0" smtClean="0">
                <a:solidFill>
                  <a:srgbClr val="0077AA"/>
                </a:solidFill>
                <a:latin typeface="Liberation Mono"/>
              </a:rPr>
              <a:t>, A</a:t>
            </a:r>
            <a:r>
              <a:rPr lang="en-US" sz="2000" b="1" i="1" baseline="-25000" dirty="0" smtClean="0">
                <a:solidFill>
                  <a:srgbClr val="0077AA"/>
                </a:solidFill>
                <a:latin typeface="Liberation Mono"/>
              </a:rPr>
              <a:t>3</a:t>
            </a:r>
            <a:r>
              <a:rPr lang="en-US" sz="2000" b="1" i="1" dirty="0" smtClean="0">
                <a:solidFill>
                  <a:srgbClr val="0077AA"/>
                </a:solidFill>
                <a:latin typeface="Liberation Mono"/>
              </a:rPr>
              <a:t>, . . . </a:t>
            </a:r>
            <a:r>
              <a:rPr lang="en-US" sz="2000" dirty="0" smtClean="0">
                <a:solidFill>
                  <a:srgbClr val="0077AA"/>
                </a:solidFill>
                <a:latin typeface="Liberation Mono"/>
              </a:rPr>
              <a:t>from </a:t>
            </a:r>
            <a:r>
              <a:rPr lang="en-US" sz="2000" b="1" i="1" dirty="0" smtClean="0">
                <a:solidFill>
                  <a:srgbClr val="0077AA"/>
                </a:solidFill>
                <a:latin typeface="Liberation Mono"/>
              </a:rPr>
              <a:t>r</a:t>
            </a:r>
            <a:r>
              <a:rPr lang="en-US" sz="2000" b="1" i="1" baseline="-25000" dirty="0" smtClean="0">
                <a:solidFill>
                  <a:srgbClr val="0077AA"/>
                </a:solidFill>
                <a:latin typeface="Liberation Mono"/>
              </a:rPr>
              <a:t>1</a:t>
            </a:r>
            <a:r>
              <a:rPr lang="en-US" sz="2000" b="1" i="1" dirty="0" smtClean="0">
                <a:solidFill>
                  <a:srgbClr val="0077AA"/>
                </a:solidFill>
                <a:latin typeface="Liberation Mono"/>
              </a:rPr>
              <a:t>, r</a:t>
            </a:r>
            <a:r>
              <a:rPr lang="en-US" sz="2000" b="1" i="1" baseline="-25000" dirty="0" smtClean="0">
                <a:solidFill>
                  <a:srgbClr val="0077AA"/>
                </a:solidFill>
                <a:latin typeface="Liberation Mono"/>
              </a:rPr>
              <a:t>2</a:t>
            </a:r>
            <a:r>
              <a:rPr lang="en-US" sz="2000" b="1" i="1" dirty="0" smtClean="0">
                <a:solidFill>
                  <a:srgbClr val="0077AA"/>
                </a:solidFill>
                <a:latin typeface="Liberation Mono"/>
              </a:rPr>
              <a:t>, r</a:t>
            </a:r>
            <a:r>
              <a:rPr lang="en-US" sz="2000" b="1" i="1" baseline="-25000" dirty="0" smtClean="0">
                <a:solidFill>
                  <a:srgbClr val="0077AA"/>
                </a:solidFill>
                <a:latin typeface="Liberation Mono"/>
              </a:rPr>
              <a:t>3</a:t>
            </a:r>
            <a:r>
              <a:rPr lang="en-US" sz="2000" b="1" i="1" dirty="0" smtClean="0">
                <a:solidFill>
                  <a:srgbClr val="0077AA"/>
                </a:solidFill>
                <a:latin typeface="Liberation Mono"/>
              </a:rPr>
              <a:t>  . . .   </a:t>
            </a:r>
            <a:r>
              <a:rPr lang="en-US" sz="2000" dirty="0" smtClean="0">
                <a:solidFill>
                  <a:srgbClr val="0077AA"/>
                </a:solidFill>
                <a:latin typeface="Liberation Mono"/>
              </a:rPr>
              <a:t>[ WHERE </a:t>
            </a:r>
            <a:r>
              <a:rPr lang="en-US" sz="2000" b="1" i="1" dirty="0" smtClean="0">
                <a:solidFill>
                  <a:srgbClr val="0077AA"/>
                </a:solidFill>
                <a:latin typeface="Liberation Mono"/>
              </a:rPr>
              <a:t>P </a:t>
            </a:r>
            <a:r>
              <a:rPr lang="en-US" sz="2000" dirty="0" smtClean="0">
                <a:solidFill>
                  <a:srgbClr val="0077AA"/>
                </a:solidFill>
                <a:latin typeface="Liberation Mono"/>
              </a:rPr>
              <a:t>]</a:t>
            </a:r>
            <a:endParaRPr lang="en-US" sz="2000" dirty="0">
              <a:solidFill>
                <a:srgbClr val="0077AA"/>
              </a:solidFill>
              <a:latin typeface="Liberation Mono"/>
            </a:endParaRPr>
          </a:p>
        </p:txBody>
      </p:sp>
      <p:sp>
        <p:nvSpPr>
          <p:cNvPr id="6" name="Rectangle 5"/>
          <p:cNvSpPr/>
          <p:nvPr/>
        </p:nvSpPr>
        <p:spPr>
          <a:xfrm>
            <a:off x="142844" y="5357826"/>
            <a:ext cx="8858312" cy="1415772"/>
          </a:xfrm>
          <a:prstGeom prst="rect">
            <a:avLst/>
          </a:prstGeom>
          <a:solidFill>
            <a:schemeClr val="bg1"/>
          </a:solidFill>
        </p:spPr>
        <p:txBody>
          <a:bodyPr wrap="square">
            <a:spAutoFit/>
          </a:bodyPr>
          <a:lstStyle/>
          <a:p>
            <a:pPr latinLnBrk="1"/>
            <a:r>
              <a:rPr lang="en-US" dirty="0" smtClean="0">
                <a:solidFill>
                  <a:srgbClr val="00B0F0"/>
                </a:solidFill>
                <a:latin typeface="Consolas" pitchFamily="49" charset="0"/>
              </a:rPr>
              <a:t>SELECT GREATEST(10, 20, 30),    </a:t>
            </a:r>
            <a:r>
              <a:rPr lang="en-US" i="1" dirty="0" smtClean="0">
                <a:solidFill>
                  <a:srgbClr val="00B050"/>
                </a:solidFill>
                <a:latin typeface="Consolas" pitchFamily="49" charset="0"/>
              </a:rPr>
              <a:t>-- 30</a:t>
            </a:r>
            <a:endParaRPr lang="en-US" dirty="0" smtClean="0">
              <a:solidFill>
                <a:srgbClr val="00B050"/>
              </a:solidFill>
              <a:latin typeface="Consolas" pitchFamily="49" charset="0"/>
            </a:endParaRPr>
          </a:p>
          <a:p>
            <a:pPr latinLnBrk="1"/>
            <a:r>
              <a:rPr lang="en-US" dirty="0" smtClean="0">
                <a:solidFill>
                  <a:srgbClr val="00B0F0"/>
                </a:solidFill>
                <a:latin typeface="Consolas" pitchFamily="49" charset="0"/>
              </a:rPr>
              <a:t>       LEAST(10, 20, 30); 	   </a:t>
            </a:r>
            <a:r>
              <a:rPr lang="en-US" i="1" dirty="0" smtClean="0">
                <a:solidFill>
                  <a:srgbClr val="00B050"/>
                </a:solidFill>
                <a:latin typeface="Consolas" pitchFamily="49" charset="0"/>
              </a:rPr>
              <a:t>-- 10</a:t>
            </a:r>
            <a:endParaRPr lang="en-US" dirty="0" smtClean="0">
              <a:solidFill>
                <a:srgbClr val="00B050"/>
              </a:solidFill>
              <a:latin typeface="Consolas" pitchFamily="49" charset="0"/>
            </a:endParaRPr>
          </a:p>
          <a:p>
            <a:pPr latinLnBrk="1"/>
            <a:r>
              <a:rPr lang="en-US" sz="1050" dirty="0" smtClean="0">
                <a:solidFill>
                  <a:srgbClr val="00B0F0"/>
                </a:solidFill>
                <a:latin typeface="Consolas" pitchFamily="49" charset="0"/>
              </a:rPr>
              <a:t>  </a:t>
            </a:r>
          </a:p>
          <a:p>
            <a:pPr latinLnBrk="1"/>
            <a:r>
              <a:rPr lang="en-US" dirty="0" smtClean="0">
                <a:solidFill>
                  <a:srgbClr val="00B0F0"/>
                </a:solidFill>
                <a:latin typeface="Consolas" pitchFamily="49" charset="0"/>
              </a:rPr>
              <a:t>SELECT GREATEST(10, null, 30),  </a:t>
            </a:r>
            <a:r>
              <a:rPr lang="en-US" i="1" dirty="0" smtClean="0">
                <a:solidFill>
                  <a:srgbClr val="00B050"/>
                </a:solidFill>
                <a:latin typeface="Consolas" pitchFamily="49" charset="0"/>
              </a:rPr>
              <a:t>-- null</a:t>
            </a:r>
            <a:endParaRPr lang="en-US" dirty="0" smtClean="0">
              <a:solidFill>
                <a:srgbClr val="00B050"/>
              </a:solidFill>
              <a:latin typeface="Consolas" pitchFamily="49" charset="0"/>
            </a:endParaRPr>
          </a:p>
          <a:p>
            <a:pPr latinLnBrk="1"/>
            <a:r>
              <a:rPr lang="en-US" dirty="0" smtClean="0">
                <a:solidFill>
                  <a:srgbClr val="00B0F0"/>
                </a:solidFill>
                <a:latin typeface="Consolas" pitchFamily="49" charset="0"/>
              </a:rPr>
              <a:t>       LEAST(10, null , 30);    </a:t>
            </a:r>
            <a:r>
              <a:rPr lang="en-US" i="1" dirty="0" smtClean="0">
                <a:solidFill>
                  <a:srgbClr val="00B050"/>
                </a:solidFill>
                <a:latin typeface="Consolas" pitchFamily="49" charset="0"/>
              </a:rPr>
              <a:t>-- null</a:t>
            </a:r>
            <a:endParaRPr lang="en-US" dirty="0">
              <a:solidFill>
                <a:srgbClr val="00B050"/>
              </a:solidFill>
              <a:latin typeface="Consolas" pitchFamily="49" charset="0"/>
            </a:endParaRPr>
          </a:p>
        </p:txBody>
      </p:sp>
    </p:spTree>
    <p:extLst>
      <p:ext uri="{BB962C8B-B14F-4D97-AF65-F5344CB8AC3E}">
        <p14:creationId xmlns:p14="http://schemas.microsoft.com/office/powerpoint/2010/main" xmlns="" val="887705388"/>
      </p:ext>
    </p:extLst>
  </p:cSld>
  <p:clrMapOvr>
    <a:masterClrMapping/>
  </p:clrMapOvr>
  <p:timing>
    <p:tnLst>
      <p:par>
        <p:cT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xmlns="" val="2028519673"/>
              </p:ext>
            </p:extLst>
          </p:nvPr>
        </p:nvGraphicFramePr>
        <p:xfrm>
          <a:off x="152400" y="2428868"/>
          <a:ext cx="8839200" cy="3012440"/>
        </p:xfrm>
        <a:graphic>
          <a:graphicData uri="http://schemas.openxmlformats.org/drawingml/2006/table">
            <a:tbl>
              <a:tblPr firstRow="1" bandRow="1">
                <a:tableStyleId>{7E9639D4-E3E2-4D34-9284-5A2195B3D0D7}</a:tableStyleId>
              </a:tblPr>
              <a:tblGrid>
                <a:gridCol w="3048000"/>
                <a:gridCol w="5791200"/>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smtClean="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BETWEEN ... AND ...</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Check whether a value is within a range of values</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NOT BETWEEN ... AND ...</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Check whether a value is not within a range of values</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expr IN (value,...)</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Check whether a value is within a set of values</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expr NOT IN (value,...)</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Check whether a value is not within a set of values</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expr LIKE pat [ESCAPE '</a:t>
                      </a:r>
                      <a:r>
                        <a:rPr lang="en-IN" sz="1600" dirty="0" err="1" smtClean="0">
                          <a:solidFill>
                            <a:srgbClr val="005E74"/>
                          </a:solidFill>
                          <a:latin typeface="Arial" panose="020B0604020202020204" pitchFamily="34" charset="0"/>
                          <a:cs typeface="Arial" panose="020B0604020202020204" pitchFamily="34" charset="0"/>
                        </a:rPr>
                        <a:t>escape_char</a:t>
                      </a:r>
                      <a:r>
                        <a:rPr lang="en-IN" sz="1600" dirty="0" smtClean="0">
                          <a:solidFill>
                            <a:srgbClr val="005E74"/>
                          </a:solidFill>
                          <a:latin typeface="Arial" panose="020B0604020202020204" pitchFamily="34" charset="0"/>
                          <a:cs typeface="Arial" panose="020B0604020202020204" pitchFamily="34" charset="0"/>
                        </a:rPr>
                        <a:t>']</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Pattern matching using an SQL pattern. Returns 1 (TRUE) or 0 (FALSE). If either expr or pat is NULL, the result is NULL.</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expr NOT LIKE pat [ESCAPE '</a:t>
                      </a:r>
                      <a:r>
                        <a:rPr lang="en-IN" sz="1600" dirty="0" err="1" smtClean="0">
                          <a:solidFill>
                            <a:srgbClr val="005E74"/>
                          </a:solidFill>
                          <a:latin typeface="Arial" panose="020B0604020202020204" pitchFamily="34" charset="0"/>
                          <a:cs typeface="Arial" panose="020B0604020202020204" pitchFamily="34" charset="0"/>
                        </a:rPr>
                        <a:t>escape_char</a:t>
                      </a:r>
                      <a:r>
                        <a:rPr lang="en-IN" sz="1600" dirty="0" smtClean="0">
                          <a:solidFill>
                            <a:srgbClr val="005E74"/>
                          </a:solidFill>
                          <a:latin typeface="Arial" panose="020B0604020202020204" pitchFamily="34" charset="0"/>
                          <a:cs typeface="Arial" panose="020B0604020202020204" pitchFamily="34" charset="0"/>
                        </a:rPr>
                        <a:t>']</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Negation of simple pattern matching.</a:t>
                      </a:r>
                      <a:endParaRPr lang="en-IN" sz="1600" dirty="0">
                        <a:latin typeface="Arial" panose="020B0604020202020204" pitchFamily="34" charset="0"/>
                        <a:cs typeface="Arial" panose="020B0604020202020204" pitchFamily="34" charset="0"/>
                      </a:endParaRPr>
                    </a:p>
                  </a:txBody>
                  <a:tcPr anchor="ctr"/>
                </a:tc>
              </a:tr>
            </a:tbl>
          </a:graphicData>
        </a:graphic>
      </p:graphicFrame>
      <p:sp>
        <p:nvSpPr>
          <p:cNvPr id="6" name="Rectangle 5"/>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smtClean="0">
                <a:solidFill>
                  <a:srgbClr val="0077AA"/>
                </a:solidFill>
                <a:latin typeface="Liberation Mono"/>
              </a:rPr>
              <a:t>A</a:t>
            </a:r>
            <a:r>
              <a:rPr lang="en-US" sz="2000" b="1" i="1" baseline="-25000" dirty="0" smtClean="0">
                <a:solidFill>
                  <a:srgbClr val="0077AA"/>
                </a:solidFill>
                <a:latin typeface="Liberation Mono"/>
              </a:rPr>
              <a:t>1</a:t>
            </a:r>
            <a:r>
              <a:rPr lang="en-US" sz="2000" b="1" i="1" dirty="0" smtClean="0">
                <a:solidFill>
                  <a:srgbClr val="0077AA"/>
                </a:solidFill>
                <a:latin typeface="Liberation Mono"/>
              </a:rPr>
              <a:t>, A</a:t>
            </a:r>
            <a:r>
              <a:rPr lang="en-US" sz="2000" b="1" i="1" baseline="-25000" dirty="0" smtClean="0">
                <a:solidFill>
                  <a:srgbClr val="0077AA"/>
                </a:solidFill>
                <a:latin typeface="Liberation Mono"/>
              </a:rPr>
              <a:t>2</a:t>
            </a:r>
            <a:r>
              <a:rPr lang="en-US" sz="2000" b="1" i="1" dirty="0" smtClean="0">
                <a:solidFill>
                  <a:srgbClr val="0077AA"/>
                </a:solidFill>
                <a:latin typeface="Liberation Mono"/>
              </a:rPr>
              <a:t>, A</a:t>
            </a:r>
            <a:r>
              <a:rPr lang="en-US" sz="2000" b="1" i="1" baseline="-25000" dirty="0" smtClean="0">
                <a:solidFill>
                  <a:srgbClr val="0077AA"/>
                </a:solidFill>
                <a:latin typeface="Liberation Mono"/>
              </a:rPr>
              <a:t>3</a:t>
            </a:r>
            <a:r>
              <a:rPr lang="en-US" sz="2000" b="1" i="1" dirty="0" smtClean="0">
                <a:solidFill>
                  <a:srgbClr val="0077AA"/>
                </a:solidFill>
                <a:latin typeface="Liberation Mono"/>
              </a:rPr>
              <a:t>, . . . </a:t>
            </a:r>
            <a:r>
              <a:rPr lang="en-US" sz="2000" dirty="0" smtClean="0">
                <a:solidFill>
                  <a:srgbClr val="0077AA"/>
                </a:solidFill>
                <a:latin typeface="Liberation Mono"/>
              </a:rPr>
              <a:t>from </a:t>
            </a:r>
            <a:r>
              <a:rPr lang="en-US" sz="2000" b="1" i="1" dirty="0" smtClean="0">
                <a:solidFill>
                  <a:srgbClr val="0077AA"/>
                </a:solidFill>
                <a:latin typeface="Liberation Mono"/>
              </a:rPr>
              <a:t>r</a:t>
            </a:r>
            <a:r>
              <a:rPr lang="en-US" sz="2000" b="1" i="1" baseline="-25000" dirty="0" smtClean="0">
                <a:solidFill>
                  <a:srgbClr val="0077AA"/>
                </a:solidFill>
                <a:latin typeface="Liberation Mono"/>
              </a:rPr>
              <a:t>1</a:t>
            </a:r>
            <a:r>
              <a:rPr lang="en-US" sz="2000" b="1" i="1" dirty="0" smtClean="0">
                <a:solidFill>
                  <a:srgbClr val="0077AA"/>
                </a:solidFill>
                <a:latin typeface="Liberation Mono"/>
              </a:rPr>
              <a:t>, r</a:t>
            </a:r>
            <a:r>
              <a:rPr lang="en-US" sz="2000" b="1" i="1" baseline="-25000" dirty="0" smtClean="0">
                <a:solidFill>
                  <a:srgbClr val="0077AA"/>
                </a:solidFill>
                <a:latin typeface="Liberation Mono"/>
              </a:rPr>
              <a:t>2</a:t>
            </a:r>
            <a:r>
              <a:rPr lang="en-US" sz="2000" b="1" i="1" dirty="0" smtClean="0">
                <a:solidFill>
                  <a:srgbClr val="0077AA"/>
                </a:solidFill>
                <a:latin typeface="Liberation Mono"/>
              </a:rPr>
              <a:t>, r</a:t>
            </a:r>
            <a:r>
              <a:rPr lang="en-US" sz="2000" b="1" i="1" baseline="-25000" dirty="0" smtClean="0">
                <a:solidFill>
                  <a:srgbClr val="0077AA"/>
                </a:solidFill>
                <a:latin typeface="Liberation Mono"/>
              </a:rPr>
              <a:t>3</a:t>
            </a:r>
            <a:r>
              <a:rPr lang="en-US" sz="2000" b="1" i="1" dirty="0" smtClean="0">
                <a:solidFill>
                  <a:srgbClr val="0077AA"/>
                </a:solidFill>
                <a:latin typeface="Liberation Mono"/>
              </a:rPr>
              <a:t>  . . .   </a:t>
            </a:r>
            <a:r>
              <a:rPr lang="en-US" sz="2000" dirty="0" smtClean="0">
                <a:solidFill>
                  <a:srgbClr val="0077AA"/>
                </a:solidFill>
                <a:latin typeface="Liberation Mono"/>
              </a:rPr>
              <a:t>[ WHERE </a:t>
            </a:r>
            <a:r>
              <a:rPr lang="en-US" sz="2000" b="1" i="1" dirty="0" smtClean="0">
                <a:solidFill>
                  <a:srgbClr val="0077AA"/>
                </a:solidFill>
                <a:latin typeface="Liberation Mono"/>
              </a:rPr>
              <a:t>P </a:t>
            </a:r>
            <a:r>
              <a:rPr lang="en-US" sz="2000" dirty="0" smtClean="0">
                <a:solidFill>
                  <a:srgbClr val="0077AA"/>
                </a:solidFill>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xmlns="" val="313953479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a:t>
            </a:r>
            <a:r>
              <a:rPr lang="en-IN" dirty="0" smtClean="0">
                <a:solidFill>
                  <a:srgbClr val="DC525C"/>
                </a:solidFill>
                <a:latin typeface="Segoe UI Light" panose="020B0502040204020203" pitchFamily="34" charset="0"/>
                <a:cs typeface="Segoe UI Light" panose="020B0502040204020203" pitchFamily="34" charset="0"/>
              </a:rPr>
              <a:t>is database</a:t>
            </a:r>
            <a:r>
              <a:rPr lang="en-IN" dirty="0">
                <a:solidFill>
                  <a:srgbClr val="DC525C"/>
                </a:solidFill>
                <a:latin typeface="Segoe UI Light" panose="020B0502040204020203" pitchFamily="34" charset="0"/>
                <a:cs typeface="Segoe UI Light" panose="020B0502040204020203" pitchFamily="34" charset="0"/>
              </a:rPr>
              <a:t>?</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7239000" y="2209800"/>
            <a:ext cx="1219200" cy="1685178"/>
          </a:xfrm>
          <a:prstGeom prst="rect">
            <a:avLst/>
          </a:prstGeom>
        </p:spPr>
      </p:pic>
      <p:sp>
        <p:nvSpPr>
          <p:cNvPr id="3" name="Rectangle 2"/>
          <p:cNvSpPr/>
          <p:nvPr/>
        </p:nvSpPr>
        <p:spPr>
          <a:xfrm>
            <a:off x="228600" y="152400"/>
            <a:ext cx="8610600"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a:t>
            </a:r>
            <a:r>
              <a:rPr lang="en-IN" sz="2000" dirty="0" smtClean="0">
                <a:solidFill>
                  <a:schemeClr val="accent5">
                    <a:lumMod val="50000"/>
                  </a:schemeClr>
                </a:solidFill>
                <a:latin typeface="arial" panose="020B0604020202020204" pitchFamily="34" charset="0"/>
              </a:rPr>
              <a:t>information.</a:t>
            </a:r>
            <a:endParaRPr lang="en-IN" sz="2000" dirty="0">
              <a:solidFill>
                <a:schemeClr val="accent5">
                  <a:lumMod val="50000"/>
                </a:schemeClr>
              </a:solidFill>
            </a:endParaRPr>
          </a:p>
        </p:txBody>
      </p:sp>
    </p:spTree>
    <p:extLst>
      <p:ext uri="{BB962C8B-B14F-4D97-AF65-F5344CB8AC3E}">
        <p14:creationId xmlns:p14="http://schemas.microsoft.com/office/powerpoint/2010/main" xmlns="" val="2393244911"/>
      </p:ext>
    </p:extLst>
  </p:cSld>
  <p:clrMapOvr>
    <a:masterClrMapping/>
  </p:clrMapOvr>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xmlns="" val="2493496343"/>
              </p:ext>
            </p:extLst>
          </p:nvPr>
        </p:nvGraphicFramePr>
        <p:xfrm>
          <a:off x="152400" y="2428868"/>
          <a:ext cx="8839200" cy="1112520"/>
        </p:xfrm>
        <a:graphic>
          <a:graphicData uri="http://schemas.openxmlformats.org/drawingml/2006/table">
            <a:tbl>
              <a:tblPr firstRow="1" bandRow="1">
                <a:tableStyleId>{7E9639D4-E3E2-4D34-9284-5A2195B3D0D7}</a:tableStyleId>
              </a:tblPr>
              <a:tblGrid>
                <a:gridCol w="3048000"/>
                <a:gridCol w="5791200"/>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smtClean="0">
                          <a:solidFill>
                            <a:srgbClr val="B7F7E2"/>
                          </a:solidFill>
                          <a:latin typeface="Arial" panose="020B0604020202020204" pitchFamily="34" charset="0"/>
                          <a:ea typeface="+mn-ea"/>
                          <a:cs typeface="Arial" panose="020B0604020202020204" pitchFamily="34" charset="0"/>
                        </a:rPr>
                        <a:t>Group Operators</a:t>
                      </a:r>
                    </a:p>
                  </a:txBody>
                  <a:tcPr/>
                </a:tc>
                <a:tc hMerge="1">
                  <a:txBody>
                    <a:bodyPr/>
                    <a:lstStyle/>
                    <a:p>
                      <a:endParaRPr lang="en-IN" dirty="0"/>
                    </a:p>
                  </a:txBody>
                  <a:tcP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(expr, [expr]…)</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smtClean="0">
                          <a:solidFill>
                            <a:srgbClr val="005E74"/>
                          </a:solidFill>
                          <a:latin typeface="Arial" panose="020B0604020202020204" pitchFamily="34" charset="0"/>
                          <a:cs typeface="Arial" panose="020B0604020202020204" pitchFamily="34" charset="0"/>
                        </a:rPr>
                        <a:t>ROW(expr, [expr]…)</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tr>
            </a:tbl>
          </a:graphicData>
        </a:graphic>
      </p:graphicFrame>
      <p:sp>
        <p:nvSpPr>
          <p:cNvPr id="6" name="Rectangle 5"/>
          <p:cNvSpPr/>
          <p:nvPr/>
        </p:nvSpPr>
        <p:spPr>
          <a:xfrm>
            <a:off x="152400" y="4237672"/>
            <a:ext cx="8839200" cy="1477328"/>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smtClean="0">
                <a:latin typeface="Arial" panose="020B0604020202020204" pitchFamily="34" charset="0"/>
                <a:cs typeface="Arial" panose="020B0604020202020204" pitchFamily="34" charset="0"/>
              </a:rPr>
              <a:t>EMP </a:t>
            </a:r>
            <a:r>
              <a:rPr lang="en-IN"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smtClean="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smtClean="0">
                <a:latin typeface="Arial" panose="020B0604020202020204" pitchFamily="34" charset="0"/>
                <a:ea typeface="Times New Roman" panose="02020603050405020304" pitchFamily="18"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smtClean="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smtClean="0">
                <a:latin typeface="Arial" panose="020B0604020202020204" pitchFamily="34" charset="0"/>
                <a:ea typeface="Times New Roman" panose="02020603050405020304" pitchFamily="18" charset="0"/>
                <a:cs typeface="Arial" panose="020B0604020202020204" pitchFamily="34" charset="0"/>
              </a:rPr>
              <a:t>PWD</a:t>
            </a:r>
            <a:r>
              <a:rPr lang="en-IN" dirty="0" smtClean="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smtClean="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smtClean="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smtClean="0">
                <a:latin typeface="Arial" panose="020B0604020202020204" pitchFamily="34"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smtClean="0">
                <a:latin typeface="Arial" panose="020B0604020202020204" pitchFamily="34" charset="0"/>
                <a:cs typeface="Arial" panose="020B0604020202020204" pitchFamily="34" charset="0"/>
              </a:rPr>
              <a:t> PWD </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smtClean="0">
                <a:latin typeface="Arial" panose="020B0604020202020204" pitchFamily="34" charset="0"/>
                <a:cs typeface="Arial" panose="020B0604020202020204" pitchFamily="34" charset="0"/>
              </a:rPr>
              <a:t>DEPT </a:t>
            </a:r>
            <a:r>
              <a:rPr lang="en-IN"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smtClean="0">
                <a:latin typeface="Arial" panose="020B0604020202020204" pitchFamily="34" charset="0"/>
                <a:ea typeface="Times New Roman" panose="02020603050405020304" pitchFamily="18" charset="0"/>
                <a:cs typeface="Arial" panose="020B0604020202020204" pitchFamily="34" charset="0"/>
              </a:rPr>
              <a:t>DEPTNO </a:t>
            </a:r>
            <a:r>
              <a:rPr lang="en-IN" dirty="0" smtClean="0">
                <a:solidFill>
                  <a:schemeClr val="accent5">
                    <a:lumMod val="7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smtClean="0">
                <a:latin typeface="Arial" panose="020B0604020202020204" pitchFamily="34" charset="0"/>
                <a:ea typeface="Times New Roman" panose="02020603050405020304" pitchFamily="18" charset="0"/>
                <a:cs typeface="Arial" panose="020B0604020202020204" pitchFamily="34" charset="0"/>
              </a:rPr>
              <a:t> </a:t>
            </a:r>
            <a:r>
              <a:rPr lang="en-IN" dirty="0" smtClean="0">
                <a:solidFill>
                  <a:srgbClr val="92D050"/>
                </a:solidFill>
                <a:latin typeface="Arial" panose="020B0604020202020204" pitchFamily="34" charset="0"/>
                <a:ea typeface="Times New Roman" panose="02020603050405020304" pitchFamily="18" charset="0"/>
                <a:cs typeface="Arial" panose="020B0604020202020204" pitchFamily="34" charset="0"/>
              </a:rPr>
              <a:t>30</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smtClean="0">
                <a:latin typeface="Arial" panose="020B0604020202020204" pitchFamily="34" charset="0"/>
                <a:cs typeface="Arial" panose="020B0604020202020204" pitchFamily="34" charset="0"/>
              </a:rPr>
              <a: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smtClean="0">
                <a:solidFill>
                  <a:srgbClr val="DD4A68"/>
                </a:solidFill>
                <a:latin typeface="Arial" panose="020B0604020202020204" pitchFamily="34" charset="0"/>
                <a:ea typeface="Times New Roman" panose="02020603050405020304" pitchFamily="18" charset="0"/>
                <a:cs typeface="Arial" panose="020B0604020202020204" pitchFamily="34" charset="0"/>
              </a:rPr>
              <a:t>ROW </a:t>
            </a:r>
            <a:r>
              <a:rPr lang="en-IN" dirty="0" smtClean="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smtClean="0">
                <a:latin typeface="Arial" panose="020B0604020202020204" pitchFamily="34" charset="0"/>
                <a:ea typeface="Times New Roman" panose="02020603050405020304" pitchFamily="18"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smtClean="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smtClean="0">
                <a:latin typeface="Arial" panose="020B0604020202020204" pitchFamily="34" charset="0"/>
                <a:ea typeface="Times New Roman" panose="02020603050405020304" pitchFamily="18" charset="0"/>
                <a:cs typeface="Arial" panose="020B0604020202020204" pitchFamily="34" charset="0"/>
              </a:rPr>
              <a:t>PWD</a:t>
            </a:r>
            <a:r>
              <a:rPr lang="en-IN" dirty="0" smtClean="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smtClean="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smtClean="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smtClean="0">
                <a:latin typeface="Arial" panose="020B0604020202020204" pitchFamily="34"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smtClean="0">
                <a:latin typeface="Arial" panose="020B0604020202020204" pitchFamily="34" charset="0"/>
                <a:cs typeface="Arial" panose="020B0604020202020204" pitchFamily="34" charset="0"/>
              </a:rPr>
              <a:t> PWD </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smtClean="0">
                <a:latin typeface="Arial" panose="020B0604020202020204" pitchFamily="34" charset="0"/>
                <a:cs typeface="Arial" panose="020B0604020202020204" pitchFamily="34" charset="0"/>
              </a:rPr>
              <a:t>DEPT </a:t>
            </a:r>
            <a:r>
              <a:rPr lang="en-IN"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smtClean="0">
                <a:latin typeface="Arial" panose="020B0604020202020204" pitchFamily="34" charset="0"/>
                <a:ea typeface="Times New Roman" panose="02020603050405020304" pitchFamily="18" charset="0"/>
                <a:cs typeface="Arial" panose="020B0604020202020204" pitchFamily="34" charset="0"/>
              </a:rPr>
              <a:t>DEPTNO </a:t>
            </a:r>
            <a:r>
              <a:rPr lang="en-IN" dirty="0" smtClean="0">
                <a:solidFill>
                  <a:schemeClr val="accent5">
                    <a:lumMod val="7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smtClean="0">
                <a:latin typeface="Arial" panose="020B0604020202020204" pitchFamily="34" charset="0"/>
                <a:ea typeface="Times New Roman" panose="02020603050405020304" pitchFamily="18" charset="0"/>
                <a:cs typeface="Arial" panose="020B0604020202020204" pitchFamily="34" charset="0"/>
              </a:rPr>
              <a:t> </a:t>
            </a:r>
            <a:r>
              <a:rPr lang="en-IN" dirty="0" smtClean="0">
                <a:solidFill>
                  <a:srgbClr val="92D050"/>
                </a:solidFill>
                <a:latin typeface="Arial" panose="020B0604020202020204" pitchFamily="34" charset="0"/>
                <a:ea typeface="Times New Roman" panose="02020603050405020304" pitchFamily="18" charset="0"/>
                <a:cs typeface="Arial" panose="020B0604020202020204" pitchFamily="34" charset="0"/>
              </a:rPr>
              <a:t>30</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4800600" y="3821668"/>
            <a:ext cx="3962400" cy="369332"/>
          </a:xfrm>
          <a:prstGeom prst="rect">
            <a:avLst/>
          </a:prstGeom>
          <a:solidFill>
            <a:schemeClr val="accent4">
              <a:lumMod val="75000"/>
            </a:schemeClr>
          </a:solidFill>
        </p:spPr>
        <p:txBody>
          <a:bodyPr wrap="square">
            <a:spAutoFit/>
          </a:bodyPr>
          <a:lstStyle/>
          <a:p>
            <a:r>
              <a:rPr lang="en-IN" dirty="0" smtClean="0">
                <a:latin typeface="Arial" panose="020B0604020202020204" pitchFamily="34" charset="0"/>
                <a:cs typeface="Arial" panose="020B0604020202020204" pitchFamily="34" charset="0"/>
              </a:rPr>
              <a:t>Note: Both the statements are same.</a:t>
            </a:r>
            <a:endParaRPr lang="en-IN" dirty="0">
              <a:latin typeface="Arial" panose="020B0604020202020204" pitchFamily="34" charset="0"/>
              <a:cs typeface="Arial" panose="020B0604020202020204" pitchFamily="34" charset="0"/>
            </a:endParaRPr>
          </a:p>
        </p:txBody>
      </p:sp>
      <p:sp>
        <p:nvSpPr>
          <p:cNvPr id="9" name="Rectangle 8"/>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smtClean="0">
                <a:solidFill>
                  <a:srgbClr val="0077AA"/>
                </a:solidFill>
                <a:latin typeface="Liberation Mono"/>
              </a:rPr>
              <a:t>A</a:t>
            </a:r>
            <a:r>
              <a:rPr lang="en-US" sz="2000" b="1" i="1" baseline="-25000" dirty="0" smtClean="0">
                <a:solidFill>
                  <a:srgbClr val="0077AA"/>
                </a:solidFill>
                <a:latin typeface="Liberation Mono"/>
              </a:rPr>
              <a:t>1</a:t>
            </a:r>
            <a:r>
              <a:rPr lang="en-US" sz="2000" b="1" i="1" dirty="0" smtClean="0">
                <a:solidFill>
                  <a:srgbClr val="0077AA"/>
                </a:solidFill>
                <a:latin typeface="Liberation Mono"/>
              </a:rPr>
              <a:t>, A</a:t>
            </a:r>
            <a:r>
              <a:rPr lang="en-US" sz="2000" b="1" i="1" baseline="-25000" dirty="0" smtClean="0">
                <a:solidFill>
                  <a:srgbClr val="0077AA"/>
                </a:solidFill>
                <a:latin typeface="Liberation Mono"/>
              </a:rPr>
              <a:t>2</a:t>
            </a:r>
            <a:r>
              <a:rPr lang="en-US" sz="2000" b="1" i="1" dirty="0" smtClean="0">
                <a:solidFill>
                  <a:srgbClr val="0077AA"/>
                </a:solidFill>
                <a:latin typeface="Liberation Mono"/>
              </a:rPr>
              <a:t>, A</a:t>
            </a:r>
            <a:r>
              <a:rPr lang="en-US" sz="2000" b="1" i="1" baseline="-25000" dirty="0" smtClean="0">
                <a:solidFill>
                  <a:srgbClr val="0077AA"/>
                </a:solidFill>
                <a:latin typeface="Liberation Mono"/>
              </a:rPr>
              <a:t>3</a:t>
            </a:r>
            <a:r>
              <a:rPr lang="en-US" sz="2000" b="1" i="1" dirty="0" smtClean="0">
                <a:solidFill>
                  <a:srgbClr val="0077AA"/>
                </a:solidFill>
                <a:latin typeface="Liberation Mono"/>
              </a:rPr>
              <a:t>, . . . </a:t>
            </a:r>
            <a:r>
              <a:rPr lang="en-US" sz="2000" dirty="0" smtClean="0">
                <a:solidFill>
                  <a:srgbClr val="0077AA"/>
                </a:solidFill>
                <a:latin typeface="Liberation Mono"/>
              </a:rPr>
              <a:t>from </a:t>
            </a:r>
            <a:r>
              <a:rPr lang="en-US" sz="2000" b="1" i="1" dirty="0" smtClean="0">
                <a:solidFill>
                  <a:srgbClr val="0077AA"/>
                </a:solidFill>
                <a:latin typeface="Liberation Mono"/>
              </a:rPr>
              <a:t>r</a:t>
            </a:r>
            <a:r>
              <a:rPr lang="en-US" sz="2000" b="1" i="1" baseline="-25000" dirty="0" smtClean="0">
                <a:solidFill>
                  <a:srgbClr val="0077AA"/>
                </a:solidFill>
                <a:latin typeface="Liberation Mono"/>
              </a:rPr>
              <a:t>1</a:t>
            </a:r>
            <a:r>
              <a:rPr lang="en-US" sz="2000" b="1" i="1" dirty="0" smtClean="0">
                <a:solidFill>
                  <a:srgbClr val="0077AA"/>
                </a:solidFill>
                <a:latin typeface="Liberation Mono"/>
              </a:rPr>
              <a:t>, r</a:t>
            </a:r>
            <a:r>
              <a:rPr lang="en-US" sz="2000" b="1" i="1" baseline="-25000" dirty="0" smtClean="0">
                <a:solidFill>
                  <a:srgbClr val="0077AA"/>
                </a:solidFill>
                <a:latin typeface="Liberation Mono"/>
              </a:rPr>
              <a:t>2</a:t>
            </a:r>
            <a:r>
              <a:rPr lang="en-US" sz="2000" b="1" i="1" dirty="0" smtClean="0">
                <a:solidFill>
                  <a:srgbClr val="0077AA"/>
                </a:solidFill>
                <a:latin typeface="Liberation Mono"/>
              </a:rPr>
              <a:t>, r</a:t>
            </a:r>
            <a:r>
              <a:rPr lang="en-US" sz="2000" b="1" i="1" baseline="-25000" dirty="0" smtClean="0">
                <a:solidFill>
                  <a:srgbClr val="0077AA"/>
                </a:solidFill>
                <a:latin typeface="Liberation Mono"/>
              </a:rPr>
              <a:t>3</a:t>
            </a:r>
            <a:r>
              <a:rPr lang="en-US" sz="2000" b="1" i="1" dirty="0" smtClean="0">
                <a:solidFill>
                  <a:srgbClr val="0077AA"/>
                </a:solidFill>
                <a:latin typeface="Liberation Mono"/>
              </a:rPr>
              <a:t>  . . .   </a:t>
            </a:r>
            <a:r>
              <a:rPr lang="en-US" sz="2000" dirty="0" smtClean="0">
                <a:solidFill>
                  <a:srgbClr val="0077AA"/>
                </a:solidFill>
                <a:latin typeface="Liberation Mono"/>
              </a:rPr>
              <a:t>[ WHERE </a:t>
            </a:r>
            <a:r>
              <a:rPr lang="en-US" sz="2000" b="1" i="1" dirty="0" smtClean="0">
                <a:solidFill>
                  <a:srgbClr val="0077AA"/>
                </a:solidFill>
                <a:latin typeface="Liberation Mono"/>
              </a:rPr>
              <a:t>P </a:t>
            </a:r>
            <a:r>
              <a:rPr lang="en-US" sz="2000" dirty="0" smtClean="0">
                <a:solidFill>
                  <a:srgbClr val="0077AA"/>
                </a:solidFill>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xmlns="" val="4189364523"/>
      </p:ext>
    </p:extLst>
  </p:cSld>
  <p:clrMapOvr>
    <a:masterClrMapping/>
  </p:clrMapOvr>
  <p:transition/>
  <p:timing>
    <p:tnLst>
      <p:par>
        <p:cT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xmlns="" val="3751917077"/>
              </p:ext>
            </p:extLst>
          </p:nvPr>
        </p:nvGraphicFramePr>
        <p:xfrm>
          <a:off x="152400" y="2428868"/>
          <a:ext cx="8839200" cy="1772920"/>
        </p:xfrm>
        <a:graphic>
          <a:graphicData uri="http://schemas.openxmlformats.org/drawingml/2006/table">
            <a:tbl>
              <a:tblPr firstRow="1" bandRow="1">
                <a:tableStyleId>{7E9639D4-E3E2-4D34-9284-5A2195B3D0D7}</a:tableStyleId>
              </a:tblPr>
              <a:tblGrid>
                <a:gridCol w="3048000"/>
                <a:gridCol w="5791200"/>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smtClean="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COALESCE(value,...)</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Returns the first non-NULL value in the list, or NULL if there are no non-NULL values.</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kumimoji="0" lang="en-IN" sz="1600" kern="1200" dirty="0" smtClean="0">
                          <a:solidFill>
                            <a:srgbClr val="005E74"/>
                          </a:solidFill>
                          <a:latin typeface="Arial" panose="020B0604020202020204" pitchFamily="34" charset="0"/>
                          <a:ea typeface="+mn-ea"/>
                          <a:cs typeface="Arial" panose="020B0604020202020204" pitchFamily="34" charset="0"/>
                        </a:rPr>
                        <a:t>INTERVAL(N,N1,N2,N3,...)</a:t>
                      </a:r>
                      <a:endParaRPr kumimoji="0" lang="en-IN" sz="1600" kern="1200" dirty="0">
                        <a:solidFill>
                          <a:srgbClr val="005E74"/>
                        </a:solidFill>
                        <a:latin typeface="Arial" panose="020B0604020202020204" pitchFamily="34" charset="0"/>
                        <a:ea typeface="+mn-ea"/>
                        <a:cs typeface="Arial" panose="020B0604020202020204" pitchFamily="34" charset="0"/>
                      </a:endParaRPr>
                    </a:p>
                  </a:txBody>
                  <a:tcPr anchor="ctr"/>
                </a:tc>
                <a:tc>
                  <a:txBody>
                    <a:bodyPr/>
                    <a:lstStyle/>
                    <a:p>
                      <a:r>
                        <a:rPr kumimoji="0" lang="en-IN" sz="1600" kern="1200" dirty="0" smtClean="0">
                          <a:solidFill>
                            <a:schemeClr val="tx1"/>
                          </a:solidFill>
                          <a:latin typeface="Arial" panose="020B0604020202020204" pitchFamily="34" charset="0"/>
                          <a:ea typeface="+mn-ea"/>
                          <a:cs typeface="Arial" panose="020B0604020202020204" pitchFamily="34" charset="0"/>
                        </a:rPr>
                        <a:t>Returns 0 if N &lt; N1, 1 if N &lt; N2 and so on or -1 if N is NULL. All arguments are treated as integers. It is required that N1 &lt; N2 &lt; N3 &lt; ... &lt; Nn for this function to work correctly.</a:t>
                      </a:r>
                      <a:endParaRPr kumimoji="0" lang="en-IN" sz="1600" kern="1200" dirty="0">
                        <a:solidFill>
                          <a:schemeClr val="tx1"/>
                        </a:solidFill>
                        <a:latin typeface="Arial" panose="020B0604020202020204" pitchFamily="34" charset="0"/>
                        <a:ea typeface="+mn-ea"/>
                        <a:cs typeface="Arial" panose="020B0604020202020204" pitchFamily="34" charset="0"/>
                      </a:endParaRPr>
                    </a:p>
                  </a:txBody>
                  <a:tcPr anchor="ctr"/>
                </a:tc>
              </a:tr>
            </a:tbl>
          </a:graphicData>
        </a:graphic>
      </p:graphicFrame>
      <p:sp>
        <p:nvSpPr>
          <p:cNvPr id="7" name="Rectangle 6"/>
          <p:cNvSpPr/>
          <p:nvPr/>
        </p:nvSpPr>
        <p:spPr>
          <a:xfrm>
            <a:off x="152400" y="4786322"/>
            <a:ext cx="8839200" cy="646331"/>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IN" dirty="0" smtClean="0"/>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smtClean="0">
                <a:latin typeface="Arial" panose="020B0604020202020204" pitchFamily="34" charset="0"/>
                <a:ea typeface="Times New Roman" panose="02020603050405020304" pitchFamily="18" charset="0"/>
              </a:rPr>
              <a:t>JOB </a:t>
            </a:r>
            <a:r>
              <a:rPr lang="en-IN" dirty="0" smtClean="0">
                <a:solidFill>
                  <a:schemeClr val="accent5">
                    <a:lumMod val="7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'MANAGER</a:t>
            </a:r>
            <a:r>
              <a:rPr lang="en-IN" dirty="0">
                <a:solidFill>
                  <a:srgbClr val="92D05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FF0000"/>
                </a:solidFill>
                <a:latin typeface="Arial" panose="020B0604020202020204" pitchFamily="34" charset="0"/>
                <a:ea typeface="Times New Roman" panose="02020603050405020304" pitchFamily="18" charset="0"/>
              </a:rPr>
              <a:t>UNION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IN" dirty="0" smtClean="0"/>
              <a:t>EMP</a:t>
            </a:r>
            <a:r>
              <a:rPr lang="en-IN" dirty="0" smtClean="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smtClean="0">
                <a:latin typeface="Arial" panose="020B0604020202020204" pitchFamily="34" charset="0"/>
                <a:ea typeface="Times New Roman" panose="02020603050405020304" pitchFamily="18" charset="0"/>
              </a:rPr>
              <a:t>JOB </a:t>
            </a:r>
            <a:r>
              <a:rPr lang="en-IN" dirty="0" smtClean="0">
                <a:solidFill>
                  <a:schemeClr val="accent5">
                    <a:lumMod val="7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'SALESMAN'</a:t>
            </a:r>
            <a:endParaRPr lang="en-IN" dirty="0">
              <a:solidFill>
                <a:srgbClr val="DD4A68"/>
              </a:solidFill>
              <a:latin typeface="Arial" panose="020B0604020202020204" pitchFamily="34" charset="0"/>
              <a:ea typeface="Times New Roman" panose="02020603050405020304" pitchFamily="18" charset="0"/>
            </a:endParaRPr>
          </a:p>
        </p:txBody>
      </p:sp>
      <p:sp>
        <p:nvSpPr>
          <p:cNvPr id="8" name="Rectangle 7"/>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smtClean="0">
                <a:solidFill>
                  <a:srgbClr val="0077AA"/>
                </a:solidFill>
                <a:latin typeface="Liberation Mono"/>
              </a:rPr>
              <a:t>A</a:t>
            </a:r>
            <a:r>
              <a:rPr lang="en-US" sz="2000" b="1" i="1" baseline="-25000" dirty="0" smtClean="0">
                <a:solidFill>
                  <a:srgbClr val="0077AA"/>
                </a:solidFill>
                <a:latin typeface="Liberation Mono"/>
              </a:rPr>
              <a:t>1</a:t>
            </a:r>
            <a:r>
              <a:rPr lang="en-US" sz="2000" b="1" i="1" dirty="0" smtClean="0">
                <a:solidFill>
                  <a:srgbClr val="0077AA"/>
                </a:solidFill>
                <a:latin typeface="Liberation Mono"/>
              </a:rPr>
              <a:t>, A</a:t>
            </a:r>
            <a:r>
              <a:rPr lang="en-US" sz="2000" b="1" i="1" baseline="-25000" dirty="0" smtClean="0">
                <a:solidFill>
                  <a:srgbClr val="0077AA"/>
                </a:solidFill>
                <a:latin typeface="Liberation Mono"/>
              </a:rPr>
              <a:t>2</a:t>
            </a:r>
            <a:r>
              <a:rPr lang="en-US" sz="2000" b="1" i="1" dirty="0" smtClean="0">
                <a:solidFill>
                  <a:srgbClr val="0077AA"/>
                </a:solidFill>
                <a:latin typeface="Liberation Mono"/>
              </a:rPr>
              <a:t>, A</a:t>
            </a:r>
            <a:r>
              <a:rPr lang="en-US" sz="2000" b="1" i="1" baseline="-25000" dirty="0" smtClean="0">
                <a:solidFill>
                  <a:srgbClr val="0077AA"/>
                </a:solidFill>
                <a:latin typeface="Liberation Mono"/>
              </a:rPr>
              <a:t>3</a:t>
            </a:r>
            <a:r>
              <a:rPr lang="en-US" sz="2000" b="1" i="1" dirty="0" smtClean="0">
                <a:solidFill>
                  <a:srgbClr val="0077AA"/>
                </a:solidFill>
                <a:latin typeface="Liberation Mono"/>
              </a:rPr>
              <a:t>, . . . </a:t>
            </a:r>
            <a:r>
              <a:rPr lang="en-US" sz="2000" dirty="0" smtClean="0">
                <a:solidFill>
                  <a:srgbClr val="0077AA"/>
                </a:solidFill>
                <a:latin typeface="Liberation Mono"/>
              </a:rPr>
              <a:t>from </a:t>
            </a:r>
            <a:r>
              <a:rPr lang="en-US" sz="2000" b="1" i="1" dirty="0" smtClean="0">
                <a:solidFill>
                  <a:srgbClr val="0077AA"/>
                </a:solidFill>
                <a:latin typeface="Liberation Mono"/>
              </a:rPr>
              <a:t>r</a:t>
            </a:r>
            <a:r>
              <a:rPr lang="en-US" sz="2000" b="1" i="1" baseline="-25000" dirty="0" smtClean="0">
                <a:solidFill>
                  <a:srgbClr val="0077AA"/>
                </a:solidFill>
                <a:latin typeface="Liberation Mono"/>
              </a:rPr>
              <a:t>1</a:t>
            </a:r>
            <a:r>
              <a:rPr lang="en-US" sz="2000" b="1" i="1" dirty="0" smtClean="0">
                <a:solidFill>
                  <a:srgbClr val="0077AA"/>
                </a:solidFill>
                <a:latin typeface="Liberation Mono"/>
              </a:rPr>
              <a:t>, r</a:t>
            </a:r>
            <a:r>
              <a:rPr lang="en-US" sz="2000" b="1" i="1" baseline="-25000" dirty="0" smtClean="0">
                <a:solidFill>
                  <a:srgbClr val="0077AA"/>
                </a:solidFill>
                <a:latin typeface="Liberation Mono"/>
              </a:rPr>
              <a:t>2</a:t>
            </a:r>
            <a:r>
              <a:rPr lang="en-US" sz="2000" b="1" i="1" dirty="0" smtClean="0">
                <a:solidFill>
                  <a:srgbClr val="0077AA"/>
                </a:solidFill>
                <a:latin typeface="Liberation Mono"/>
              </a:rPr>
              <a:t>, r</a:t>
            </a:r>
            <a:r>
              <a:rPr lang="en-US" sz="2000" b="1" i="1" baseline="-25000" dirty="0" smtClean="0">
                <a:solidFill>
                  <a:srgbClr val="0077AA"/>
                </a:solidFill>
                <a:latin typeface="Liberation Mono"/>
              </a:rPr>
              <a:t>3</a:t>
            </a:r>
            <a:r>
              <a:rPr lang="en-US" sz="2000" b="1" i="1" dirty="0" smtClean="0">
                <a:solidFill>
                  <a:srgbClr val="0077AA"/>
                </a:solidFill>
                <a:latin typeface="Liberation Mono"/>
              </a:rPr>
              <a:t>  . . .   </a:t>
            </a:r>
            <a:r>
              <a:rPr lang="en-US" sz="2000" dirty="0" smtClean="0">
                <a:solidFill>
                  <a:srgbClr val="0077AA"/>
                </a:solidFill>
                <a:latin typeface="Liberation Mono"/>
              </a:rPr>
              <a:t>[ WHERE </a:t>
            </a:r>
            <a:r>
              <a:rPr lang="en-US" sz="2000" b="1" i="1" dirty="0" smtClean="0">
                <a:solidFill>
                  <a:srgbClr val="0077AA"/>
                </a:solidFill>
                <a:latin typeface="Liberation Mono"/>
              </a:rPr>
              <a:t>P </a:t>
            </a:r>
            <a:r>
              <a:rPr lang="en-US" sz="2000" dirty="0" smtClean="0">
                <a:solidFill>
                  <a:srgbClr val="0077AA"/>
                </a:solidFill>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xmlns="" val="3680069024"/>
      </p:ext>
    </p:extLst>
  </p:cSld>
  <p:clrMapOvr>
    <a:masterClrMapping/>
  </p:clrMapOvr>
  <p:transition/>
  <p:timing>
    <p:tnLst>
      <p:par>
        <p:cT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IS NULL / IS NOT NULL</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723900" y="3172361"/>
            <a:ext cx="7696200" cy="2246769"/>
          </a:xfrm>
          <a:prstGeom prst="rect">
            <a:avLst/>
          </a:prstGeom>
          <a:solidFill>
            <a:schemeClr val="tx1">
              <a:lumMod val="85000"/>
              <a:lumOff val="15000"/>
            </a:schemeClr>
          </a:solidFill>
        </p:spPr>
        <p:txBody>
          <a:bodyPr wrap="square">
            <a:spAutoFit/>
          </a:bodyPr>
          <a:lstStyle/>
          <a:p>
            <a:pPr marL="285750" indent="-285750" algn="just">
              <a:buFont typeface="Arial" panose="020B0604020202020204" pitchFamily="34" charset="0"/>
              <a:buChar char="•"/>
            </a:pPr>
            <a:r>
              <a:rPr lang="en-IN" sz="2000" dirty="0">
                <a:solidFill>
                  <a:srgbClr val="00FF99"/>
                </a:solidFill>
                <a:latin typeface="Open Sans"/>
                <a:cs typeface="Courier New" panose="02070309020205020404" pitchFamily="49" charset="0"/>
              </a:rPr>
              <a:t>"</a:t>
            </a:r>
            <a:r>
              <a:rPr lang="en-IN" sz="2000" i="1" dirty="0">
                <a:solidFill>
                  <a:srgbClr val="00FF99"/>
                </a:solidFill>
                <a:latin typeface="Open Sans"/>
                <a:cs typeface="Courier New" panose="02070309020205020404" pitchFamily="49" charset="0"/>
              </a:rPr>
              <a:t>IS NULL</a:t>
            </a:r>
            <a:r>
              <a:rPr lang="en-IN" sz="2000" dirty="0">
                <a:solidFill>
                  <a:srgbClr val="00FF99"/>
                </a:solidFill>
                <a:latin typeface="Open Sans"/>
                <a:cs typeface="Courier New" panose="02070309020205020404" pitchFamily="49" charset="0"/>
              </a:rPr>
              <a:t>" is the keyword that performs the Boolean comparison. It returns true if the supplied value is NULL and false if the supplied value is not NULL</a:t>
            </a:r>
            <a:r>
              <a:rPr lang="en-IN" sz="2000" dirty="0" smtClean="0">
                <a:solidFill>
                  <a:srgbClr val="00FF99"/>
                </a:solidFill>
                <a:latin typeface="Open Sans"/>
                <a:cs typeface="Courier New" panose="02070309020205020404" pitchFamily="49" charset="0"/>
              </a:rPr>
              <a:t>.</a:t>
            </a:r>
          </a:p>
          <a:p>
            <a:pPr marL="285750" indent="-285750" algn="just">
              <a:buFont typeface="Arial" panose="020B0604020202020204" pitchFamily="34" charset="0"/>
              <a:buChar char="•"/>
            </a:pPr>
            <a:endParaRPr lang="en-IN" sz="2000" dirty="0">
              <a:solidFill>
                <a:srgbClr val="00FF99"/>
              </a:solidFill>
              <a:latin typeface="Open Sans"/>
              <a:cs typeface="Courier New" panose="02070309020205020404" pitchFamily="49" charset="0"/>
            </a:endParaRPr>
          </a:p>
          <a:p>
            <a:pPr marL="285750" indent="-285750" algn="just">
              <a:buFont typeface="Arial" panose="020B0604020202020204" pitchFamily="34" charset="0"/>
              <a:buChar char="•"/>
            </a:pPr>
            <a:r>
              <a:rPr lang="en-IN" sz="2000" dirty="0" smtClean="0">
                <a:solidFill>
                  <a:srgbClr val="00FF99"/>
                </a:solidFill>
                <a:latin typeface="Open Sans"/>
                <a:cs typeface="Courier New" panose="02070309020205020404" pitchFamily="49" charset="0"/>
              </a:rPr>
              <a:t>“</a:t>
            </a:r>
            <a:r>
              <a:rPr lang="en-IN" sz="2000" i="1" dirty="0" smtClean="0">
                <a:solidFill>
                  <a:srgbClr val="00FF99"/>
                </a:solidFill>
                <a:latin typeface="Open Sans"/>
                <a:cs typeface="Courier New" panose="02070309020205020404" pitchFamily="49" charset="0"/>
              </a:rPr>
              <a:t>IS NOT </a:t>
            </a:r>
            <a:r>
              <a:rPr lang="en-IN" sz="2000" i="1" dirty="0">
                <a:solidFill>
                  <a:srgbClr val="00FF99"/>
                </a:solidFill>
                <a:latin typeface="Open Sans"/>
                <a:cs typeface="Courier New" panose="02070309020205020404" pitchFamily="49" charset="0"/>
              </a:rPr>
              <a:t>NULL</a:t>
            </a:r>
            <a:r>
              <a:rPr lang="en-IN" sz="2000" dirty="0">
                <a:solidFill>
                  <a:srgbClr val="00FF99"/>
                </a:solidFill>
                <a:latin typeface="Open Sans"/>
                <a:cs typeface="Courier New" panose="02070309020205020404" pitchFamily="49" charset="0"/>
              </a:rPr>
              <a:t>" is the keyword that performs the Boolean comparison. It returns true if the supplied value is not NULL and false if the supplied value is null.</a:t>
            </a:r>
          </a:p>
        </p:txBody>
      </p:sp>
    </p:spTree>
    <p:extLst>
      <p:ext uri="{BB962C8B-B14F-4D97-AF65-F5344CB8AC3E}">
        <p14:creationId xmlns:p14="http://schemas.microsoft.com/office/powerpoint/2010/main" xmlns="" val="3558986064"/>
      </p:ext>
    </p:extLst>
  </p:cSld>
  <p:clrMapOvr>
    <a:masterClrMapping/>
  </p:clrMapOvr>
  <p:timing>
    <p:tnLst>
      <p:par>
        <p:cT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NULL- IS NULL / IS NOT NULL</a:t>
            </a:r>
            <a:endParaRPr lang="en-IN" sz="3200" b="1" i="1" dirty="0">
              <a:solidFill>
                <a:srgbClr val="FFFF00"/>
              </a:solidFill>
              <a:latin typeface="Arial" pitchFamily="34" charset="0"/>
              <a:cs typeface="Arial" pitchFamily="34" charset="0"/>
            </a:endParaRPr>
          </a:p>
        </p:txBody>
      </p:sp>
      <p:grpSp>
        <p:nvGrpSpPr>
          <p:cNvPr id="11" name="Group 10"/>
          <p:cNvGrpSpPr/>
          <p:nvPr/>
        </p:nvGrpSpPr>
        <p:grpSpPr>
          <a:xfrm>
            <a:off x="152398" y="1081086"/>
            <a:ext cx="8839202" cy="2133600"/>
            <a:chOff x="152398" y="762000"/>
            <a:chExt cx="8839202" cy="2133600"/>
          </a:xfrm>
        </p:grpSpPr>
        <p:pic>
          <p:nvPicPr>
            <p:cNvPr id="2" name="Picture 1"/>
            <p:cNvPicPr>
              <a:picLocks noChangeAspect="1"/>
            </p:cNvPicPr>
            <p:nvPr/>
          </p:nvPicPr>
          <p:blipFill>
            <a:blip r:embed="rId2"/>
            <a:stretch>
              <a:fillRect/>
            </a:stretch>
          </p:blipFill>
          <p:spPr>
            <a:xfrm>
              <a:off x="152400" y="889597"/>
              <a:ext cx="4075200" cy="761978"/>
            </a:xfrm>
            <a:prstGeom prst="rect">
              <a:avLst/>
            </a:prstGeom>
          </p:spPr>
        </p:pic>
        <p:pic>
          <p:nvPicPr>
            <p:cNvPr id="8" name="Picture 7"/>
            <p:cNvPicPr>
              <a:picLocks noChangeAspect="1"/>
            </p:cNvPicPr>
            <p:nvPr/>
          </p:nvPicPr>
          <p:blipFill>
            <a:blip r:embed="rId3"/>
            <a:stretch>
              <a:fillRect/>
            </a:stretch>
          </p:blipFill>
          <p:spPr>
            <a:xfrm>
              <a:off x="4569523" y="841589"/>
              <a:ext cx="4074067" cy="809986"/>
            </a:xfrm>
            <a:prstGeom prst="rect">
              <a:avLst/>
            </a:prstGeom>
          </p:spPr>
        </p:pic>
        <p:pic>
          <p:nvPicPr>
            <p:cNvPr id="9" name="Picture 8"/>
            <p:cNvPicPr>
              <a:picLocks noChangeAspect="1"/>
            </p:cNvPicPr>
            <p:nvPr/>
          </p:nvPicPr>
          <p:blipFill>
            <a:blip r:embed="rId4"/>
            <a:stretch>
              <a:fillRect/>
            </a:stretch>
          </p:blipFill>
          <p:spPr>
            <a:xfrm>
              <a:off x="152398" y="1991047"/>
              <a:ext cx="4075200" cy="794545"/>
            </a:xfrm>
            <a:prstGeom prst="rect">
              <a:avLst/>
            </a:prstGeom>
          </p:spPr>
        </p:pic>
        <p:pic>
          <p:nvPicPr>
            <p:cNvPr id="10" name="Picture 9"/>
            <p:cNvPicPr>
              <a:picLocks noChangeAspect="1"/>
            </p:cNvPicPr>
            <p:nvPr/>
          </p:nvPicPr>
          <p:blipFill>
            <a:blip r:embed="rId5"/>
            <a:stretch>
              <a:fillRect/>
            </a:stretch>
          </p:blipFill>
          <p:spPr>
            <a:xfrm>
              <a:off x="4569523" y="2001933"/>
              <a:ext cx="4075200" cy="834041"/>
            </a:xfrm>
            <a:prstGeom prst="rect">
              <a:avLst/>
            </a:prstGeom>
          </p:spPr>
        </p:pic>
        <p:cxnSp>
          <p:nvCxnSpPr>
            <p:cNvPr id="12" name="Straight Connector 11"/>
            <p:cNvCxnSpPr/>
            <p:nvPr/>
          </p:nvCxnSpPr>
          <p:spPr>
            <a:xfrm>
              <a:off x="152398" y="1828800"/>
              <a:ext cx="8839202" cy="0"/>
            </a:xfrm>
            <a:prstGeom prst="line">
              <a:avLst/>
            </a:prstGeom>
            <a:ln w="19050">
              <a:solidFill>
                <a:srgbClr val="00FF99"/>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4267200" y="762000"/>
              <a:ext cx="0" cy="2133600"/>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xmlns="" val="2786211057"/>
      </p:ext>
    </p:extLst>
  </p:cSld>
  <p:clrMapOvr>
    <a:masterClrMapping/>
  </p:clrMapOvr>
  <p:timing>
    <p:tnLst>
      <p:par>
        <p:cT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Like</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357158" y="500042"/>
            <a:ext cx="6500858" cy="958660"/>
          </a:xfrm>
          <a:prstGeom prst="rect">
            <a:avLst/>
          </a:prstGeom>
        </p:spPr>
        <p:txBody>
          <a:bodyPr wrap="square">
            <a:spAutoFit/>
          </a:bodyPr>
          <a:lstStyle/>
          <a:p>
            <a:pPr>
              <a:lnSpc>
                <a:spcPct val="150000"/>
              </a:lnSpc>
            </a:pPr>
            <a:r>
              <a:rPr lang="en-US" sz="20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US" sz="2000" dirty="0" smtClean="0">
                <a:latin typeface="Arial" pitchFamily="34" charset="0"/>
                <a:cs typeface="Arial" pitchFamily="34" charset="0"/>
              </a:rPr>
              <a:t> * </a:t>
            </a:r>
            <a:r>
              <a:rPr lang="en-US" sz="20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US" sz="2000" dirty="0" smtClean="0">
                <a:latin typeface="Arial" pitchFamily="34" charset="0"/>
                <a:cs typeface="Arial" pitchFamily="34" charset="0"/>
              </a:rPr>
              <a:t> EMP </a:t>
            </a:r>
            <a:r>
              <a:rPr lang="en-US" sz="20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sz="2000" dirty="0" smtClean="0">
                <a:latin typeface="Arial" pitchFamily="34" charset="0"/>
                <a:cs typeface="Arial" pitchFamily="34" charset="0"/>
              </a:rPr>
              <a:t> ename </a:t>
            </a:r>
            <a:r>
              <a:rPr lang="en-US" sz="2000" dirty="0" smtClean="0">
                <a:solidFill>
                  <a:schemeClr val="accent5">
                    <a:lumMod val="75000"/>
                  </a:schemeClr>
                </a:solidFill>
                <a:latin typeface="Arial" pitchFamily="34" charset="0"/>
                <a:cs typeface="Arial" pitchFamily="34" charset="0"/>
              </a:rPr>
              <a:t>=</a:t>
            </a:r>
            <a:r>
              <a:rPr lang="en-US" sz="2000" dirty="0" smtClean="0">
                <a:latin typeface="Arial" pitchFamily="34" charset="0"/>
                <a:cs typeface="Arial" pitchFamily="34" charset="0"/>
              </a:rPr>
              <a:t> </a:t>
            </a:r>
            <a:r>
              <a:rPr lang="en-IN" sz="2000" dirty="0" smtClean="0">
                <a:solidFill>
                  <a:srgbClr val="92D050"/>
                </a:solidFill>
                <a:latin typeface="Arial" panose="020B0604020202020204" pitchFamily="34" charset="0"/>
                <a:ea typeface="Times New Roman" panose="02020603050405020304" pitchFamily="18" charset="0"/>
              </a:rPr>
              <a:t>'smith'</a:t>
            </a:r>
            <a:r>
              <a:rPr lang="en-US" sz="2000" dirty="0" smtClean="0">
                <a:latin typeface="Arial" pitchFamily="34" charset="0"/>
                <a:cs typeface="Arial" pitchFamily="34" charset="0"/>
              </a:rPr>
              <a:t> or True;</a:t>
            </a:r>
          </a:p>
          <a:p>
            <a:pPr>
              <a:lnSpc>
                <a:spcPct val="150000"/>
              </a:lnSpc>
            </a:pPr>
            <a:r>
              <a:rPr lang="en-US" sz="20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US" sz="2000" dirty="0" smtClean="0">
                <a:latin typeface="Arial" pitchFamily="34" charset="0"/>
                <a:cs typeface="Arial" pitchFamily="34" charset="0"/>
              </a:rPr>
              <a:t> * </a:t>
            </a:r>
            <a:r>
              <a:rPr lang="en-US" sz="20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US" sz="2000" dirty="0" smtClean="0">
                <a:latin typeface="Arial" pitchFamily="34" charset="0"/>
                <a:cs typeface="Arial" pitchFamily="34" charset="0"/>
              </a:rPr>
              <a:t> EMP </a:t>
            </a:r>
            <a:r>
              <a:rPr lang="en-US" sz="20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sz="2000" dirty="0" smtClean="0">
                <a:latin typeface="Arial" pitchFamily="34" charset="0"/>
                <a:cs typeface="Arial" pitchFamily="34" charset="0"/>
              </a:rPr>
              <a:t> ename </a:t>
            </a:r>
            <a:r>
              <a:rPr lang="en-US" sz="2000" dirty="0" smtClean="0">
                <a:solidFill>
                  <a:schemeClr val="accent5">
                    <a:lumMod val="75000"/>
                  </a:schemeClr>
                </a:solidFill>
                <a:latin typeface="Arial" pitchFamily="34" charset="0"/>
                <a:cs typeface="Arial" pitchFamily="34" charset="0"/>
              </a:rPr>
              <a:t>in</a:t>
            </a:r>
            <a:r>
              <a:rPr lang="en-US" sz="2000" dirty="0" smtClean="0">
                <a:latin typeface="Arial" pitchFamily="34" charset="0"/>
                <a:cs typeface="Arial" pitchFamily="34" charset="0"/>
              </a:rPr>
              <a:t> (</a:t>
            </a:r>
            <a:r>
              <a:rPr lang="en-IN" sz="2000" dirty="0" smtClean="0">
                <a:solidFill>
                  <a:srgbClr val="92D050"/>
                </a:solidFill>
                <a:latin typeface="Arial" panose="020B0604020202020204" pitchFamily="34" charset="0"/>
                <a:ea typeface="Times New Roman" panose="02020603050405020304" pitchFamily="18" charset="0"/>
              </a:rPr>
              <a:t>'smith'</a:t>
            </a:r>
            <a:r>
              <a:rPr lang="en-US" sz="2000" dirty="0" smtClean="0">
                <a:latin typeface="Arial" pitchFamily="34" charset="0"/>
                <a:cs typeface="Arial" pitchFamily="34" charset="0"/>
              </a:rPr>
              <a:t>, True);</a:t>
            </a:r>
            <a:endParaRPr lang="en-US" sz="2000" dirty="0">
              <a:latin typeface="Arial" pitchFamily="34" charset="0"/>
              <a:cs typeface="Arial" pitchFamily="34" charset="0"/>
            </a:endParaRPr>
          </a:p>
        </p:txBody>
      </p:sp>
    </p:spTree>
    <p:extLst>
      <p:ext uri="{BB962C8B-B14F-4D97-AF65-F5344CB8AC3E}">
        <p14:creationId xmlns:p14="http://schemas.microsoft.com/office/powerpoint/2010/main" xmlns="" val="3829025191"/>
      </p:ext>
    </p:extLst>
  </p:cSld>
  <p:clrMapOvr>
    <a:masterClrMapping/>
  </p:clrMapOvr>
  <p:timing>
    <p:tnLst>
      <p:par>
        <p:cT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Like - </a:t>
            </a:r>
            <a:r>
              <a:rPr lang="en-IN" sz="3200" b="1" i="1" dirty="0">
                <a:solidFill>
                  <a:srgbClr val="FFFF00"/>
                </a:solidFill>
                <a:latin typeface="Arial" pitchFamily="34" charset="0"/>
                <a:cs typeface="Arial" pitchFamily="34" charset="0"/>
              </a:rPr>
              <a:t>String Comparison Functions</a:t>
            </a:r>
          </a:p>
        </p:txBody>
      </p:sp>
      <p:sp>
        <p:nvSpPr>
          <p:cNvPr id="4" name="Rectangle 3"/>
          <p:cNvSpPr/>
          <p:nvPr/>
        </p:nvSpPr>
        <p:spPr>
          <a:xfrm>
            <a:off x="152400" y="990600"/>
            <a:ext cx="8839200" cy="400110"/>
          </a:xfrm>
          <a:prstGeom prst="rect">
            <a:avLst/>
          </a:prstGeom>
        </p:spPr>
        <p:txBody>
          <a:bodyPr wrap="square">
            <a:spAutoFit/>
          </a:bodyPr>
          <a:lstStyle/>
          <a:p>
            <a:r>
              <a:rPr lang="en-IN" sz="2000" dirty="0">
                <a:solidFill>
                  <a:srgbClr val="0077AA"/>
                </a:solidFill>
                <a:latin typeface="Liberation Mono"/>
              </a:rPr>
              <a:t>expr LIKE pat [ESCAPE 'escape_char']</a:t>
            </a:r>
            <a:endParaRPr lang="en-US" sz="2000" dirty="0">
              <a:solidFill>
                <a:srgbClr val="0077AA"/>
              </a:solidFill>
              <a:latin typeface="Liberation Mono"/>
            </a:endParaRPr>
          </a:p>
        </p:txBody>
      </p:sp>
      <p:sp>
        <p:nvSpPr>
          <p:cNvPr id="7" name="Rectangle 6"/>
          <p:cNvSpPr/>
          <p:nvPr/>
        </p:nvSpPr>
        <p:spPr>
          <a:xfrm>
            <a:off x="188026" y="666690"/>
            <a:ext cx="997389" cy="400110"/>
          </a:xfrm>
          <a:prstGeom prst="rect">
            <a:avLst/>
          </a:prstGeom>
        </p:spPr>
        <p:txBody>
          <a:bodyPr wrap="none">
            <a:spAutoFit/>
          </a:bodyPr>
          <a:lstStyle/>
          <a:p>
            <a:r>
              <a:rPr lang="en-US" sz="2000" b="1" i="1" dirty="0" smtClean="0">
                <a:solidFill>
                  <a:schemeClr val="bg1">
                    <a:lumMod val="85000"/>
                  </a:schemeClr>
                </a:solidFill>
                <a:latin typeface="Arial" pitchFamily="34" charset="0"/>
                <a:cs typeface="Arial" pitchFamily="34" charset="0"/>
              </a:rPr>
              <a:t>syntax</a:t>
            </a:r>
            <a:endParaRPr lang="en-US" sz="2800" b="1" i="1" dirty="0" smtClean="0">
              <a:solidFill>
                <a:schemeClr val="bg1">
                  <a:lumMod val="85000"/>
                </a:schemeClr>
              </a:solidFill>
              <a:latin typeface="Arial" pitchFamily="34" charset="0"/>
              <a:cs typeface="Arial" pitchFamily="34" charset="0"/>
            </a:endParaRPr>
          </a:p>
        </p:txBody>
      </p:sp>
      <p:sp>
        <p:nvSpPr>
          <p:cNvPr id="3" name="Rectangle 2"/>
          <p:cNvSpPr/>
          <p:nvPr/>
        </p:nvSpPr>
        <p:spPr>
          <a:xfrm>
            <a:off x="152400" y="1419761"/>
            <a:ext cx="8839200" cy="1200329"/>
          </a:xfrm>
          <a:prstGeom prst="rect">
            <a:avLst/>
          </a:prstGeom>
          <a:solidFill>
            <a:schemeClr val="tx1">
              <a:lumMod val="85000"/>
              <a:lumOff val="15000"/>
            </a:schemeClr>
          </a:solidFill>
        </p:spPr>
        <p:txBody>
          <a:bodyPr wrap="square">
            <a:spAutoFit/>
          </a:bodyPr>
          <a:lstStyle/>
          <a:p>
            <a:pPr marL="285750" indent="-285750">
              <a:lnSpc>
                <a:spcPct val="150000"/>
              </a:lnSpc>
              <a:buFont typeface="Arial" panose="020B0604020202020204" pitchFamily="34" charset="0"/>
              <a:buChar char="•"/>
            </a:pPr>
            <a:r>
              <a:rPr lang="en-IN" sz="1600" dirty="0" smtClean="0">
                <a:solidFill>
                  <a:srgbClr val="00FF99"/>
                </a:solidFill>
                <a:latin typeface="Arial" panose="020B0604020202020204" pitchFamily="34" charset="0"/>
                <a:cs typeface="Arial" panose="020B0604020202020204" pitchFamily="34" charset="0"/>
              </a:rPr>
              <a:t>% </a:t>
            </a:r>
            <a:r>
              <a:rPr lang="en-IN" sz="1600" dirty="0">
                <a:solidFill>
                  <a:srgbClr val="00FF99"/>
                </a:solidFill>
                <a:latin typeface="Arial" panose="020B0604020202020204" pitchFamily="34" charset="0"/>
                <a:cs typeface="Arial" panose="020B0604020202020204" pitchFamily="34" charset="0"/>
              </a:rPr>
              <a:t>matches any number of characters, even zero characters.</a:t>
            </a:r>
          </a:p>
          <a:p>
            <a:pPr marL="285750" indent="-285750">
              <a:lnSpc>
                <a:spcPct val="150000"/>
              </a:lnSpc>
              <a:buFont typeface="Arial" panose="020B0604020202020204" pitchFamily="34" charset="0"/>
              <a:buChar char="•"/>
            </a:pPr>
            <a:r>
              <a:rPr lang="en-IN" sz="1600" dirty="0">
                <a:solidFill>
                  <a:srgbClr val="00FF99"/>
                </a:solidFill>
                <a:latin typeface="Arial" panose="020B0604020202020204" pitchFamily="34" charset="0"/>
                <a:cs typeface="Arial" panose="020B0604020202020204" pitchFamily="34" charset="0"/>
              </a:rPr>
              <a:t>_ matches exactly one character</a:t>
            </a:r>
            <a:r>
              <a:rPr lang="en-IN" sz="1600" dirty="0" smtClean="0">
                <a:solidFill>
                  <a:srgbClr val="00FF99"/>
                </a:solidFill>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smtClean="0">
                <a:solidFill>
                  <a:srgbClr val="00FF99"/>
                </a:solidFill>
                <a:latin typeface="Arial" panose="020B0604020202020204" pitchFamily="34" charset="0"/>
                <a:cs typeface="Arial" panose="020B0604020202020204" pitchFamily="34" charset="0"/>
              </a:rPr>
              <a:t>If we use default </a:t>
            </a:r>
            <a:r>
              <a:rPr lang="en-IN" sz="1600" dirty="0">
                <a:solidFill>
                  <a:srgbClr val="00FF99"/>
                </a:solidFill>
                <a:latin typeface="Arial" panose="020B0604020202020204" pitchFamily="34" charset="0"/>
                <a:cs typeface="Arial" panose="020B0604020202020204" pitchFamily="34" charset="0"/>
              </a:rPr>
              <a:t>escape character '\',  </a:t>
            </a:r>
            <a:r>
              <a:rPr lang="en-IN" sz="1600" dirty="0" smtClean="0">
                <a:solidFill>
                  <a:srgbClr val="00FF99"/>
                </a:solidFill>
                <a:latin typeface="Arial" panose="020B0604020202020204" pitchFamily="34" charset="0"/>
                <a:cs typeface="Arial" panose="020B0604020202020204" pitchFamily="34" charset="0"/>
              </a:rPr>
              <a:t>then don’t use ESCAPE keyword.</a:t>
            </a:r>
            <a:endParaRPr lang="en-IN" sz="1600" dirty="0">
              <a:solidFill>
                <a:srgbClr val="00FF99"/>
              </a:solidFill>
              <a:latin typeface="Arial" panose="020B0604020202020204" pitchFamily="34" charset="0"/>
              <a:cs typeface="Arial" panose="020B0604020202020204" pitchFamily="34" charset="0"/>
            </a:endParaRPr>
          </a:p>
        </p:txBody>
      </p:sp>
      <p:sp>
        <p:nvSpPr>
          <p:cNvPr id="9" name="Rectangle 8"/>
          <p:cNvSpPr/>
          <p:nvPr/>
        </p:nvSpPr>
        <p:spPr>
          <a:xfrm>
            <a:off x="152400" y="2743200"/>
            <a:ext cx="8839200" cy="1477328"/>
          </a:xfrm>
          <a:prstGeom prst="rect">
            <a:avLst/>
          </a:prstGeom>
        </p:spPr>
        <p:txBody>
          <a:bodyPr wrap="square">
            <a:spAutoFit/>
          </a:bodyPr>
          <a:lstStyle/>
          <a:p>
            <a:r>
              <a:rPr lang="en-IN" dirty="0"/>
              <a:t>To test for literal instances of a wildcard character, precede it by the escape character. If you do not specify the ESCAPE character, \ is assumed.</a:t>
            </a:r>
          </a:p>
          <a:p>
            <a:pPr marL="285750" indent="-285750">
              <a:lnSpc>
                <a:spcPct val="150000"/>
              </a:lnSpc>
              <a:buFont typeface="Arial" panose="020B0604020202020204" pitchFamily="34" charset="0"/>
              <a:buChar char="•"/>
            </a:pPr>
            <a:r>
              <a:rPr lang="en-IN" dirty="0" smtClean="0"/>
              <a:t>\% </a:t>
            </a:r>
            <a:r>
              <a:rPr lang="en-IN" dirty="0"/>
              <a:t>matches one % character.</a:t>
            </a:r>
          </a:p>
          <a:p>
            <a:pPr marL="285750" indent="-285750">
              <a:lnSpc>
                <a:spcPct val="150000"/>
              </a:lnSpc>
              <a:buFont typeface="Arial" panose="020B0604020202020204" pitchFamily="34" charset="0"/>
              <a:buChar char="•"/>
            </a:pPr>
            <a:r>
              <a:rPr lang="en-IN" dirty="0"/>
              <a:t>\_ matches one _ character.</a:t>
            </a:r>
          </a:p>
        </p:txBody>
      </p:sp>
      <p:sp>
        <p:nvSpPr>
          <p:cNvPr id="2" name="Rectangle 1"/>
          <p:cNvSpPr/>
          <p:nvPr/>
        </p:nvSpPr>
        <p:spPr>
          <a:xfrm>
            <a:off x="3810000" y="3581162"/>
            <a:ext cx="5253037" cy="923330"/>
          </a:xfrm>
          <a:prstGeom prst="rect">
            <a:avLst/>
          </a:prstGeom>
          <a:solidFill>
            <a:schemeClr val="bg1"/>
          </a:solidFill>
          <a:ln w="22225">
            <a:solidFill>
              <a:schemeClr val="accent3">
                <a:lumMod val="50000"/>
              </a:schemeClr>
            </a:solidFill>
          </a:ln>
        </p:spPr>
        <p:txBody>
          <a:bodyPr wrap="square">
            <a:spAutoFit/>
          </a:bodyPr>
          <a:lstStyle/>
          <a:p>
            <a:pPr algn="just"/>
            <a:r>
              <a:rPr lang="en-IN" dirty="0">
                <a:solidFill>
                  <a:srgbClr val="005E74"/>
                </a:solidFill>
              </a:rPr>
              <a:t>The ESCAPE keyword is used to escape pattern matching characters such as the (%) percentage and underscore (_) if they form part of the data.</a:t>
            </a:r>
          </a:p>
        </p:txBody>
      </p:sp>
      <p:pic>
        <p:nvPicPr>
          <p:cNvPr id="6" name="Picture 5"/>
          <p:cNvPicPr>
            <a:picLocks noChangeAspect="1"/>
          </p:cNvPicPr>
          <p:nvPr/>
        </p:nvPicPr>
        <p:blipFill>
          <a:blip r:embed="rId2"/>
          <a:stretch>
            <a:fillRect/>
          </a:stretch>
        </p:blipFill>
        <p:spPr>
          <a:xfrm>
            <a:off x="127000" y="4652969"/>
            <a:ext cx="4002974" cy="787195"/>
          </a:xfrm>
          <a:prstGeom prst="rect">
            <a:avLst/>
          </a:prstGeom>
        </p:spPr>
      </p:pic>
      <p:pic>
        <p:nvPicPr>
          <p:cNvPr id="8" name="Picture 7"/>
          <p:cNvPicPr>
            <a:picLocks noChangeAspect="1"/>
          </p:cNvPicPr>
          <p:nvPr/>
        </p:nvPicPr>
        <p:blipFill>
          <a:blip r:embed="rId3"/>
          <a:stretch>
            <a:fillRect/>
          </a:stretch>
        </p:blipFill>
        <p:spPr>
          <a:xfrm>
            <a:off x="4208522" y="5304354"/>
            <a:ext cx="4783078" cy="940028"/>
          </a:xfrm>
          <a:prstGeom prst="rect">
            <a:avLst/>
          </a:prstGeom>
        </p:spPr>
      </p:pic>
    </p:spTree>
    <p:extLst>
      <p:ext uri="{BB962C8B-B14F-4D97-AF65-F5344CB8AC3E}">
        <p14:creationId xmlns:p14="http://schemas.microsoft.com/office/powerpoint/2010/main" xmlns="" val="1882570621"/>
      </p:ext>
    </p:extLst>
  </p:cSld>
  <p:clrMapOvr>
    <a:masterClrMapping/>
  </p:clrMapOvr>
  <p:timing>
    <p:tnLst>
      <p:par>
        <p:cT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b="1" i="1" dirty="0" smtClean="0">
                <a:solidFill>
                  <a:srgbClr val="DC525C"/>
                </a:solidFill>
                <a:latin typeface="Segoe UI Light" panose="020B0502040204020203" pitchFamily="34" charset="0"/>
                <a:cs typeface="Segoe UI Light" panose="020B0502040204020203" pitchFamily="34" charset="0"/>
              </a:rPr>
              <a:t>SELECT …</a:t>
            </a:r>
            <a:r>
              <a:rPr lang="en-US" sz="4800" dirty="0">
                <a:solidFill>
                  <a:srgbClr val="DC525C"/>
                </a:solidFill>
                <a:latin typeface="Segoe UI Light" panose="020B0502040204020203" pitchFamily="34" charset="0"/>
                <a:cs typeface="Segoe UI Light" panose="020B0502040204020203" pitchFamily="34" charset="0"/>
              </a:rPr>
              <a:t> </a:t>
            </a:r>
            <a:r>
              <a:rPr lang="en-US" sz="4800" b="1" i="1" dirty="0" smtClean="0">
                <a:solidFill>
                  <a:srgbClr val="DC525C"/>
                </a:solidFill>
                <a:latin typeface="Segoe UI Light" panose="020B0502040204020203" pitchFamily="34" charset="0"/>
                <a:cs typeface="Segoe UI Light" panose="020B0502040204020203" pitchFamily="34" charset="0"/>
              </a:rPr>
              <a:t>expressions</a:t>
            </a:r>
            <a:endParaRPr kumimoji="0" lang="en-US" sz="4800" b="1" i="1"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980339252"/>
      </p:ext>
    </p:extLst>
  </p:cSld>
  <p:clrMapOvr>
    <a:masterClrMapping/>
  </p:clrMapOvr>
  <p:transition/>
  <p:timing>
    <p:tnLst>
      <p:par>
        <p:cT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expressions</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349514"/>
            <a:ext cx="8839200" cy="400110"/>
          </a:xfrm>
          <a:prstGeom prst="rect">
            <a:avLst/>
          </a:prstGeom>
        </p:spPr>
        <p:txBody>
          <a:bodyPr wrap="square">
            <a:spAutoFit/>
          </a:bodyPr>
          <a:lstStyle/>
          <a:p>
            <a:r>
              <a:rPr lang="en-US" sz="2000" dirty="0">
                <a:solidFill>
                  <a:srgbClr val="0077AA"/>
                </a:solidFill>
                <a:latin typeface="Liberation Mono"/>
              </a:rPr>
              <a:t>SELECT expressions,... from &lt;table_references&gt;</a:t>
            </a:r>
          </a:p>
        </p:txBody>
      </p:sp>
      <p:sp>
        <p:nvSpPr>
          <p:cNvPr id="7" name="Rectangle 6"/>
          <p:cNvSpPr/>
          <p:nvPr/>
        </p:nvSpPr>
        <p:spPr>
          <a:xfrm>
            <a:off x="152400" y="663714"/>
            <a:ext cx="2845651" cy="523220"/>
          </a:xfrm>
          <a:prstGeom prst="rect">
            <a:avLst/>
          </a:prstGeom>
        </p:spPr>
        <p:txBody>
          <a:bodyPr wrap="none">
            <a:spAutoFit/>
          </a:bodyPr>
          <a:lstStyle/>
          <a:p>
            <a:r>
              <a:rPr lang="en-US" sz="2800" b="1" i="1" dirty="0" smtClean="0">
                <a:latin typeface="Arial" pitchFamily="34" charset="0"/>
                <a:cs typeface="Arial" pitchFamily="34" charset="0"/>
              </a:rPr>
              <a:t>SELECT</a:t>
            </a:r>
            <a:r>
              <a:rPr lang="en-US" b="1" i="1" dirty="0" smtClean="0">
                <a:latin typeface="Arial" pitchFamily="34" charset="0"/>
                <a:cs typeface="Arial" pitchFamily="34" charset="0"/>
              </a:rPr>
              <a:t> </a:t>
            </a:r>
            <a:r>
              <a:rPr lang="en-US" sz="2800" b="1" i="1" dirty="0" smtClean="0">
                <a:latin typeface="Arial" pitchFamily="34" charset="0"/>
                <a:cs typeface="Arial" pitchFamily="34" charset="0"/>
              </a:rPr>
              <a:t>syntax</a:t>
            </a:r>
          </a:p>
        </p:txBody>
      </p:sp>
      <p:sp>
        <p:nvSpPr>
          <p:cNvPr id="8" name="Rectangle 7"/>
          <p:cNvSpPr/>
          <p:nvPr/>
        </p:nvSpPr>
        <p:spPr>
          <a:xfrm>
            <a:off x="152400" y="1771471"/>
            <a:ext cx="8763000" cy="1015663"/>
          </a:xfrm>
          <a:prstGeom prst="rect">
            <a:avLst/>
          </a:prstGeom>
        </p:spPr>
        <p:txBody>
          <a:bodyPr wrap="square">
            <a:spAutoFit/>
          </a:bodyPr>
          <a:lstStyle/>
          <a:p>
            <a:pPr marL="342900" indent="-342900">
              <a:lnSpc>
                <a:spcPct val="150000"/>
              </a:lnSpc>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2000" dirty="0" smtClean="0">
                <a:latin typeface="Arial" pitchFamily="34" charset="0"/>
                <a:cs typeface="Arial" pitchFamily="34" charset="0"/>
              </a:rPr>
              <a:t>ename</a:t>
            </a:r>
            <a:r>
              <a:rPr lang="en-IN" sz="2000" dirty="0">
                <a:latin typeface="Arial" pitchFamily="34" charset="0"/>
                <a:cs typeface="Arial" pitchFamily="34" charset="0"/>
              </a:rPr>
              <a:t>, </a:t>
            </a:r>
            <a:r>
              <a:rPr lang="en-IN" sz="2000" dirty="0">
                <a:solidFill>
                  <a:srgbClr val="DD4A68"/>
                </a:solidFill>
                <a:latin typeface="Arial" panose="020B0604020202020204" pitchFamily="34" charset="0"/>
                <a:ea typeface="Times New Roman" panose="02020603050405020304" pitchFamily="18" charset="0"/>
              </a:rPr>
              <a:t>ename = ename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smtClean="0">
                <a:latin typeface="Arial" panose="020B0604020202020204" pitchFamily="34" charset="0"/>
                <a:cs typeface="Arial" panose="020B0604020202020204" pitchFamily="34" charset="0"/>
              </a:rPr>
              <a:t>EMP;</a:t>
            </a:r>
          </a:p>
          <a:p>
            <a:pPr marL="342900" indent="-342900">
              <a:lnSpc>
                <a:spcPct val="150000"/>
              </a:lnSpc>
              <a:buFont typeface="Arial" panose="020B0604020202020204" pitchFamily="34" charset="0"/>
              <a:buChar char="•"/>
            </a:pPr>
            <a:r>
              <a:rPr lang="en-US" sz="20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2000" dirty="0" smtClean="0">
                <a:latin typeface="Arial" pitchFamily="34" charset="0"/>
                <a:cs typeface="Arial" pitchFamily="34" charset="0"/>
              </a:rPr>
              <a:t>ename</a:t>
            </a:r>
            <a:r>
              <a:rPr lang="en-IN" sz="2000" dirty="0">
                <a:latin typeface="Arial" pitchFamily="34" charset="0"/>
                <a:cs typeface="Arial" pitchFamily="34" charset="0"/>
              </a:rPr>
              <a:t>, </a:t>
            </a:r>
            <a:r>
              <a:rPr lang="en-IN" sz="2000" dirty="0">
                <a:solidFill>
                  <a:srgbClr val="DD4A68"/>
                </a:solidFill>
                <a:latin typeface="Arial" panose="020B0604020202020204" pitchFamily="34" charset="0"/>
                <a:ea typeface="Times New Roman" panose="02020603050405020304" pitchFamily="18" charset="0"/>
              </a:rPr>
              <a:t>ename = </a:t>
            </a:r>
            <a:r>
              <a:rPr lang="en-IN" sz="2000" dirty="0">
                <a:solidFill>
                  <a:srgbClr val="92D050"/>
                </a:solidFill>
                <a:latin typeface="Arial" panose="020B0604020202020204" pitchFamily="34" charset="0"/>
                <a:ea typeface="Times New Roman" panose="02020603050405020304" pitchFamily="18" charset="0"/>
              </a:rPr>
              <a:t>'smith'</a:t>
            </a:r>
            <a:r>
              <a:rPr lang="en-IN" sz="2000" dirty="0">
                <a:solidFill>
                  <a:srgbClr val="DD4A68"/>
                </a:solidFill>
                <a:latin typeface="Arial" panose="020B0604020202020204" pitchFamily="34" charset="0"/>
                <a:ea typeface="Times New Roman" panose="02020603050405020304" pitchFamily="18" charset="0"/>
              </a:rPr>
              <a:t>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smtClean="0">
                <a:latin typeface="Arial" panose="020B0604020202020204" pitchFamily="34" charset="0"/>
                <a:cs typeface="Arial" panose="020B0604020202020204" pitchFamily="34" charset="0"/>
              </a:rPr>
              <a:t>EMP;</a:t>
            </a:r>
            <a:endParaRPr lang="en-IN" sz="2000" dirty="0">
              <a:latin typeface="Arial" pitchFamily="34" charset="0"/>
              <a:cs typeface="Arial" pitchFamily="34" charset="0"/>
            </a:endParaRPr>
          </a:p>
        </p:txBody>
      </p:sp>
    </p:spTree>
    <p:extLst>
      <p:ext uri="{BB962C8B-B14F-4D97-AF65-F5344CB8AC3E}">
        <p14:creationId xmlns:p14="http://schemas.microsoft.com/office/powerpoint/2010/main" xmlns="" val="1070194761"/>
      </p:ext>
    </p:extLst>
  </p:cSld>
  <p:clrMapOvr>
    <a:masterClrMapping/>
  </p:clrMapOvr>
  <p:transition/>
  <p:timing>
    <p:tnLst>
      <p:par>
        <p:cT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400" dirty="0" smtClean="0">
                <a:solidFill>
                  <a:srgbClr val="DC525C"/>
                </a:solidFill>
                <a:latin typeface="Segoe UI Light" panose="020B0502040204020203" pitchFamily="34" charset="0"/>
                <a:cs typeface="Segoe UI Light" panose="020B0502040204020203" pitchFamily="34" charset="0"/>
              </a:rPr>
              <a:t>GROUP BY </a:t>
            </a:r>
            <a:r>
              <a:rPr kumimoji="0" lang="en-US" sz="44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rPr>
              <a:t>Clause</a:t>
            </a:r>
          </a:p>
        </p:txBody>
      </p:sp>
      <p:sp>
        <p:nvSpPr>
          <p:cNvPr id="3" name="Rectangle 2"/>
          <p:cNvSpPr/>
          <p:nvPr/>
        </p:nvSpPr>
        <p:spPr>
          <a:xfrm>
            <a:off x="152400" y="228600"/>
            <a:ext cx="8839200" cy="1323439"/>
          </a:xfrm>
          <a:prstGeom prst="rect">
            <a:avLst/>
          </a:prstGeom>
          <a:solidFill>
            <a:srgbClr val="E8F97F"/>
          </a:solidFill>
        </p:spPr>
        <p:txBody>
          <a:bodyPr wrap="square">
            <a:spAutoFit/>
          </a:bodyPr>
          <a:lstStyle/>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Standard SQL does not allow you to use an alias in the GROUP BY clause, however, MySQL supports this</a:t>
            </a:r>
            <a:r>
              <a:rPr lang="en-IN" sz="2000" dirty="0" smtClean="0">
                <a:latin typeface="Segoe UI Light" panose="020B0502040204020203" pitchFamily="34" charset="0"/>
                <a:cs typeface="Segoe UI Light" panose="020B0502040204020203" pitchFamily="34" charset="0"/>
              </a:rPr>
              <a:t>.</a:t>
            </a:r>
          </a:p>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MySQL also allows you to sort the groups in ascending or descending orders while the standard SQL does not.</a:t>
            </a:r>
          </a:p>
        </p:txBody>
      </p:sp>
      <p:sp>
        <p:nvSpPr>
          <p:cNvPr id="5" name="Rectangle 4"/>
          <p:cNvSpPr/>
          <p:nvPr/>
        </p:nvSpPr>
        <p:spPr>
          <a:xfrm>
            <a:off x="152400" y="3420070"/>
            <a:ext cx="8839200" cy="923330"/>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r>
              <a:rPr lang="en-IN" dirty="0">
                <a:solidFill>
                  <a:srgbClr val="000000"/>
                </a:solidFill>
                <a:latin typeface="Liberation Mono"/>
              </a:rPr>
              <a:t> </a:t>
            </a:r>
            <a:r>
              <a:rPr lang="en-IN" dirty="0">
                <a:solidFill>
                  <a:srgbClr val="DD4A68"/>
                </a:solidFill>
                <a:latin typeface="Liberation Mono"/>
              </a:rPr>
              <a:t>COUNT</a:t>
            </a:r>
            <a:r>
              <a:rPr lang="en-IN" dirty="0">
                <a:solidFill>
                  <a:srgbClr val="999999"/>
                </a:solidFill>
                <a:latin typeface="Liberation Mono"/>
              </a:rPr>
              <a:t>(</a:t>
            </a:r>
            <a:r>
              <a:rPr lang="en-IN" dirty="0">
                <a:solidFill>
                  <a:srgbClr val="A67F59"/>
                </a:solidFill>
                <a:latin typeface="Liberation Mono"/>
              </a:rPr>
              <a:t>*</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cnt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GROUP</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a:t>
            </a:r>
            <a:r>
              <a:rPr lang="en-IN" dirty="0" smtClean="0">
                <a:solidFill>
                  <a:srgbClr val="999999"/>
                </a:solidFill>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r>
              <a:rPr lang="en-IN" dirty="0">
                <a:solidFill>
                  <a:srgbClr val="000000"/>
                </a:solidFill>
                <a:latin typeface="Liberation Mono"/>
              </a:rPr>
              <a:t> </a:t>
            </a:r>
            <a:r>
              <a:rPr lang="en-IN" dirty="0">
                <a:solidFill>
                  <a:srgbClr val="DD4A68"/>
                </a:solidFill>
                <a:latin typeface="Liberation Mono"/>
              </a:rPr>
              <a:t>COUNT</a:t>
            </a:r>
            <a:r>
              <a:rPr lang="en-IN" dirty="0">
                <a:solidFill>
                  <a:srgbClr val="999999"/>
                </a:solidFill>
                <a:latin typeface="Liberation Mono"/>
              </a:rPr>
              <a:t>(</a:t>
            </a:r>
            <a:r>
              <a:rPr lang="en-IN" dirty="0">
                <a:solidFill>
                  <a:srgbClr val="A67F59"/>
                </a:solidFill>
                <a:latin typeface="Liberation Mono"/>
              </a:rPr>
              <a:t>*</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cnt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GROUP</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t>
            </a:r>
            <a:r>
              <a:rPr lang="en-IN" dirty="0">
                <a:solidFill>
                  <a:srgbClr val="669900"/>
                </a:solidFill>
                <a:latin typeface="Liberation Mono"/>
              </a:rPr>
              <a:t>'a</a:t>
            </a:r>
            <a:r>
              <a:rPr lang="en-IN" dirty="0" smtClean="0">
                <a:solidFill>
                  <a:srgbClr val="669900"/>
                </a:solidFill>
                <a:latin typeface="Liberation Mono"/>
              </a:rPr>
              <a:t>'</a:t>
            </a:r>
            <a:r>
              <a:rPr lang="en-IN" dirty="0" smtClean="0">
                <a:solidFill>
                  <a:srgbClr val="999999"/>
                </a:solidFill>
                <a:latin typeface="Liberation Mono"/>
              </a:rPr>
              <a:t>;</a:t>
            </a:r>
            <a:endParaRPr lang="en-IN" dirty="0"/>
          </a:p>
        </p:txBody>
      </p:sp>
      <p:pic>
        <p:nvPicPr>
          <p:cNvPr id="4" name="Picture 3"/>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76200" y="4267200"/>
            <a:ext cx="5029200" cy="2452035"/>
          </a:xfrm>
          <a:prstGeom prst="rect">
            <a:avLst/>
          </a:prstGeom>
        </p:spPr>
      </p:pic>
      <p:sp>
        <p:nvSpPr>
          <p:cNvPr id="8" name="Rectangle 7"/>
          <p:cNvSpPr/>
          <p:nvPr/>
        </p:nvSpPr>
        <p:spPr>
          <a:xfrm>
            <a:off x="76200" y="1602279"/>
            <a:ext cx="8839200" cy="400110"/>
          </a:xfrm>
          <a:prstGeom prst="rect">
            <a:avLst/>
          </a:prstGeom>
        </p:spPr>
        <p:txBody>
          <a:bodyPr wrap="square">
            <a:spAutoFit/>
          </a:bodyPr>
          <a:lstStyle/>
          <a:p>
            <a:r>
              <a:rPr lang="en-IN" sz="2000" dirty="0" smtClean="0">
                <a:solidFill>
                  <a:srgbClr val="FF0000"/>
                </a:solidFill>
                <a:latin typeface="Cambria" panose="02040503050406030204" pitchFamily="18" charset="0"/>
                <a:cs typeface="Segoe UI Semilight" panose="020B0402040204020203" pitchFamily="34" charset="0"/>
              </a:rPr>
              <a:t>DISTINCT (if used outside an aggregation function) that is superfluous.</a:t>
            </a:r>
            <a:endParaRPr lang="en-IN" sz="2000" dirty="0">
              <a:solidFill>
                <a:srgbClr val="FF0000"/>
              </a:solidFill>
              <a:latin typeface="Cambria" panose="02040503050406030204" pitchFamily="18" charset="0"/>
              <a:cs typeface="Segoe UI Semilight" panose="020B0402040204020203" pitchFamily="34" charset="0"/>
            </a:endParaRPr>
          </a:p>
        </p:txBody>
      </p:sp>
      <p:pic>
        <p:nvPicPr>
          <p:cNvPr id="9" name="Picture 8"/>
          <p:cNvPicPr>
            <a:picLocks noChangeAspect="1"/>
          </p:cNvPicPr>
          <p:nvPr/>
        </p:nvPicPr>
        <p:blipFill>
          <a:blip r:embed="rId3"/>
          <a:stretch>
            <a:fillRect/>
          </a:stretch>
        </p:blipFill>
        <p:spPr>
          <a:xfrm>
            <a:off x="108857" y="2040489"/>
            <a:ext cx="8743950" cy="495300"/>
          </a:xfrm>
          <a:prstGeom prst="rect">
            <a:avLst/>
          </a:prstGeom>
        </p:spPr>
      </p:pic>
      <p:pic>
        <p:nvPicPr>
          <p:cNvPr id="10" name="Picture 9"/>
          <p:cNvPicPr>
            <a:picLocks noChangeAspect="1"/>
          </p:cNvPicPr>
          <p:nvPr/>
        </p:nvPicPr>
        <p:blipFill>
          <a:blip r:embed="rId4"/>
          <a:stretch>
            <a:fillRect/>
          </a:stretch>
        </p:blipFill>
        <p:spPr>
          <a:xfrm>
            <a:off x="137432" y="2544014"/>
            <a:ext cx="8686800" cy="533400"/>
          </a:xfrm>
          <a:prstGeom prst="rect">
            <a:avLst/>
          </a:prstGeom>
        </p:spPr>
      </p:pic>
    </p:spTree>
    <p:extLst>
      <p:ext uri="{BB962C8B-B14F-4D97-AF65-F5344CB8AC3E}">
        <p14:creationId xmlns:p14="http://schemas.microsoft.com/office/powerpoint/2010/main" xmlns="" val="2344757521"/>
      </p:ext>
    </p:extLst>
  </p:cSld>
  <p:clrMapOvr>
    <a:masterClrMapping/>
  </p:clrMapOvr>
  <p:timing>
    <p:tnLst>
      <p:par>
        <p:cT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400" dirty="0" smtClean="0">
                <a:solidFill>
                  <a:srgbClr val="DC525C"/>
                </a:solidFill>
                <a:latin typeface="Segoe UI Light" panose="020B0502040204020203" pitchFamily="34" charset="0"/>
                <a:cs typeface="Segoe UI Light" panose="020B0502040204020203" pitchFamily="34" charset="0"/>
              </a:rPr>
              <a:t>GROUP BY </a:t>
            </a:r>
            <a:r>
              <a:rPr kumimoji="0" lang="en-US" sz="44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rPr>
              <a:t>Clause</a:t>
            </a:r>
            <a:r>
              <a:rPr kumimoji="0" lang="en-US" sz="4400" u="none" strike="noStrike" kern="1200" cap="none" spc="0" normalizeH="0" noProof="0" dirty="0" smtClean="0">
                <a:ln>
                  <a:noFill/>
                </a:ln>
                <a:solidFill>
                  <a:srgbClr val="DC525C"/>
                </a:solidFill>
                <a:effectLst/>
                <a:uLnTx/>
                <a:uFillTx/>
                <a:latin typeface="Segoe UI Light" panose="020B0502040204020203" pitchFamily="34" charset="0"/>
                <a:cs typeface="Segoe UI Light" panose="020B0502040204020203" pitchFamily="34" charset="0"/>
              </a:rPr>
              <a:t> with DISTINCT</a:t>
            </a:r>
            <a:endParaRPr kumimoji="0" lang="en-US" sz="44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152400" y="228600"/>
            <a:ext cx="8839200" cy="1323439"/>
          </a:xfrm>
          <a:prstGeom prst="rect">
            <a:avLst/>
          </a:prstGeom>
          <a:solidFill>
            <a:srgbClr val="E8F97F"/>
          </a:solidFill>
        </p:spPr>
        <p:txBody>
          <a:bodyPr wrap="square">
            <a:spAutoFit/>
          </a:bodyPr>
          <a:lstStyle/>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Standard SQL does not allow you to use an alias in the GROUP BY clause, however, MySQL supports this</a:t>
            </a:r>
            <a:r>
              <a:rPr lang="en-IN" sz="2000" dirty="0" smtClean="0">
                <a:latin typeface="Segoe UI Light" panose="020B0502040204020203" pitchFamily="34" charset="0"/>
                <a:cs typeface="Segoe UI Light" panose="020B0502040204020203" pitchFamily="34" charset="0"/>
              </a:rPr>
              <a:t>.</a:t>
            </a:r>
          </a:p>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MySQL also allows you to sort the groups in ascending or descending orders while the standard SQL does not.</a:t>
            </a:r>
          </a:p>
        </p:txBody>
      </p:sp>
      <p:sp>
        <p:nvSpPr>
          <p:cNvPr id="8" name="Rectangle 7"/>
          <p:cNvSpPr/>
          <p:nvPr/>
        </p:nvSpPr>
        <p:spPr>
          <a:xfrm>
            <a:off x="71438" y="3411352"/>
            <a:ext cx="9001156" cy="446276"/>
          </a:xfrm>
          <a:prstGeom prst="rect">
            <a:avLst/>
          </a:prstGeom>
        </p:spPr>
        <p:txBody>
          <a:bodyPr wrap="square">
            <a:spAutoFit/>
          </a:bodyPr>
          <a:lstStyle/>
          <a:p>
            <a:r>
              <a:rPr lang="en-IN" sz="2300" dirty="0" smtClean="0">
                <a:solidFill>
                  <a:srgbClr val="FF0000"/>
                </a:solidFill>
                <a:latin typeface="Cambria" panose="02040503050406030204" pitchFamily="18" charset="0"/>
                <a:cs typeface="Segoe UI Semilight" panose="020B0402040204020203" pitchFamily="34" charset="0"/>
              </a:rPr>
              <a:t>DISTINCT (if used outside an aggregation function) that is superfluous.</a:t>
            </a:r>
            <a:endParaRPr lang="en-IN" sz="2300" dirty="0">
              <a:solidFill>
                <a:srgbClr val="FF0000"/>
              </a:solidFill>
              <a:latin typeface="Cambria" panose="02040503050406030204" pitchFamily="18" charset="0"/>
              <a:cs typeface="Segoe UI Semilight" panose="020B0402040204020203" pitchFamily="34" charset="0"/>
            </a:endParaRPr>
          </a:p>
        </p:txBody>
      </p:sp>
      <p:grpSp>
        <p:nvGrpSpPr>
          <p:cNvPr id="6" name="Group 5"/>
          <p:cNvGrpSpPr/>
          <p:nvPr/>
        </p:nvGrpSpPr>
        <p:grpSpPr>
          <a:xfrm>
            <a:off x="457200" y="4482767"/>
            <a:ext cx="8196943" cy="1017935"/>
            <a:chOff x="108857" y="3687475"/>
            <a:chExt cx="8743950" cy="1036925"/>
          </a:xfrm>
        </p:grpSpPr>
        <p:pic>
          <p:nvPicPr>
            <p:cNvPr id="9" name="Picture 8"/>
            <p:cNvPicPr>
              <a:picLocks noChangeAspect="1"/>
            </p:cNvPicPr>
            <p:nvPr/>
          </p:nvPicPr>
          <p:blipFill>
            <a:blip r:embed="rId2"/>
            <a:stretch>
              <a:fillRect/>
            </a:stretch>
          </p:blipFill>
          <p:spPr>
            <a:xfrm>
              <a:off x="108857" y="3687475"/>
              <a:ext cx="8743950" cy="495300"/>
            </a:xfrm>
            <a:prstGeom prst="rect">
              <a:avLst/>
            </a:prstGeom>
          </p:spPr>
        </p:pic>
        <p:pic>
          <p:nvPicPr>
            <p:cNvPr id="10" name="Picture 9"/>
            <p:cNvPicPr>
              <a:picLocks noChangeAspect="1"/>
            </p:cNvPicPr>
            <p:nvPr/>
          </p:nvPicPr>
          <p:blipFill>
            <a:blip r:embed="rId3"/>
            <a:stretch>
              <a:fillRect/>
            </a:stretch>
          </p:blipFill>
          <p:spPr>
            <a:xfrm>
              <a:off x="137432" y="4191000"/>
              <a:ext cx="8686800" cy="533400"/>
            </a:xfrm>
            <a:prstGeom prst="rect">
              <a:avLst/>
            </a:prstGeom>
          </p:spPr>
        </p:pic>
      </p:grpSp>
      <p:sp>
        <p:nvSpPr>
          <p:cNvPr id="11" name="Rectangle 10"/>
          <p:cNvSpPr/>
          <p:nvPr/>
        </p:nvSpPr>
        <p:spPr>
          <a:xfrm>
            <a:off x="214282" y="1714488"/>
            <a:ext cx="8610600" cy="523220"/>
          </a:xfrm>
          <a:prstGeom prst="rect">
            <a:avLst/>
          </a:prstGeom>
        </p:spPr>
        <p:txBody>
          <a:bodyPr wrap="square">
            <a:spAutoFit/>
          </a:bodyPr>
          <a:lstStyle/>
          <a:p>
            <a:r>
              <a:rPr lang="en-IN" sz="2800" i="1" dirty="0" smtClean="0">
                <a:solidFill>
                  <a:srgbClr val="006C86"/>
                </a:solidFill>
                <a:latin typeface="Verdana" panose="020B0604030504040204" pitchFamily="34" charset="0"/>
                <a:ea typeface="Verdana" panose="020B0604030504040204" pitchFamily="34" charset="0"/>
              </a:rPr>
              <a:t>G</a:t>
            </a:r>
            <a:r>
              <a:rPr lang="en-IN" sz="2800" i="1" baseline="-25000" dirty="0" smtClean="0">
                <a:solidFill>
                  <a:srgbClr val="006C86"/>
                </a:solidFill>
                <a:latin typeface="Verdana" panose="020B0604030504040204" pitchFamily="34" charset="0"/>
                <a:ea typeface="Verdana" panose="020B0604030504040204" pitchFamily="34" charset="0"/>
              </a:rPr>
              <a:t>1,</a:t>
            </a:r>
            <a:r>
              <a:rPr lang="en-IN" sz="2800" i="1" dirty="0" smtClean="0">
                <a:solidFill>
                  <a:srgbClr val="006C86"/>
                </a:solidFill>
                <a:latin typeface="Verdana" panose="020B0604030504040204" pitchFamily="34" charset="0"/>
                <a:ea typeface="Verdana" panose="020B0604030504040204" pitchFamily="34" charset="0"/>
              </a:rPr>
              <a:t>G</a:t>
            </a:r>
            <a:r>
              <a:rPr lang="en-IN" sz="2800" i="1" baseline="-25000" dirty="0" smtClean="0">
                <a:solidFill>
                  <a:srgbClr val="006C86"/>
                </a:solidFill>
                <a:latin typeface="Verdana" panose="020B0604030504040204" pitchFamily="34" charset="0"/>
                <a:ea typeface="Verdana" panose="020B0604030504040204" pitchFamily="34" charset="0"/>
              </a:rPr>
              <a:t>2,….,</a:t>
            </a:r>
            <a:r>
              <a:rPr lang="en-IN" sz="2800" i="1" dirty="0" smtClean="0">
                <a:solidFill>
                  <a:srgbClr val="006C86"/>
                </a:solidFill>
                <a:latin typeface="Verdana" panose="020B0604030504040204" pitchFamily="34" charset="0"/>
                <a:ea typeface="Verdana" panose="020B0604030504040204" pitchFamily="34" charset="0"/>
              </a:rPr>
              <a:t>G</a:t>
            </a:r>
            <a:r>
              <a:rPr lang="en-IN" sz="2800" i="1" baseline="-25000" dirty="0" smtClean="0">
                <a:solidFill>
                  <a:srgbClr val="006C86"/>
                </a:solidFill>
                <a:latin typeface="Verdana" panose="020B0604030504040204" pitchFamily="34" charset="0"/>
                <a:ea typeface="Verdana" panose="020B0604030504040204" pitchFamily="34" charset="0"/>
              </a:rPr>
              <a:t>n,</a:t>
            </a:r>
            <a:r>
              <a:rPr lang="en-IN" sz="2800" i="1" dirty="0" smtClean="0">
                <a:solidFill>
                  <a:srgbClr val="006C86"/>
                </a:solidFill>
                <a:latin typeface="Verdana" panose="020B0604030504040204" pitchFamily="34" charset="0"/>
                <a:ea typeface="Verdana" panose="020B0604030504040204" pitchFamily="34" charset="0"/>
              </a:rPr>
              <a:t> F</a:t>
            </a:r>
            <a:r>
              <a:rPr lang="en-IN" sz="2800" i="1" baseline="-25000" dirty="0" smtClean="0">
                <a:solidFill>
                  <a:srgbClr val="006C86"/>
                </a:solidFill>
                <a:latin typeface="Verdana" panose="020B0604030504040204" pitchFamily="34" charset="0"/>
                <a:ea typeface="Verdana" panose="020B0604030504040204" pitchFamily="34" charset="0"/>
              </a:rPr>
              <a:t>1</a:t>
            </a:r>
            <a:r>
              <a:rPr lang="en-IN" sz="2800" i="1" dirty="0" smtClean="0">
                <a:solidFill>
                  <a:srgbClr val="006C86"/>
                </a:solidFill>
                <a:latin typeface="Verdana" panose="020B0604030504040204" pitchFamily="34" charset="0"/>
                <a:ea typeface="Verdana" panose="020B0604030504040204" pitchFamily="34" charset="0"/>
              </a:rPr>
              <a:t>(A</a:t>
            </a:r>
            <a:r>
              <a:rPr lang="en-IN" sz="2800" i="1" baseline="-25000" dirty="0" smtClean="0">
                <a:solidFill>
                  <a:srgbClr val="006C86"/>
                </a:solidFill>
                <a:latin typeface="Verdana" panose="020B0604030504040204" pitchFamily="34" charset="0"/>
                <a:ea typeface="Verdana" panose="020B0604030504040204" pitchFamily="34" charset="0"/>
              </a:rPr>
              <a:t>1</a:t>
            </a:r>
            <a:r>
              <a:rPr lang="en-IN" sz="2800" i="1" dirty="0" smtClean="0">
                <a:solidFill>
                  <a:srgbClr val="006C86"/>
                </a:solidFill>
                <a:latin typeface="Verdana" panose="020B0604030504040204" pitchFamily="34" charset="0"/>
                <a:ea typeface="Verdana" panose="020B0604030504040204" pitchFamily="34" charset="0"/>
              </a:rPr>
              <a:t>),</a:t>
            </a:r>
            <a:r>
              <a:rPr lang="en-IN" sz="2800" i="1" dirty="0">
                <a:solidFill>
                  <a:srgbClr val="006C86"/>
                </a:solidFill>
                <a:latin typeface="Verdana" panose="020B0604030504040204" pitchFamily="34" charset="0"/>
                <a:ea typeface="Verdana" panose="020B0604030504040204" pitchFamily="34" charset="0"/>
              </a:rPr>
              <a:t> </a:t>
            </a:r>
            <a:r>
              <a:rPr lang="en-IN" sz="2800" i="1" dirty="0" smtClean="0">
                <a:solidFill>
                  <a:srgbClr val="006C86"/>
                </a:solidFill>
                <a:latin typeface="Verdana" panose="020B0604030504040204" pitchFamily="34" charset="0"/>
                <a:ea typeface="Verdana" panose="020B0604030504040204" pitchFamily="34" charset="0"/>
              </a:rPr>
              <a:t>F</a:t>
            </a:r>
            <a:r>
              <a:rPr lang="en-IN" sz="2800" i="1" baseline="-25000" dirty="0" smtClean="0">
                <a:solidFill>
                  <a:srgbClr val="006C86"/>
                </a:solidFill>
                <a:latin typeface="Verdana" panose="020B0604030504040204" pitchFamily="34" charset="0"/>
                <a:ea typeface="Verdana" panose="020B0604030504040204" pitchFamily="34" charset="0"/>
              </a:rPr>
              <a:t>2</a:t>
            </a:r>
            <a:r>
              <a:rPr lang="en-IN" sz="2800" i="1" dirty="0" smtClean="0">
                <a:solidFill>
                  <a:srgbClr val="006C86"/>
                </a:solidFill>
                <a:latin typeface="Verdana" panose="020B0604030504040204" pitchFamily="34" charset="0"/>
                <a:ea typeface="Verdana" panose="020B0604030504040204" pitchFamily="34" charset="0"/>
              </a:rPr>
              <a:t>(A</a:t>
            </a:r>
            <a:r>
              <a:rPr lang="en-IN" sz="2800" i="1" baseline="-25000" dirty="0" smtClean="0">
                <a:solidFill>
                  <a:srgbClr val="006C86"/>
                </a:solidFill>
                <a:latin typeface="Verdana" panose="020B0604030504040204" pitchFamily="34" charset="0"/>
                <a:ea typeface="Verdana" panose="020B0604030504040204" pitchFamily="34" charset="0"/>
              </a:rPr>
              <a:t>2</a:t>
            </a:r>
            <a:r>
              <a:rPr lang="en-IN" sz="2800" i="1" dirty="0" smtClean="0">
                <a:solidFill>
                  <a:srgbClr val="006C86"/>
                </a:solidFill>
                <a:latin typeface="Verdana" panose="020B0604030504040204" pitchFamily="34" charset="0"/>
                <a:ea typeface="Verdana" panose="020B0604030504040204" pitchFamily="34" charset="0"/>
              </a:rPr>
              <a:t>),</a:t>
            </a:r>
            <a:r>
              <a:rPr lang="en-IN" sz="2800" i="1" baseline="-25000" dirty="0" smtClean="0">
                <a:solidFill>
                  <a:srgbClr val="006C86"/>
                </a:solidFill>
                <a:latin typeface="Verdana" panose="020B0604030504040204" pitchFamily="34" charset="0"/>
                <a:ea typeface="Verdana" panose="020B0604030504040204" pitchFamily="34" charset="0"/>
              </a:rPr>
              <a:t>…..</a:t>
            </a:r>
            <a:r>
              <a:rPr lang="en-IN" sz="2800" i="1" dirty="0" smtClean="0">
                <a:solidFill>
                  <a:srgbClr val="006C86"/>
                </a:solidFill>
                <a:latin typeface="Verdana" panose="020B0604030504040204" pitchFamily="34" charset="0"/>
                <a:ea typeface="Verdana" panose="020B0604030504040204" pitchFamily="34" charset="0"/>
              </a:rPr>
              <a:t>F</a:t>
            </a:r>
            <a:r>
              <a:rPr lang="en-IN" sz="2800" i="1" baseline="-25000" dirty="0" smtClean="0">
                <a:solidFill>
                  <a:srgbClr val="006C86"/>
                </a:solidFill>
                <a:latin typeface="Verdana" panose="020B0604030504040204" pitchFamily="34" charset="0"/>
                <a:ea typeface="Verdana" panose="020B0604030504040204" pitchFamily="34" charset="0"/>
              </a:rPr>
              <a:t>n</a:t>
            </a:r>
            <a:r>
              <a:rPr lang="en-IN" sz="2800" i="1" dirty="0" smtClean="0">
                <a:solidFill>
                  <a:srgbClr val="006C86"/>
                </a:solidFill>
                <a:latin typeface="Verdana" panose="020B0604030504040204" pitchFamily="34" charset="0"/>
                <a:ea typeface="Verdana" panose="020B0604030504040204" pitchFamily="34" charset="0"/>
              </a:rPr>
              <a:t>(A</a:t>
            </a:r>
            <a:r>
              <a:rPr lang="en-IN" sz="2800" i="1" baseline="-25000" dirty="0" smtClean="0">
                <a:solidFill>
                  <a:srgbClr val="006C86"/>
                </a:solidFill>
                <a:latin typeface="Verdana" panose="020B0604030504040204" pitchFamily="34" charset="0"/>
                <a:ea typeface="Verdana" panose="020B0604030504040204" pitchFamily="34" charset="0"/>
              </a:rPr>
              <a:t>n</a:t>
            </a:r>
            <a:r>
              <a:rPr lang="en-IN" sz="2800" i="1" dirty="0" smtClean="0">
                <a:solidFill>
                  <a:srgbClr val="006C86"/>
                </a:solidFill>
                <a:latin typeface="Verdana" panose="020B0604030504040204" pitchFamily="34" charset="0"/>
                <a:ea typeface="Verdana" panose="020B0604030504040204" pitchFamily="34" charset="0"/>
              </a:rPr>
              <a:t>)</a:t>
            </a:r>
            <a:r>
              <a:rPr lang="en-IN" sz="2800" i="1" baseline="30000" dirty="0" smtClean="0">
                <a:solidFill>
                  <a:srgbClr val="006C86"/>
                </a:solidFill>
                <a:latin typeface="Verdana" panose="020B0604030504040204" pitchFamily="34" charset="0"/>
                <a:ea typeface="Verdana" panose="020B0604030504040204" pitchFamily="34" charset="0"/>
              </a:rPr>
              <a:t> </a:t>
            </a:r>
            <a:r>
              <a:rPr lang="en-IN" sz="2800" baseline="30000" dirty="0" smtClean="0">
                <a:solidFill>
                  <a:srgbClr val="006C86"/>
                </a:solidFill>
                <a:latin typeface="Verdana" panose="020B0604030504040204" pitchFamily="34" charset="0"/>
                <a:ea typeface="Verdana" panose="020B0604030504040204" pitchFamily="34" charset="0"/>
              </a:rPr>
              <a:t>(</a:t>
            </a:r>
            <a:r>
              <a:rPr lang="en-IN" sz="2800" b="1" i="1" baseline="30000" dirty="0" smtClean="0">
                <a:solidFill>
                  <a:srgbClr val="006C86"/>
                </a:solidFill>
                <a:latin typeface="Verdana" panose="020B0604030504040204" pitchFamily="34" charset="0"/>
                <a:ea typeface="Verdana" panose="020B0604030504040204" pitchFamily="34" charset="0"/>
              </a:rPr>
              <a:t>r</a:t>
            </a:r>
            <a:r>
              <a:rPr lang="en-IN" sz="2800" baseline="30000" dirty="0" smtClean="0">
                <a:solidFill>
                  <a:srgbClr val="006C86"/>
                </a:solidFill>
                <a:latin typeface="Verdana" panose="020B0604030504040204" pitchFamily="34" charset="0"/>
                <a:ea typeface="Verdana" panose="020B0604030504040204" pitchFamily="34" charset="0"/>
              </a:rPr>
              <a:t>)</a:t>
            </a:r>
            <a:endParaRPr lang="en-IN" sz="2800" baseline="30000" dirty="0">
              <a:solidFill>
                <a:srgbClr val="006C86"/>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xmlns="" val="379384509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8600" y="914400"/>
            <a:ext cx="8686800" cy="1569660"/>
          </a:xfrm>
          <a:prstGeom prst="rect">
            <a:avLst/>
          </a:prstGeom>
        </p:spPr>
        <p:txBody>
          <a:bodyPr wrap="square">
            <a:spAutoFit/>
          </a:bodyPr>
          <a:lstStyle/>
          <a:p>
            <a:pPr algn="ctr"/>
            <a:r>
              <a:rPr lang="en-US" sz="2400" dirty="0" smtClean="0">
                <a:latin typeface="Arial" pitchFamily="34" charset="0"/>
                <a:cs typeface="Arial" pitchFamily="34" charset="0"/>
              </a:rPr>
              <a:t>A database is a system to </a:t>
            </a:r>
            <a:r>
              <a:rPr lang="en-US" sz="3200" b="1" dirty="0" smtClean="0">
                <a:solidFill>
                  <a:srgbClr val="C00000"/>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smtClean="0">
                <a:solidFill>
                  <a:srgbClr val="0070C0"/>
                </a:solidFill>
                <a:latin typeface="Arial" pitchFamily="34" charset="0"/>
                <a:cs typeface="Arial" pitchFamily="34" charset="0"/>
              </a:rPr>
              <a:t> </a:t>
            </a:r>
            <a:r>
              <a:rPr lang="en-US" sz="3200" b="1" dirty="0" smtClean="0">
                <a:solidFill>
                  <a:srgbClr val="C00000"/>
                </a:solidFill>
                <a:latin typeface="Arial" pitchFamily="34" charset="0"/>
                <a:cs typeface="Arial" pitchFamily="34" charset="0"/>
              </a:rPr>
              <a:t>retrieve</a:t>
            </a:r>
            <a:r>
              <a:rPr lang="en-US" sz="2800" b="1" dirty="0" smtClean="0">
                <a:solidFill>
                  <a:srgbClr val="C00000"/>
                </a:solidFill>
                <a:latin typeface="Arial" pitchFamily="34" charset="0"/>
                <a:cs typeface="Arial" pitchFamily="34" charset="0"/>
              </a:rPr>
              <a:t> </a:t>
            </a:r>
            <a:r>
              <a:rPr lang="en-US" sz="2400" dirty="0" smtClean="0">
                <a:latin typeface="Arial" pitchFamily="34" charset="0"/>
                <a:cs typeface="Arial" pitchFamily="34" charset="0"/>
              </a:rPr>
              <a:t>large amounts of data easily, which is stored in </a:t>
            </a:r>
            <a:r>
              <a:rPr lang="en-US" sz="3200" b="1" dirty="0" smtClean="0">
                <a:solidFill>
                  <a:srgbClr val="C00000"/>
                </a:solidFill>
                <a:latin typeface="Arial" pitchFamily="34" charset="0"/>
                <a:cs typeface="Arial" pitchFamily="34" charset="0"/>
              </a:rPr>
              <a:t>one </a:t>
            </a:r>
            <a:r>
              <a:rPr lang="en-US" sz="2400" dirty="0">
                <a:latin typeface="Arial" pitchFamily="34" charset="0"/>
                <a:cs typeface="Arial" pitchFamily="34" charset="0"/>
              </a:rPr>
              <a:t>or</a:t>
            </a:r>
            <a:r>
              <a:rPr lang="en-US" sz="3200" b="1" dirty="0" smtClean="0">
                <a:solidFill>
                  <a:srgbClr val="C00000"/>
                </a:solidFill>
                <a:latin typeface="Arial" pitchFamily="34" charset="0"/>
                <a:cs typeface="Arial" pitchFamily="34" charset="0"/>
              </a:rPr>
              <a:t> more data files</a:t>
            </a:r>
            <a:r>
              <a:rPr lang="en-US" sz="3200" b="1" dirty="0" smtClean="0">
                <a:solidFill>
                  <a:srgbClr val="0070C0"/>
                </a:solidFill>
                <a:latin typeface="Arial" pitchFamily="34" charset="0"/>
                <a:cs typeface="Arial" pitchFamily="34" charset="0"/>
              </a:rPr>
              <a:t> </a:t>
            </a:r>
            <a:r>
              <a:rPr lang="en-US" sz="2400" dirty="0" smtClean="0">
                <a:latin typeface="Arial" pitchFamily="34" charset="0"/>
                <a:cs typeface="Arial" pitchFamily="34" charset="0"/>
              </a:rPr>
              <a:t>by </a:t>
            </a:r>
            <a:r>
              <a:rPr lang="en-US" sz="3200" b="1" dirty="0" smtClean="0">
                <a:solidFill>
                  <a:srgbClr val="C00000"/>
                </a:solidFill>
                <a:latin typeface="Arial" pitchFamily="34" charset="0"/>
                <a:cs typeface="Arial" pitchFamily="34" charset="0"/>
              </a:rPr>
              <a:t>one</a:t>
            </a:r>
            <a:r>
              <a:rPr lang="en-US" sz="3200" b="1" dirty="0" smtClean="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smtClean="0">
                <a:solidFill>
                  <a:srgbClr val="0070C0"/>
                </a:solidFill>
                <a:latin typeface="Arial" pitchFamily="34" charset="0"/>
                <a:cs typeface="Arial" pitchFamily="34" charset="0"/>
              </a:rPr>
              <a:t> </a:t>
            </a:r>
            <a:r>
              <a:rPr lang="en-US" sz="3200" b="1" dirty="0" smtClean="0">
                <a:solidFill>
                  <a:srgbClr val="C00000"/>
                </a:solidFill>
                <a:latin typeface="Arial" pitchFamily="34" charset="0"/>
                <a:cs typeface="Arial" pitchFamily="34" charset="0"/>
              </a:rPr>
              <a:t>more</a:t>
            </a:r>
            <a:r>
              <a:rPr lang="en-US" sz="3200" b="1" dirty="0" smtClean="0">
                <a:solidFill>
                  <a:srgbClr val="0070C0"/>
                </a:solidFill>
                <a:latin typeface="Arial" pitchFamily="34" charset="0"/>
                <a:cs typeface="Arial" pitchFamily="34" charset="0"/>
              </a:rPr>
              <a:t> </a:t>
            </a:r>
            <a:r>
              <a:rPr lang="en-US" sz="3200" b="1" dirty="0" smtClean="0">
                <a:solidFill>
                  <a:srgbClr val="C00000"/>
                </a:solidFill>
                <a:latin typeface="Arial" pitchFamily="34" charset="0"/>
                <a:cs typeface="Arial" pitchFamily="34" charset="0"/>
              </a:rPr>
              <a:t>users</a:t>
            </a:r>
            <a:r>
              <a:rPr lang="en-US" sz="3200" b="1" dirty="0" smtClean="0">
                <a:latin typeface="Arial" pitchFamily="34" charset="0"/>
                <a:cs typeface="Arial" pitchFamily="34" charset="0"/>
              </a:rPr>
              <a:t>.</a:t>
            </a:r>
          </a:p>
        </p:txBody>
      </p:sp>
      <p:sp>
        <p:nvSpPr>
          <p:cNvPr id="4" name="Rectangle 3"/>
          <p:cNvSpPr/>
          <p:nvPr/>
        </p:nvSpPr>
        <p:spPr>
          <a:xfrm>
            <a:off x="228600" y="2895600"/>
            <a:ext cx="8686800" cy="954107"/>
          </a:xfrm>
          <a:prstGeom prst="rect">
            <a:avLst/>
          </a:prstGeom>
        </p:spPr>
        <p:txBody>
          <a:bodyPr wrap="square">
            <a:spAutoFit/>
          </a:bodyPr>
          <a:lstStyle/>
          <a:p>
            <a:pPr algn="ctr"/>
            <a:r>
              <a:rPr lang="en-US" sz="2400" dirty="0" smtClean="0">
                <a:latin typeface="Arial" pitchFamily="34" charset="0"/>
                <a:cs typeface="Arial" pitchFamily="34" charset="0"/>
              </a:rPr>
              <a:t>Each database is a collection of tables, which are called </a:t>
            </a:r>
            <a:r>
              <a:rPr lang="en-US" sz="3200" b="1" dirty="0">
                <a:solidFill>
                  <a:srgbClr val="C00000"/>
                </a:solidFill>
                <a:latin typeface="Arial" pitchFamily="34" charset="0"/>
                <a:cs typeface="Arial" pitchFamily="34" charset="0"/>
              </a:rPr>
              <a:t>relations</a:t>
            </a:r>
            <a:r>
              <a:rPr lang="en-US" sz="2400" dirty="0" smtClean="0">
                <a:latin typeface="Arial" pitchFamily="34" charset="0"/>
                <a:cs typeface="Arial" pitchFamily="34" charset="0"/>
              </a:rPr>
              <a:t>, hence the name </a:t>
            </a:r>
            <a:r>
              <a:rPr lang="en-US" sz="2400" b="1" dirty="0" smtClean="0">
                <a:latin typeface="Arial" pitchFamily="34" charset="0"/>
                <a:cs typeface="Arial" pitchFamily="34" charset="0"/>
              </a:rPr>
              <a:t>"</a:t>
            </a:r>
            <a:r>
              <a:rPr lang="en-US" sz="3200" b="1" dirty="0">
                <a:solidFill>
                  <a:srgbClr val="C00000"/>
                </a:solidFill>
                <a:latin typeface="Arial" pitchFamily="34" charset="0"/>
                <a:cs typeface="Arial" pitchFamily="34" charset="0"/>
              </a:rPr>
              <a:t>relational database</a:t>
            </a:r>
            <a:r>
              <a:rPr lang="en-US" sz="2400" b="1" dirty="0" smtClean="0">
                <a:latin typeface="Arial" pitchFamily="34" charset="0"/>
                <a:cs typeface="Arial" pitchFamily="34" charset="0"/>
              </a:rPr>
              <a:t>"</a:t>
            </a:r>
            <a:r>
              <a:rPr lang="en-US" sz="2400" dirty="0" smtClean="0">
                <a:latin typeface="Arial" pitchFamily="34" charset="0"/>
                <a:cs typeface="Arial" pitchFamily="34" charset="0"/>
              </a:rPr>
              <a:t>.</a:t>
            </a:r>
            <a:endParaRPr lang="en-US" sz="2400" dirty="0">
              <a:latin typeface="Arial" pitchFamily="34" charset="0"/>
              <a:cs typeface="Arial" pitchFamily="34" charset="0"/>
            </a:endParaRPr>
          </a:p>
        </p:txBody>
      </p:sp>
      <p:sp>
        <p:nvSpPr>
          <p:cNvPr id="5" name="Rectangle 4"/>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What is </a:t>
            </a:r>
            <a:r>
              <a:rPr lang="en-US" sz="3600" dirty="0">
                <a:solidFill>
                  <a:srgbClr val="FFFF00"/>
                </a:solidFill>
                <a:latin typeface="Arial" panose="020B0604020202020204" pitchFamily="34" charset="0"/>
                <a:cs typeface="Arial" panose="020B0604020202020204" pitchFamily="34" charset="0"/>
              </a:rPr>
              <a:t>Database</a:t>
            </a:r>
            <a:r>
              <a:rPr lang="en-IN" sz="3600" dirty="0" smtClean="0">
                <a:solidFill>
                  <a:srgbClr val="FFFF00"/>
                </a:solidFill>
                <a:latin typeface="Arial" panose="020B0604020202020204" pitchFamily="34" charset="0"/>
                <a:cs typeface="Arial" panose="020B0604020202020204" pitchFamily="34" charset="0"/>
              </a:rPr>
              <a:t>?</a:t>
            </a:r>
            <a:r>
              <a:rPr lang="en-US" sz="3600" dirty="0" smtClean="0">
                <a:solidFill>
                  <a:srgbClr val="FFFF00"/>
                </a:solidFill>
                <a:latin typeface="Arial" pitchFamily="34" charset="0"/>
                <a:cs typeface="Arial" pitchFamily="34" charset="0"/>
              </a:rPr>
              <a:t> </a:t>
            </a:r>
            <a:r>
              <a:rPr lang="en-IN" sz="3600" dirty="0">
                <a:solidFill>
                  <a:srgbClr val="FFFF00"/>
                </a:solidFill>
              </a:rPr>
              <a:t> </a:t>
            </a:r>
            <a:endParaRPr lang="en-IN" sz="3600" dirty="0">
              <a:solidFill>
                <a:srgbClr val="FFFF00"/>
              </a:solidFill>
              <a:latin typeface="Arial" panose="020B0604020202020204" pitchFamily="34" charset="0"/>
              <a:cs typeface="Arial" panose="020B0604020202020204"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xmlns="" val="3564360472"/>
              </p:ext>
            </p:extLst>
          </p:nvPr>
        </p:nvGraphicFramePr>
        <p:xfrm>
          <a:off x="7772400" y="6441743"/>
          <a:ext cx="1205552" cy="370840"/>
        </p:xfrm>
        <a:graphic>
          <a:graphicData uri="http://schemas.openxmlformats.org/drawingml/2006/table">
            <a:tbl>
              <a:tblPr firstRow="1" bandRow="1">
                <a:tableStyleId>{5C22544A-7EE6-4342-B048-85BDC9FD1C3A}</a:tableStyleId>
              </a:tblPr>
              <a:tblGrid>
                <a:gridCol w="1205552"/>
              </a:tblGrid>
              <a:tr h="370840">
                <a:tc>
                  <a:txBody>
                    <a:bodyPr/>
                    <a:lstStyle/>
                    <a:p>
                      <a:pPr algn="ctr"/>
                      <a:r>
                        <a:rPr lang="en-US" sz="1400" dirty="0" smtClean="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tr>
            </a:tbl>
          </a:graphicData>
        </a:graphic>
      </p:graphicFrame>
      <p:pic>
        <p:nvPicPr>
          <p:cNvPr id="7" name="Picture 6"/>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4953000" y="3733799"/>
            <a:ext cx="3816723" cy="2821057"/>
          </a:xfrm>
          <a:prstGeom prst="rect">
            <a:avLst/>
          </a:prstGeom>
        </p:spPr>
      </p:pic>
    </p:spTree>
  </p:cSld>
  <p:clrMapOvr>
    <a:masterClrMapping/>
  </p:clrMapOvr>
  <p:timing>
    <p:tnLst>
      <p:par>
        <p:cT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GROUP BY </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228600" y="762000"/>
            <a:ext cx="8686800" cy="3693319"/>
          </a:xfrm>
          <a:prstGeom prst="rect">
            <a:avLst/>
          </a:prstGeom>
          <a:solidFill>
            <a:srgbClr val="DFE5B9"/>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a:t>
            </a:r>
            <a:r>
              <a:rPr lang="en-IN" dirty="0" smtClean="0">
                <a:latin typeface="Arial" panose="020B0604020202020204" pitchFamily="34" charset="0"/>
                <a:cs typeface="Arial" panose="020B0604020202020204" pitchFamily="34" charset="0"/>
              </a:rPr>
              <a:t>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a:t>
            </a:r>
            <a:r>
              <a:rPr lang="en-IN" dirty="0" smtClean="0">
                <a:latin typeface="Arial" panose="020B0604020202020204" pitchFamily="34" charset="0"/>
                <a:cs typeface="Arial" panose="020B0604020202020204" pitchFamily="34" charset="0"/>
              </a:rPr>
              <a:t>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extends the GROUP BY clause so that you can also specify ASC and DESC after columns named in the </a:t>
            </a:r>
            <a:r>
              <a:rPr lang="en-IN" dirty="0" smtClean="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endParaRPr lang="en-IN" dirty="0" smtClean="0">
              <a:latin typeface="Arial" panose="020B0604020202020204" pitchFamily="34" charset="0"/>
              <a:cs typeface="Arial" panose="020B0604020202020204" pitchFamily="34" charset="0"/>
            </a:endParaRPr>
          </a:p>
        </p:txBody>
      </p:sp>
      <p:sp>
        <p:nvSpPr>
          <p:cNvPr id="10" name="Rectangle 9"/>
          <p:cNvSpPr/>
          <p:nvPr/>
        </p:nvSpPr>
        <p:spPr>
          <a:xfrm>
            <a:off x="228600" y="4607361"/>
            <a:ext cx="1531188"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For example:</a:t>
            </a:r>
            <a:endParaRPr lang="en-IN" dirty="0"/>
          </a:p>
        </p:txBody>
      </p:sp>
      <p:grpSp>
        <p:nvGrpSpPr>
          <p:cNvPr id="7" name="Group 6"/>
          <p:cNvGrpSpPr/>
          <p:nvPr/>
        </p:nvGrpSpPr>
        <p:grpSpPr>
          <a:xfrm>
            <a:off x="228600" y="5110061"/>
            <a:ext cx="8686800" cy="890707"/>
            <a:chOff x="228600" y="4976693"/>
            <a:chExt cx="8686800" cy="890707"/>
          </a:xfrm>
        </p:grpSpPr>
        <p:sp>
          <p:nvSpPr>
            <p:cNvPr id="9" name="Rectangle 8"/>
            <p:cNvSpPr/>
            <p:nvPr/>
          </p:nvSpPr>
          <p:spPr>
            <a:xfrm>
              <a:off x="228600" y="4976693"/>
              <a:ext cx="8686800" cy="369332"/>
            </a:xfrm>
            <a:prstGeom prst="rect">
              <a:avLst/>
            </a:prstGeom>
          </p:spPr>
          <p:txBody>
            <a:bodyPr wrap="square">
              <a:spAutoFit/>
            </a:bodyPr>
            <a:lstStyle/>
            <a:p>
              <a:r>
                <a:rPr lang="en-US" dirty="0" smtClean="0">
                  <a:solidFill>
                    <a:srgbClr val="0077AA"/>
                  </a:solidFill>
                  <a:latin typeface="Arial" panose="020B0604020202020204" pitchFamily="34" charset="0"/>
                  <a:ea typeface="Times New Roman" panose="02020603050405020304" pitchFamily="18" charset="0"/>
                </a:rPr>
                <a:t>SELECT</a:t>
              </a:r>
              <a:r>
                <a:rPr lang="en-US" dirty="0" smtClean="0">
                  <a:solidFill>
                    <a:srgbClr val="000000"/>
                  </a:solidFill>
                  <a:latin typeface="Arial" panose="020B0604020202020204" pitchFamily="34" charset="0"/>
                  <a:ea typeface="Times New Roman" panose="02020603050405020304" pitchFamily="18" charset="0"/>
                </a:rPr>
                <a:t> JOB</a:t>
              </a:r>
              <a:r>
                <a:rPr lang="en-US" dirty="0">
                  <a:solidFill>
                    <a:srgbClr val="0077AA"/>
                  </a:solidFill>
                  <a:latin typeface="Arial" panose="020B0604020202020204" pitchFamily="34" charset="0"/>
                  <a:ea typeface="Times New Roman" panose="02020603050405020304" pitchFamily="18" charset="0"/>
                </a:rPr>
                <a:t>,</a:t>
              </a:r>
              <a:r>
                <a:rPr lang="en-US" dirty="0" smtClean="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rgbClr val="999999"/>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a:t>
              </a:r>
              <a:r>
                <a:rPr lang="en-US" dirty="0" smtClean="0">
                  <a:solidFill>
                    <a:srgbClr val="000000"/>
                  </a:solidFill>
                  <a:latin typeface="Arial" panose="020B0604020202020204" pitchFamily="34" charset="0"/>
                  <a:ea typeface="Times New Roman" panose="02020603050405020304" pitchFamily="18" charset="0"/>
                </a:rPr>
                <a:t>JOB </a:t>
              </a:r>
              <a:r>
                <a:rPr lang="en-US" dirty="0">
                  <a:solidFill>
                    <a:srgbClr val="0077AA"/>
                  </a:solidFill>
                  <a:latin typeface="Arial" panose="020B0604020202020204" pitchFamily="34" charset="0"/>
                  <a:ea typeface="Times New Roman" panose="02020603050405020304" pitchFamily="18" charset="0"/>
                </a:rPr>
                <a:t>ORDER</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NULL</a:t>
              </a:r>
              <a:r>
                <a:rPr lang="en-US" dirty="0">
                  <a:solidFill>
                    <a:srgbClr val="999999"/>
                  </a:solidFill>
                  <a:latin typeface="Arial" panose="020B0604020202020204" pitchFamily="34" charset="0"/>
                  <a:ea typeface="Times New Roman" panose="02020603050405020304" pitchFamily="18" charset="0"/>
                </a:rPr>
                <a:t>;</a:t>
              </a:r>
              <a:endParaRPr lang="en-IN" dirty="0"/>
            </a:p>
          </p:txBody>
        </p:sp>
        <p:sp>
          <p:nvSpPr>
            <p:cNvPr id="2" name="Rectangle 1"/>
            <p:cNvSpPr/>
            <p:nvPr/>
          </p:nvSpPr>
          <p:spPr>
            <a:xfrm>
              <a:off x="228600" y="5478704"/>
              <a:ext cx="8686800" cy="388696"/>
            </a:xfrm>
            <a:prstGeom prst="rect">
              <a:avLst/>
            </a:prstGeom>
          </p:spPr>
          <p:txBody>
            <a:bodyPr wrap="square">
              <a:spAutoFit/>
            </a:bodyPr>
            <a:lstStyle/>
            <a:p>
              <a:pPr>
                <a:lnSpc>
                  <a:spcPct val="107000"/>
                </a:lnSpc>
                <a:spcAft>
                  <a:spcPts val="0"/>
                </a:spcAft>
              </a:pP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dirty="0" smtClean="0">
                  <a:solidFill>
                    <a:srgbClr val="DD4A68"/>
                  </a:solidFill>
                  <a:latin typeface="Arial" panose="020B0604020202020204" pitchFamily="34" charset="0"/>
                  <a:ea typeface="Times New Roman" panose="02020603050405020304" pitchFamily="18" charset="0"/>
                </a:rPr>
                <a:t>FIELD</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dirty="0" smtClean="0">
                  <a:solidFill>
                    <a:schemeClr val="bg1">
                      <a:lumMod val="65000"/>
                    </a:schemeClr>
                  </a:solidFill>
                  <a:latin typeface="Arial" panose="020B0604020202020204" pitchFamily="34" charset="0"/>
                  <a:ea typeface="Times New Roman" panose="02020603050405020304" pitchFamily="18" charset="0"/>
                </a:rPr>
                <a:t>(</a:t>
              </a:r>
              <a:r>
                <a:rPr lang="en-US" dirty="0" smtClean="0">
                  <a:latin typeface="Arial" panose="020B0604020202020204" pitchFamily="34" charset="0"/>
                  <a:ea typeface="Times New Roman" panose="02020603050405020304" pitchFamily="18" charset="0"/>
                </a:rPr>
                <a:t>JOB</a:t>
              </a:r>
              <a:r>
                <a:rPr lang="en-US" dirty="0">
                  <a:solidFill>
                    <a:srgbClr val="0077AA"/>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'MANAGER'</a:t>
              </a:r>
              <a:r>
                <a:rPr lang="en-US" dirty="0">
                  <a:solidFill>
                    <a:srgbClr val="0077AA"/>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'SALESMAN'</a:t>
              </a:r>
              <a:r>
                <a:rPr lang="en-US" dirty="0" smtClean="0">
                  <a:solidFill>
                    <a:schemeClr val="bg1">
                      <a:lumMod val="65000"/>
                    </a:schemeClr>
                  </a:solidFill>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endParaRPr lang="en-IN" dirty="0">
                <a:solidFill>
                  <a:srgbClr val="999999"/>
                </a:solidFill>
                <a:latin typeface="Arial" panose="020B0604020202020204" pitchFamily="34" charset="0"/>
                <a:ea typeface="Times New Roman" panose="02020603050405020304" pitchFamily="18" charset="0"/>
              </a:endParaRPr>
            </a:p>
          </p:txBody>
        </p:sp>
      </p:grpSp>
    </p:spTree>
    <p:extLst>
      <p:ext uri="{BB962C8B-B14F-4D97-AF65-F5344CB8AC3E}">
        <p14:creationId xmlns:p14="http://schemas.microsoft.com/office/powerpoint/2010/main" xmlns="" val="299712585"/>
      </p:ext>
    </p:extLst>
  </p:cSld>
  <p:clrMapOvr>
    <a:masterClrMapping/>
  </p:clrMapOvr>
  <p:timing>
    <p:tnLst>
      <p:par>
        <p:cT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GROUP BY </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364746"/>
            <a:ext cx="8839200" cy="923330"/>
          </a:xfrm>
          <a:prstGeom prst="rect">
            <a:avLst/>
          </a:prstGeom>
        </p:spPr>
        <p:txBody>
          <a:bodyPr wrap="square">
            <a:spAutoFit/>
          </a:bodyPr>
          <a:lstStyle/>
          <a:p>
            <a:pPr>
              <a:lnSpc>
                <a:spcPct val="150000"/>
              </a:lnSpc>
            </a:pPr>
            <a:r>
              <a:rPr lang="en-US" dirty="0">
                <a:solidFill>
                  <a:srgbClr val="0077AA"/>
                </a:solidFill>
                <a:latin typeface="Liberation Mono"/>
              </a:rPr>
              <a:t>SELECT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smtClean="0">
                <a:solidFill>
                  <a:srgbClr val="0077AA"/>
                </a:solidFill>
                <a:latin typeface="Liberation Mono"/>
              </a:rPr>
              <a:t>, G</a:t>
            </a:r>
            <a:r>
              <a:rPr lang="en-US" sz="2400" b="1" i="1" baseline="-25000" dirty="0" smtClean="0">
                <a:solidFill>
                  <a:srgbClr val="0077AA"/>
                </a:solidFill>
                <a:latin typeface="Liberation Mono"/>
              </a:rPr>
              <a:t>2</a:t>
            </a:r>
            <a:r>
              <a:rPr lang="en-US" b="1" i="1" dirty="0" smtClean="0">
                <a:solidFill>
                  <a:srgbClr val="0077AA"/>
                </a:solidFill>
                <a:latin typeface="Liberation Mono"/>
              </a:rPr>
              <a:t>,  . . . </a:t>
            </a:r>
            <a:r>
              <a:rPr lang="en-US" sz="2400" b="1" i="1" baseline="-25000" dirty="0" smtClean="0">
                <a:solidFill>
                  <a:srgbClr val="0077AA"/>
                </a:solidFill>
                <a:latin typeface="Liberation Mono"/>
              </a:rPr>
              <a:t>, </a:t>
            </a:r>
            <a:r>
              <a:rPr lang="en-US" b="1" i="1" dirty="0" smtClean="0">
                <a:solidFill>
                  <a:srgbClr val="0077AA"/>
                </a:solidFill>
                <a:latin typeface="Liberation Mono"/>
              </a:rPr>
              <a:t>F</a:t>
            </a:r>
            <a:r>
              <a:rPr lang="en-US" sz="2400" b="1" i="1" baseline="-25000" dirty="0" smtClean="0">
                <a:solidFill>
                  <a:srgbClr val="0077AA"/>
                </a:solidFill>
                <a:latin typeface="Liberation Mono"/>
              </a:rPr>
              <a:t>1</a:t>
            </a:r>
            <a:r>
              <a:rPr lang="en-US" b="1" i="1" dirty="0" smtClean="0">
                <a:solidFill>
                  <a:srgbClr val="0077AA"/>
                </a:solidFill>
                <a:latin typeface="Liberation Mono"/>
              </a:rPr>
              <a:t>(A</a:t>
            </a:r>
            <a:r>
              <a:rPr lang="en-US" b="1" i="1" baseline="-25000" dirty="0" smtClean="0">
                <a:solidFill>
                  <a:srgbClr val="0077AA"/>
                </a:solidFill>
                <a:latin typeface="Liberation Mono"/>
              </a:rPr>
              <a:t>1</a:t>
            </a:r>
            <a:r>
              <a:rPr lang="en-US" b="1" i="1" dirty="0" smtClean="0">
                <a:solidFill>
                  <a:srgbClr val="0077AA"/>
                </a:solidFill>
                <a:latin typeface="Liberation Mono"/>
              </a:rPr>
              <a:t>), F</a:t>
            </a:r>
            <a:r>
              <a:rPr lang="en-US" sz="2400" b="1" i="1" baseline="-25000" dirty="0" smtClean="0">
                <a:solidFill>
                  <a:srgbClr val="0077AA"/>
                </a:solidFill>
                <a:latin typeface="Liberation Mono"/>
              </a:rPr>
              <a:t>2</a:t>
            </a:r>
            <a:r>
              <a:rPr lang="en-US" b="1" i="1" dirty="0" smtClean="0">
                <a:solidFill>
                  <a:srgbClr val="0077AA"/>
                </a:solidFill>
                <a:latin typeface="Liberation Mono"/>
              </a:rPr>
              <a:t>(A</a:t>
            </a:r>
            <a:r>
              <a:rPr lang="en-US" b="1" i="1" baseline="-25000" dirty="0" smtClean="0">
                <a:solidFill>
                  <a:srgbClr val="0077AA"/>
                </a:solidFill>
                <a:latin typeface="Liberation Mono"/>
              </a:rPr>
              <a:t>2</a:t>
            </a:r>
            <a:r>
              <a:rPr lang="en-US" b="1" i="1" dirty="0" smtClean="0">
                <a:solidFill>
                  <a:srgbClr val="0077AA"/>
                </a:solidFill>
                <a:latin typeface="Liberation Mono"/>
              </a:rPr>
              <a:t>),  . . . </a:t>
            </a:r>
            <a:r>
              <a:rPr lang="en-US" dirty="0" smtClean="0">
                <a:solidFill>
                  <a:srgbClr val="0077AA"/>
                </a:solidFill>
                <a:latin typeface="Liberation Mono"/>
              </a:rPr>
              <a:t>  </a:t>
            </a:r>
            <a:r>
              <a:rPr lang="en-US" dirty="0">
                <a:solidFill>
                  <a:srgbClr val="0077AA"/>
                </a:solidFill>
                <a:latin typeface="Liberation Mono"/>
              </a:rPr>
              <a:t>from </a:t>
            </a:r>
            <a:r>
              <a:rPr lang="en-US" b="1" i="1" dirty="0" smtClean="0">
                <a:solidFill>
                  <a:srgbClr val="0077AA"/>
                </a:solidFill>
                <a:latin typeface="Liberation Mono"/>
              </a:rPr>
              <a:t>r</a:t>
            </a:r>
            <a:r>
              <a:rPr lang="en-US" b="1" i="1" baseline="-25000" dirty="0" smtClean="0">
                <a:solidFill>
                  <a:srgbClr val="0077AA"/>
                </a:solidFill>
                <a:latin typeface="Liberation Mono"/>
              </a:rPr>
              <a:t>1</a:t>
            </a:r>
            <a:r>
              <a:rPr lang="en-US" b="1" i="1" dirty="0" smtClean="0">
                <a:solidFill>
                  <a:srgbClr val="0077AA"/>
                </a:solidFill>
                <a:latin typeface="Liberation Mono"/>
              </a:rPr>
              <a:t>, r</a:t>
            </a:r>
            <a:r>
              <a:rPr lang="en-US" b="1" i="1" baseline="-25000" dirty="0" smtClean="0">
                <a:solidFill>
                  <a:srgbClr val="0077AA"/>
                </a:solidFill>
                <a:latin typeface="Liberation Mono"/>
              </a:rPr>
              <a:t>2</a:t>
            </a:r>
            <a:r>
              <a:rPr lang="en-US" b="1" i="1" dirty="0" smtClean="0">
                <a:solidFill>
                  <a:srgbClr val="0077AA"/>
                </a:solidFill>
                <a:latin typeface="Liberation Mono"/>
              </a:rPr>
              <a:t>, r</a:t>
            </a:r>
            <a:r>
              <a:rPr lang="en-US" b="1" i="1" baseline="-25000" dirty="0" smtClean="0">
                <a:solidFill>
                  <a:srgbClr val="0077AA"/>
                </a:solidFill>
                <a:latin typeface="Liberation Mono"/>
              </a:rPr>
              <a:t>3</a:t>
            </a:r>
            <a:r>
              <a:rPr lang="en-US" b="1" i="1" dirty="0" smtClean="0">
                <a:solidFill>
                  <a:srgbClr val="0077AA"/>
                </a:solidFill>
                <a:latin typeface="Liberation Mono"/>
              </a:rPr>
              <a:t>  . . . </a:t>
            </a:r>
            <a:endParaRPr lang="en-US" dirty="0">
              <a:solidFill>
                <a:srgbClr val="0077AA"/>
              </a:solidFill>
              <a:latin typeface="Liberation Mono"/>
            </a:endParaRPr>
          </a:p>
          <a:p>
            <a:pPr>
              <a:lnSpc>
                <a:spcPct val="150000"/>
              </a:lnSpc>
            </a:pPr>
            <a:r>
              <a:rPr lang="en-US" dirty="0">
                <a:solidFill>
                  <a:srgbClr val="0077AA"/>
                </a:solidFill>
                <a:latin typeface="Liberation Mono"/>
              </a:rPr>
              <a:t>    [GROUP BY </a:t>
            </a:r>
            <a:r>
              <a:rPr lang="en-US" dirty="0" smtClean="0">
                <a:solidFill>
                  <a:srgbClr val="0077AA"/>
                </a:solidFill>
                <a:latin typeface="Liberation Mono"/>
              </a:rPr>
              <a:t>{</a:t>
            </a:r>
            <a:r>
              <a:rPr lang="en-US" b="1" i="1" dirty="0" smtClean="0">
                <a:solidFill>
                  <a:srgbClr val="0077AA"/>
                </a:solidFill>
                <a:latin typeface="Liberation Mono"/>
              </a:rPr>
              <a:t>G</a:t>
            </a:r>
            <a:r>
              <a:rPr lang="en-US" sz="2400" b="1" i="1" baseline="-25000" dirty="0" smtClean="0">
                <a:solidFill>
                  <a:srgbClr val="0077AA"/>
                </a:solidFill>
                <a:latin typeface="Liberation Mono"/>
              </a:rPr>
              <a:t>1</a:t>
            </a:r>
            <a:r>
              <a:rPr lang="en-US" b="1" i="1" dirty="0" smtClean="0">
                <a:solidFill>
                  <a:srgbClr val="0077AA"/>
                </a:solidFill>
                <a:latin typeface="Liberation Mono"/>
              </a:rPr>
              <a:t>, G</a:t>
            </a:r>
            <a:r>
              <a:rPr lang="en-US" sz="2400" b="1" i="1" baseline="-25000" dirty="0" smtClean="0">
                <a:solidFill>
                  <a:srgbClr val="0077AA"/>
                </a:solidFill>
                <a:latin typeface="Liberation Mono"/>
              </a:rPr>
              <a:t>2</a:t>
            </a:r>
            <a:r>
              <a:rPr lang="en-US" b="1" i="1" dirty="0" smtClean="0">
                <a:solidFill>
                  <a:srgbClr val="0077AA"/>
                </a:solidFill>
                <a:latin typeface="Liberation Mono"/>
              </a:rPr>
              <a:t>,  . . .</a:t>
            </a:r>
            <a:r>
              <a:rPr lang="en-US" dirty="0" smtClean="0">
                <a:solidFill>
                  <a:srgbClr val="0077AA"/>
                </a:solidFill>
                <a:latin typeface="Liberation Mono"/>
              </a:rPr>
              <a:t> </a:t>
            </a:r>
            <a:r>
              <a:rPr lang="en-US" dirty="0">
                <a:solidFill>
                  <a:srgbClr val="0077AA"/>
                </a:solidFill>
                <a:latin typeface="Liberation Mono"/>
              </a:rPr>
              <a:t>| expr | position} [ASC | DESC], ... [WITH ROLLUP]]</a:t>
            </a:r>
          </a:p>
        </p:txBody>
      </p:sp>
      <p:sp>
        <p:nvSpPr>
          <p:cNvPr id="2" name="Rectangle 1"/>
          <p:cNvSpPr/>
          <p:nvPr/>
        </p:nvSpPr>
        <p:spPr>
          <a:xfrm>
            <a:off x="152400" y="703183"/>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graphicFrame>
        <p:nvGraphicFramePr>
          <p:cNvPr id="6" name="Table 5"/>
          <p:cNvGraphicFramePr>
            <a:graphicFrameLocks noGrp="1"/>
          </p:cNvGraphicFramePr>
          <p:nvPr>
            <p:extLst>
              <p:ext uri="{D42A27DB-BD31-4B8C-83A1-F6EECF244321}">
                <p14:modId xmlns:p14="http://schemas.microsoft.com/office/powerpoint/2010/main" xmlns="" val="4043077599"/>
              </p:ext>
            </p:extLst>
          </p:nvPr>
        </p:nvGraphicFramePr>
        <p:xfrm>
          <a:off x="152400" y="3332480"/>
          <a:ext cx="8839200" cy="2839720"/>
        </p:xfrm>
        <a:graphic>
          <a:graphicData uri="http://schemas.openxmlformats.org/drawingml/2006/table">
            <a:tbl>
              <a:tblPr firstRow="1" bandRow="1">
                <a:tableStyleId>{7E9639D4-E3E2-4D34-9284-5A2195B3D0D7}</a:tableStyleId>
              </a:tblPr>
              <a:tblGrid>
                <a:gridCol w="3657600"/>
                <a:gridCol w="5181600"/>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smtClean="0">
                          <a:solidFill>
                            <a:srgbClr val="B7F7E2"/>
                          </a:solidFill>
                          <a:latin typeface="Arial" panose="020B0604020202020204" pitchFamily="34" charset="0"/>
                          <a:ea typeface="+mn-ea"/>
                          <a:cs typeface="Arial" panose="020B0604020202020204" pitchFamily="34" charset="0"/>
                        </a:rPr>
                        <a:t>Aggregate (GROUP BY) Function </a:t>
                      </a:r>
                    </a:p>
                  </a:txBody>
                  <a:tcPr/>
                </a:tc>
                <a:tc hMerge="1">
                  <a:txBody>
                    <a:bodyPr/>
                    <a:lstStyle/>
                    <a:p>
                      <a:endParaRPr lang="en-IN" dirty="0"/>
                    </a:p>
                  </a:txBody>
                  <a:tcPr/>
                </a:tc>
              </a:tr>
              <a:tr h="370840">
                <a:tc>
                  <a:txBody>
                    <a:bodyPr/>
                    <a:lstStyle/>
                    <a:p>
                      <a:r>
                        <a:rPr lang="en-IN" sz="1800" dirty="0" smtClean="0">
                          <a:solidFill>
                            <a:srgbClr val="008080"/>
                          </a:solidFill>
                          <a:latin typeface="Liberation Mono"/>
                          <a:cs typeface="Arial" panose="020B0604020202020204" pitchFamily="34" charset="0"/>
                        </a:rPr>
                        <a:t>AVG([DISTINCT] expr)</a:t>
                      </a:r>
                      <a:endParaRPr lang="en-IN" sz="1800" dirty="0">
                        <a:solidFill>
                          <a:srgbClr val="008080"/>
                        </a:solidFill>
                        <a:latin typeface="Liberation Mono"/>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Returns the average value of expr. The DISTINCT option can be used to return the average of the distinct values of expr.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800" dirty="0" smtClean="0">
                          <a:solidFill>
                            <a:srgbClr val="008080"/>
                          </a:solidFill>
                          <a:latin typeface="Liberation Mono"/>
                          <a:cs typeface="Arial" panose="020B0604020202020204" pitchFamily="34" charset="0"/>
                        </a:rPr>
                        <a:t>COUNT(expr)</a:t>
                      </a:r>
                      <a:endParaRPr lang="en-IN" sz="1800" dirty="0">
                        <a:solidFill>
                          <a:srgbClr val="008080"/>
                        </a:solidFill>
                        <a:latin typeface="Liberation Mono"/>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Returns a count of the number of non-NULL values of expr in the rows retrieved by a SELECT statement. If there are no matching rows, COUNT() returns 0.</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800" dirty="0" smtClean="0">
                          <a:solidFill>
                            <a:srgbClr val="008080"/>
                          </a:solidFill>
                          <a:latin typeface="Liberation Mono"/>
                          <a:cs typeface="Arial" panose="020B0604020202020204" pitchFamily="34" charset="0"/>
                        </a:rPr>
                        <a:t>COUNT(DISTINCT expr,[expr...])</a:t>
                      </a:r>
                      <a:endParaRPr lang="en-IN" sz="1800" dirty="0">
                        <a:solidFill>
                          <a:srgbClr val="008080"/>
                        </a:solidFill>
                        <a:latin typeface="Liberation Mono"/>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Returns a count of the number of rows with different non-NULL expr values. If there are no matching rows, COUNT(DISTINCT) returns 0.</a:t>
                      </a:r>
                      <a:endParaRPr lang="en-IN" sz="1600" dirty="0">
                        <a:latin typeface="Arial" panose="020B0604020202020204" pitchFamily="34" charset="0"/>
                        <a:cs typeface="Arial" panose="020B0604020202020204" pitchFamily="34" charset="0"/>
                      </a:endParaRPr>
                    </a:p>
                  </a:txBody>
                  <a:tcPr anchor="ctr"/>
                </a:tc>
              </a:tr>
            </a:tbl>
          </a:graphicData>
        </a:graphic>
      </p:graphicFrame>
      <p:sp>
        <p:nvSpPr>
          <p:cNvPr id="7" name="Rectangle 6"/>
          <p:cNvSpPr/>
          <p:nvPr/>
        </p:nvSpPr>
        <p:spPr>
          <a:xfrm>
            <a:off x="19793" y="2369403"/>
            <a:ext cx="9100457" cy="830997"/>
          </a:xfrm>
          <a:prstGeom prst="rect">
            <a:avLst/>
          </a:prstGeom>
        </p:spPr>
        <p:txBody>
          <a:bodyPr wrap="square">
            <a:spAutoFit/>
          </a:bodyPr>
          <a:lstStyle/>
          <a:p>
            <a:pPr marL="285750" indent="-28575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JOB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smtClean="0">
                <a:latin typeface="Arial" panose="020B0604020202020204" pitchFamily="34" charset="0"/>
                <a:cs typeface="Arial" panose="020B0604020202020204" pitchFamily="34" charset="0"/>
              </a:rPr>
              <a:t> </a:t>
            </a:r>
            <a:r>
              <a:rPr lang="en-IN" sz="1600" dirty="0" smtClean="0">
                <a:solidFill>
                  <a:srgbClr val="DD4A68"/>
                </a:solidFill>
                <a:latin typeface="Arial" panose="020B0604020202020204" pitchFamily="34" charset="0"/>
                <a:ea typeface="Times New Roman" panose="02020603050405020304" pitchFamily="18" charset="0"/>
              </a:rPr>
              <a:t>SUM</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SAL</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US" sz="16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600" dirty="0" smtClean="0">
                <a:solidFill>
                  <a:srgbClr val="000000"/>
                </a:solidFill>
                <a:latin typeface="Arial" panose="020B0604020202020204" pitchFamily="34" charset="0"/>
                <a:ea typeface="Times New Roman" panose="02020603050405020304" pitchFamily="18" charset="0"/>
              </a:rPr>
              <a:t>EMP</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GROUP</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BY</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latin typeface="Arial" panose="020B0604020202020204" pitchFamily="34" charset="0"/>
                <a:ea typeface="Times New Roman" panose="02020603050405020304" pitchFamily="18" charset="0"/>
              </a:rPr>
              <a:t>JOB</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WITH</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ROLLUP</a:t>
            </a:r>
            <a:r>
              <a:rPr lang="en-IN" sz="1600" dirty="0">
                <a:solidFill>
                  <a:schemeClr val="bg1">
                    <a:lumMod val="65000"/>
                  </a:schemeClr>
                </a:solidFill>
                <a:latin typeface="Arial" panose="020B0604020202020204" pitchFamily="34" charset="0"/>
                <a:ea typeface="Times New Roman" panose="02020603050405020304" pitchFamily="18" charset="0"/>
              </a:rPr>
              <a:t>;</a:t>
            </a:r>
          </a:p>
          <a:p>
            <a:pPr marL="285750" indent="-28575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a:t>
            </a:r>
            <a:r>
              <a:rPr lang="en-IN" sz="1600" dirty="0" smtClean="0">
                <a:solidFill>
                  <a:srgbClr val="DD4A68"/>
                </a:solidFill>
                <a:latin typeface="Arial" panose="020B0604020202020204" pitchFamily="34" charset="0"/>
                <a:ea typeface="Times New Roman" panose="02020603050405020304" pitchFamily="18" charset="0"/>
              </a:rPr>
              <a:t>COALESCE</a:t>
            </a:r>
            <a:r>
              <a:rPr lang="en-IN" sz="1600" dirty="0" smtClean="0">
                <a:latin typeface="Arial" panose="020B0604020202020204" pitchFamily="34" charset="0"/>
                <a:cs typeface="Arial" panose="020B0604020202020204" pitchFamily="34" charset="0"/>
              </a:rPr>
              <a:t>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JOB</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smtClean="0">
                <a:latin typeface="Arial" panose="020B0604020202020204" pitchFamily="34" charset="0"/>
                <a:cs typeface="Arial" panose="020B0604020202020204" pitchFamily="34" charset="0"/>
              </a:rPr>
              <a:t> </a:t>
            </a:r>
            <a:r>
              <a:rPr lang="en-IN" sz="1600" dirty="0">
                <a:solidFill>
                  <a:srgbClr val="92D050"/>
                </a:solidFill>
                <a:latin typeface="Arial" panose="020B0604020202020204" pitchFamily="34" charset="0"/>
                <a:cs typeface="Arial" panose="020B0604020202020204" pitchFamily="34" charset="0"/>
              </a:rPr>
              <a:t>'Total'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smtClean="0">
                <a:latin typeface="Arial" panose="020B0604020202020204" pitchFamily="34" charset="0"/>
                <a:cs typeface="Arial" panose="020B0604020202020204" pitchFamily="34" charset="0"/>
              </a:rPr>
              <a:t> </a:t>
            </a:r>
            <a:r>
              <a:rPr lang="en-IN" sz="1600" dirty="0" smtClean="0">
                <a:solidFill>
                  <a:srgbClr val="DD4A68"/>
                </a:solidFill>
                <a:latin typeface="Arial" panose="020B0604020202020204" pitchFamily="34" charset="0"/>
                <a:ea typeface="Times New Roman" panose="02020603050405020304" pitchFamily="18" charset="0"/>
              </a:rPr>
              <a:t>SUM</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SAL</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US" sz="16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600" dirty="0" smtClean="0">
                <a:solidFill>
                  <a:srgbClr val="000000"/>
                </a:solidFill>
                <a:latin typeface="Arial" panose="020B0604020202020204" pitchFamily="34" charset="0"/>
                <a:ea typeface="Times New Roman" panose="02020603050405020304" pitchFamily="18" charset="0"/>
              </a:rPr>
              <a:t>EMP</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GROUP</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BY</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latin typeface="Arial" panose="020B0604020202020204" pitchFamily="34" charset="0"/>
                <a:ea typeface="Times New Roman" panose="02020603050405020304" pitchFamily="18" charset="0"/>
              </a:rPr>
              <a:t>JOB</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WITH</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ROLLUP</a:t>
            </a:r>
            <a:r>
              <a:rPr lang="en-IN" sz="1600" dirty="0">
                <a:solidFill>
                  <a:schemeClr val="bg1">
                    <a:lumMod val="65000"/>
                  </a:schemeClr>
                </a:solidFill>
                <a:latin typeface="Arial" panose="020B0604020202020204" pitchFamily="34" charset="0"/>
                <a:ea typeface="Times New Roman" panose="02020603050405020304" pitchFamily="18" charset="0"/>
              </a:rPr>
              <a:t>;</a:t>
            </a:r>
          </a:p>
        </p:txBody>
      </p:sp>
      <p:sp>
        <p:nvSpPr>
          <p:cNvPr id="3" name="Rectangle 2"/>
          <p:cNvSpPr/>
          <p:nvPr/>
        </p:nvSpPr>
        <p:spPr>
          <a:xfrm>
            <a:off x="152400" y="56852"/>
            <a:ext cx="3962400" cy="646331"/>
          </a:xfrm>
          <a:prstGeom prst="rect">
            <a:avLst/>
          </a:prstGeom>
          <a:solidFill>
            <a:srgbClr val="F9DAFE"/>
          </a:solidFill>
        </p:spPr>
        <p:txBody>
          <a:bodyPr wrap="square">
            <a:spAutoFit/>
          </a:bodyPr>
          <a:lstStyle/>
          <a:p>
            <a:r>
              <a:rPr lang="en-IN" i="1" dirty="0">
                <a:latin typeface="Arial" panose="020B0604020202020204" pitchFamily="34" charset="0"/>
                <a:cs typeface="Arial" panose="020B0604020202020204" pitchFamily="34" charset="0"/>
              </a:rPr>
              <a:t>This function's will produce a single value for an entire group or </a:t>
            </a:r>
            <a:r>
              <a:rPr lang="en-IN" i="1" dirty="0" smtClean="0">
                <a:latin typeface="Arial" panose="020B0604020202020204" pitchFamily="34" charset="0"/>
                <a:cs typeface="Arial" panose="020B0604020202020204" pitchFamily="34" charset="0"/>
              </a:rPr>
              <a:t>a table</a:t>
            </a:r>
            <a:r>
              <a:rPr lang="en-IN" i="1"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xmlns="" val="1256834162"/>
      </p:ext>
    </p:extLst>
  </p:cSld>
  <p:clrMapOvr>
    <a:masterClrMapping/>
  </p:clrMapOvr>
  <p:timing>
    <p:tnLst>
      <p:par>
        <p:cTn id="1" dur="indefinite" restart="never" nodeType="tmRoot"/>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kumimoji="0" lang="en-US" sz="4400" b="1" i="1"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152400" y="228600"/>
            <a:ext cx="8839200" cy="1323439"/>
          </a:xfrm>
          <a:prstGeom prst="rect">
            <a:avLst/>
          </a:prstGeom>
          <a:solidFill>
            <a:srgbClr val="E8F97F"/>
          </a:solidFill>
        </p:spPr>
        <p:txBody>
          <a:bodyPr wrap="square">
            <a:spAutoFit/>
          </a:bodyPr>
          <a:lstStyle/>
          <a:p>
            <a:pPr algn="just"/>
            <a:r>
              <a:rPr lang="en-IN" sz="2000" dirty="0">
                <a:latin typeface="Segoe UI Light" panose="020B0502040204020203" pitchFamily="34" charset="0"/>
                <a:cs typeface="Segoe UI Light" panose="020B0502040204020203" pitchFamily="34" charset="0"/>
              </a:rPr>
              <a:t>The aggregate functions allow you to perform the calculation of a set of rows and </a:t>
            </a:r>
            <a:r>
              <a:rPr lang="en-IN" sz="2000" b="1" dirty="0">
                <a:latin typeface="Segoe UI Light" panose="020B0502040204020203" pitchFamily="34" charset="0"/>
                <a:cs typeface="Segoe UI Light" panose="020B0502040204020203" pitchFamily="34" charset="0"/>
              </a:rPr>
              <a:t>return a single value</a:t>
            </a:r>
            <a:r>
              <a:rPr lang="en-IN" sz="2000" dirty="0">
                <a:latin typeface="Segoe UI Light" panose="020B0502040204020203" pitchFamily="34" charset="0"/>
                <a:cs typeface="Segoe UI Light" panose="020B0502040204020203" pitchFamily="34" charset="0"/>
              </a:rPr>
              <a:t>. The GROUP BY clause is often used with an aggregate function (such as </a:t>
            </a:r>
            <a:r>
              <a:rPr lang="en-IN" sz="2000" b="1" i="1" dirty="0">
                <a:latin typeface="Segoe UI Light" panose="020B0502040204020203" pitchFamily="34" charset="0"/>
                <a:cs typeface="Segoe UI Light" panose="020B0502040204020203" pitchFamily="34" charset="0"/>
              </a:rPr>
              <a:t>SUM</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AVG</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MAX</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MIN</a:t>
            </a:r>
            <a:r>
              <a:rPr lang="en-IN" sz="2000" dirty="0">
                <a:latin typeface="Segoe UI Light" panose="020B0502040204020203" pitchFamily="34" charset="0"/>
                <a:cs typeface="Segoe UI Light" panose="020B0502040204020203" pitchFamily="34" charset="0"/>
              </a:rPr>
              <a:t>, and </a:t>
            </a:r>
            <a:r>
              <a:rPr lang="en-IN" sz="2000" b="1" i="1" dirty="0">
                <a:latin typeface="Segoe UI Light" panose="020B0502040204020203" pitchFamily="34" charset="0"/>
                <a:cs typeface="Segoe UI Light" panose="020B0502040204020203" pitchFamily="34" charset="0"/>
              </a:rPr>
              <a:t>COUNT</a:t>
            </a:r>
            <a:r>
              <a:rPr lang="en-IN" sz="2000" dirty="0">
                <a:latin typeface="Segoe UI Light" panose="020B0502040204020203" pitchFamily="34" charset="0"/>
                <a:cs typeface="Segoe UI Light" panose="020B0502040204020203" pitchFamily="34" charset="0"/>
              </a:rPr>
              <a:t>.) to perform calculation and </a:t>
            </a:r>
            <a:r>
              <a:rPr lang="en-IN" sz="2000" b="1" dirty="0">
                <a:latin typeface="Segoe UI Light" panose="020B0502040204020203" pitchFamily="34" charset="0"/>
                <a:cs typeface="Segoe UI Light" panose="020B0502040204020203" pitchFamily="34" charset="0"/>
              </a:rPr>
              <a:t>return a single value for each subgroup</a:t>
            </a:r>
            <a:r>
              <a:rPr lang="en-IN" sz="2000" dirty="0">
                <a:latin typeface="Segoe UI Light" panose="020B0502040204020203" pitchFamily="34" charset="0"/>
                <a:cs typeface="Segoe UI Light" panose="020B0502040204020203" pitchFamily="34" charset="0"/>
              </a:rPr>
              <a:t>.</a:t>
            </a:r>
          </a:p>
        </p:txBody>
      </p:sp>
      <p:sp>
        <p:nvSpPr>
          <p:cNvPr id="4" name="Rectangle 3"/>
          <p:cNvSpPr/>
          <p:nvPr/>
        </p:nvSpPr>
        <p:spPr>
          <a:xfrm>
            <a:off x="142844" y="1643050"/>
            <a:ext cx="9001156"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pic>
        <p:nvPicPr>
          <p:cNvPr id="6" name="Picture 5"/>
          <p:cNvPicPr>
            <a:picLocks noChangeAspect="1"/>
          </p:cNvPicPr>
          <p:nvPr/>
        </p:nvPicPr>
        <p:blipFill>
          <a:blip r:embed="rId2"/>
          <a:stretch>
            <a:fillRect/>
          </a:stretch>
        </p:blipFill>
        <p:spPr>
          <a:xfrm>
            <a:off x="1695450" y="3128962"/>
            <a:ext cx="5753100" cy="600075"/>
          </a:xfrm>
          <a:prstGeom prst="rect">
            <a:avLst/>
          </a:prstGeom>
        </p:spPr>
      </p:pic>
      <p:pic>
        <p:nvPicPr>
          <p:cNvPr id="14" name="Picture 13"/>
          <p:cNvPicPr>
            <a:picLocks noChangeAspect="1"/>
          </p:cNvPicPr>
          <p:nvPr/>
        </p:nvPicPr>
        <p:blipFill>
          <a:blip r:embed="rId3"/>
          <a:stretch>
            <a:fillRect/>
          </a:stretch>
        </p:blipFill>
        <p:spPr>
          <a:xfrm>
            <a:off x="186418" y="3911369"/>
            <a:ext cx="5038725" cy="466725"/>
          </a:xfrm>
          <a:prstGeom prst="rect">
            <a:avLst/>
          </a:prstGeom>
        </p:spPr>
      </p:pic>
      <p:grpSp>
        <p:nvGrpSpPr>
          <p:cNvPr id="23" name="Group 22"/>
          <p:cNvGrpSpPr/>
          <p:nvPr/>
        </p:nvGrpSpPr>
        <p:grpSpPr>
          <a:xfrm>
            <a:off x="4495800" y="5012863"/>
            <a:ext cx="3962400" cy="838200"/>
            <a:chOff x="2566549" y="4884266"/>
            <a:chExt cx="6425051" cy="935507"/>
          </a:xfrm>
        </p:grpSpPr>
        <p:pic>
          <p:nvPicPr>
            <p:cNvPr id="15" name="Picture 14"/>
            <p:cNvPicPr>
              <a:picLocks noChangeAspect="1"/>
            </p:cNvPicPr>
            <p:nvPr/>
          </p:nvPicPr>
          <p:blipFill>
            <a:blip r:embed="rId4"/>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a:stretch>
              <a:fillRect/>
            </a:stretch>
          </p:blipFill>
          <p:spPr>
            <a:xfrm>
              <a:off x="6782253" y="4884266"/>
              <a:ext cx="1711822" cy="437960"/>
            </a:xfrm>
            <a:prstGeom prst="rect">
              <a:avLst/>
            </a:prstGeom>
          </p:spPr>
        </p:pic>
      </p:grpSp>
      <p:cxnSp>
        <p:nvCxnSpPr>
          <p:cNvPr id="27" name="Elbow Connector 26"/>
          <p:cNvCxnSpPr/>
          <p:nvPr/>
        </p:nvCxnSpPr>
        <p:spPr>
          <a:xfrm>
            <a:off x="5225143" y="4131388"/>
            <a:ext cx="1008000"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6400800" y="4503851"/>
            <a:ext cx="1552028" cy="461665"/>
          </a:xfrm>
          <a:prstGeom prst="rect">
            <a:avLst/>
          </a:prstGeom>
          <a:noFill/>
        </p:spPr>
        <p:txBody>
          <a:bodyPr wrap="none" rtlCol="0">
            <a:spAutoFit/>
          </a:bodyPr>
          <a:lstStyle/>
          <a:p>
            <a:r>
              <a:rPr lang="en-IN" sz="2400" dirty="0" smtClean="0">
                <a:solidFill>
                  <a:srgbClr val="92D050"/>
                </a:solidFill>
              </a:rPr>
              <a:t>// ERROR</a:t>
            </a:r>
            <a:endParaRPr lang="en-IN" sz="2400" dirty="0">
              <a:solidFill>
                <a:srgbClr val="92D050"/>
              </a:solidFill>
            </a:endParaRPr>
          </a:p>
        </p:txBody>
      </p:sp>
    </p:spTree>
    <p:extLst>
      <p:ext uri="{BB962C8B-B14F-4D97-AF65-F5344CB8AC3E}">
        <p14:creationId xmlns:p14="http://schemas.microsoft.com/office/powerpoint/2010/main" xmlns="" val="1372885297"/>
      </p:ext>
    </p:extLst>
  </p:cSld>
  <p:clrMapOvr>
    <a:masterClrMapping/>
  </p:clrMapOvr>
  <p:timing>
    <p:tnLst>
      <p:par>
        <p:cT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kumimoji="0" lang="en-US" sz="4400" b="1" i="1"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152400" y="228600"/>
            <a:ext cx="8839200" cy="1323439"/>
          </a:xfrm>
          <a:prstGeom prst="rect">
            <a:avLst/>
          </a:prstGeom>
          <a:solidFill>
            <a:srgbClr val="E8F97F"/>
          </a:solidFill>
        </p:spPr>
        <p:txBody>
          <a:bodyPr wrap="square">
            <a:spAutoFit/>
          </a:bodyPr>
          <a:lstStyle/>
          <a:p>
            <a:pPr algn="just"/>
            <a:r>
              <a:rPr lang="en-IN" sz="2000" dirty="0">
                <a:latin typeface="Segoe UI Light" panose="020B0502040204020203" pitchFamily="34" charset="0"/>
                <a:cs typeface="Segoe UI Light" panose="020B0502040204020203" pitchFamily="34" charset="0"/>
              </a:rPr>
              <a:t>The aggregate functions allow you to perform the calculation of a set of rows and </a:t>
            </a:r>
            <a:r>
              <a:rPr lang="en-IN" sz="2000" b="1" dirty="0">
                <a:latin typeface="Segoe UI Light" panose="020B0502040204020203" pitchFamily="34" charset="0"/>
                <a:cs typeface="Segoe UI Light" panose="020B0502040204020203" pitchFamily="34" charset="0"/>
              </a:rPr>
              <a:t>return a single value</a:t>
            </a:r>
            <a:r>
              <a:rPr lang="en-IN" sz="2000" dirty="0">
                <a:latin typeface="Segoe UI Light" panose="020B0502040204020203" pitchFamily="34" charset="0"/>
                <a:cs typeface="Segoe UI Light" panose="020B0502040204020203" pitchFamily="34" charset="0"/>
              </a:rPr>
              <a:t>. The GROUP BY clause is often used with an aggregate function (such as </a:t>
            </a:r>
            <a:r>
              <a:rPr lang="en-IN" sz="2000" b="1" i="1" dirty="0">
                <a:latin typeface="Segoe UI Light" panose="020B0502040204020203" pitchFamily="34" charset="0"/>
                <a:cs typeface="Segoe UI Light" panose="020B0502040204020203" pitchFamily="34" charset="0"/>
              </a:rPr>
              <a:t>SUM</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AVG</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MAX</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MIN</a:t>
            </a:r>
            <a:r>
              <a:rPr lang="en-IN" sz="2000" dirty="0">
                <a:latin typeface="Segoe UI Light" panose="020B0502040204020203" pitchFamily="34" charset="0"/>
                <a:cs typeface="Segoe UI Light" panose="020B0502040204020203" pitchFamily="34" charset="0"/>
              </a:rPr>
              <a:t>, and </a:t>
            </a:r>
            <a:r>
              <a:rPr lang="en-IN" sz="2000" b="1" i="1" dirty="0">
                <a:latin typeface="Segoe UI Light" panose="020B0502040204020203" pitchFamily="34" charset="0"/>
                <a:cs typeface="Segoe UI Light" panose="020B0502040204020203" pitchFamily="34" charset="0"/>
              </a:rPr>
              <a:t>COUNT</a:t>
            </a:r>
            <a:r>
              <a:rPr lang="en-IN" sz="2000" dirty="0">
                <a:latin typeface="Segoe UI Light" panose="020B0502040204020203" pitchFamily="34" charset="0"/>
                <a:cs typeface="Segoe UI Light" panose="020B0502040204020203" pitchFamily="34" charset="0"/>
              </a:rPr>
              <a:t>.) to perform calculation and </a:t>
            </a:r>
            <a:r>
              <a:rPr lang="en-IN" sz="2000" b="1" dirty="0">
                <a:latin typeface="Segoe UI Light" panose="020B0502040204020203" pitchFamily="34" charset="0"/>
                <a:cs typeface="Segoe UI Light" panose="020B0502040204020203" pitchFamily="34" charset="0"/>
              </a:rPr>
              <a:t>return a single value for each subgroup</a:t>
            </a:r>
            <a:r>
              <a:rPr lang="en-IN" sz="2000" dirty="0">
                <a:latin typeface="Segoe UI Light" panose="020B0502040204020203" pitchFamily="34" charset="0"/>
                <a:cs typeface="Segoe UI Light" panose="020B0502040204020203" pitchFamily="34" charset="0"/>
              </a:rPr>
              <a:t>.</a:t>
            </a:r>
          </a:p>
        </p:txBody>
      </p:sp>
      <p:pic>
        <p:nvPicPr>
          <p:cNvPr id="6" name="Picture 5"/>
          <p:cNvPicPr>
            <a:picLocks noChangeAspect="1"/>
          </p:cNvPicPr>
          <p:nvPr/>
        </p:nvPicPr>
        <p:blipFill>
          <a:blip r:embed="rId2"/>
          <a:stretch>
            <a:fillRect/>
          </a:stretch>
        </p:blipFill>
        <p:spPr>
          <a:xfrm>
            <a:off x="1695450" y="3128962"/>
            <a:ext cx="5753100" cy="600075"/>
          </a:xfrm>
          <a:prstGeom prst="rect">
            <a:avLst/>
          </a:prstGeom>
        </p:spPr>
      </p:pic>
      <p:pic>
        <p:nvPicPr>
          <p:cNvPr id="12" name="Picture 11"/>
          <p:cNvPicPr>
            <a:picLocks noChangeAspect="1"/>
          </p:cNvPicPr>
          <p:nvPr/>
        </p:nvPicPr>
        <p:blipFill>
          <a:blip r:embed="rId3"/>
          <a:stretch>
            <a:fillRect/>
          </a:stretch>
        </p:blipFill>
        <p:spPr>
          <a:xfrm>
            <a:off x="152400" y="4238636"/>
            <a:ext cx="5935320" cy="833438"/>
          </a:xfrm>
          <a:prstGeom prst="rect">
            <a:avLst/>
          </a:prstGeom>
        </p:spPr>
      </p:pic>
      <p:pic>
        <p:nvPicPr>
          <p:cNvPr id="13" name="Picture 12"/>
          <p:cNvPicPr>
            <a:picLocks noChangeAspect="1"/>
          </p:cNvPicPr>
          <p:nvPr/>
        </p:nvPicPr>
        <p:blipFill>
          <a:blip r:embed="rId4"/>
          <a:stretch>
            <a:fillRect/>
          </a:stretch>
        </p:blipFill>
        <p:spPr>
          <a:xfrm>
            <a:off x="152400" y="5359372"/>
            <a:ext cx="5935320" cy="889028"/>
          </a:xfrm>
          <a:prstGeom prst="rect">
            <a:avLst/>
          </a:prstGeom>
        </p:spPr>
      </p:pic>
      <p:sp>
        <p:nvSpPr>
          <p:cNvPr id="8" name="Rectangle 7"/>
          <p:cNvSpPr/>
          <p:nvPr/>
        </p:nvSpPr>
        <p:spPr>
          <a:xfrm>
            <a:off x="142844" y="1643050"/>
            <a:ext cx="9001156"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spTree>
    <p:extLst>
      <p:ext uri="{BB962C8B-B14F-4D97-AF65-F5344CB8AC3E}">
        <p14:creationId xmlns:p14="http://schemas.microsoft.com/office/powerpoint/2010/main" xmlns="" val="2154041715"/>
      </p:ext>
    </p:extLst>
  </p:cSld>
  <p:clrMapOvr>
    <a:masterClrMapping/>
  </p:clrMapOvr>
  <p:timing>
    <p:tnLst>
      <p:par>
        <p:cT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1219200"/>
            <a:ext cx="8686800" cy="1553054"/>
          </a:xfrm>
          <a:prstGeom prst="rect">
            <a:avLst/>
          </a:prstGeom>
          <a:solidFill>
            <a:schemeClr val="bg1"/>
          </a:solidFill>
        </p:spPr>
        <p:txBody>
          <a:bodyPr wrap="square">
            <a:spAutoFit/>
          </a:bodyPr>
          <a:lstStyle/>
          <a:p>
            <a:pPr>
              <a:lnSpc>
                <a:spcPct val="150000"/>
              </a:lnSpc>
              <a:buFont typeface="Arial" pitchFamily="34" charset="0"/>
              <a:buChar char="•"/>
            </a:pPr>
            <a:r>
              <a:rPr lang="en-US" sz="2200" dirty="0" smtClean="0">
                <a:solidFill>
                  <a:srgbClr val="527E67"/>
                </a:solidFill>
                <a:latin typeface="Arial" pitchFamily="34" charset="0"/>
                <a:ea typeface="+mj-ea"/>
                <a:cs typeface="Arial" pitchFamily="34" charset="0"/>
              </a:rPr>
              <a:t>  in the </a:t>
            </a:r>
            <a:r>
              <a:rPr lang="en-US" sz="2200" b="1" dirty="0" smtClean="0">
                <a:solidFill>
                  <a:srgbClr val="527E67"/>
                </a:solidFill>
                <a:latin typeface="Arial" pitchFamily="34" charset="0"/>
                <a:ea typeface="+mj-ea"/>
                <a:cs typeface="Arial" pitchFamily="34" charset="0"/>
              </a:rPr>
              <a:t>SELECT-LIST</a:t>
            </a:r>
            <a:r>
              <a:rPr lang="en-US" sz="2200" dirty="0" smtClean="0">
                <a:solidFill>
                  <a:srgbClr val="527E67"/>
                </a:solidFill>
                <a:latin typeface="Arial" pitchFamily="34" charset="0"/>
                <a:ea typeface="+mj-ea"/>
                <a:cs typeface="Arial" pitchFamily="34" charset="0"/>
              </a:rPr>
              <a:t> (the items before the FROM clause).</a:t>
            </a:r>
          </a:p>
          <a:p>
            <a:pPr>
              <a:lnSpc>
                <a:spcPct val="150000"/>
              </a:lnSpc>
              <a:buFont typeface="Arial" pitchFamily="34" charset="0"/>
              <a:buChar char="•"/>
            </a:pPr>
            <a:r>
              <a:rPr lang="en-US" sz="2200" dirty="0" smtClean="0">
                <a:solidFill>
                  <a:srgbClr val="527E67"/>
                </a:solidFill>
                <a:latin typeface="Arial" pitchFamily="34" charset="0"/>
                <a:ea typeface="+mj-ea"/>
                <a:cs typeface="Arial" pitchFamily="34" charset="0"/>
              </a:rPr>
              <a:t>  in the </a:t>
            </a:r>
            <a:r>
              <a:rPr lang="en-US" sz="2200" b="1" dirty="0" smtClean="0">
                <a:solidFill>
                  <a:srgbClr val="527E67"/>
                </a:solidFill>
                <a:latin typeface="Arial" pitchFamily="34" charset="0"/>
                <a:ea typeface="+mj-ea"/>
                <a:cs typeface="Arial" pitchFamily="34" charset="0"/>
              </a:rPr>
              <a:t>ORDER BY</a:t>
            </a:r>
            <a:r>
              <a:rPr lang="en-US" sz="2200" dirty="0" smtClean="0">
                <a:solidFill>
                  <a:srgbClr val="527E67"/>
                </a:solidFill>
                <a:latin typeface="Arial" pitchFamily="34" charset="0"/>
                <a:ea typeface="+mj-ea"/>
                <a:cs typeface="Arial" pitchFamily="34" charset="0"/>
              </a:rPr>
              <a:t> clause.</a:t>
            </a:r>
          </a:p>
          <a:p>
            <a:pPr>
              <a:lnSpc>
                <a:spcPct val="150000"/>
              </a:lnSpc>
              <a:buFont typeface="Arial" pitchFamily="34" charset="0"/>
              <a:buChar char="•"/>
            </a:pPr>
            <a:r>
              <a:rPr lang="en-US" sz="2200" dirty="0" smtClean="0">
                <a:solidFill>
                  <a:srgbClr val="527E67"/>
                </a:solidFill>
                <a:latin typeface="Arial" pitchFamily="34" charset="0"/>
                <a:ea typeface="+mj-ea"/>
                <a:cs typeface="Arial" pitchFamily="34" charset="0"/>
              </a:rPr>
              <a:t>  and in the </a:t>
            </a:r>
            <a:r>
              <a:rPr lang="en-US" sz="2200" b="1" dirty="0" smtClean="0">
                <a:solidFill>
                  <a:srgbClr val="527E67"/>
                </a:solidFill>
                <a:latin typeface="Arial" pitchFamily="34" charset="0"/>
                <a:ea typeface="+mj-ea"/>
                <a:cs typeface="Arial" pitchFamily="34" charset="0"/>
              </a:rPr>
              <a:t>HAVING</a:t>
            </a:r>
            <a:r>
              <a:rPr lang="en-US" sz="2200" dirty="0" smtClean="0">
                <a:solidFill>
                  <a:srgbClr val="527E67"/>
                </a:solidFill>
                <a:latin typeface="Arial" pitchFamily="34" charset="0"/>
                <a:ea typeface="+mj-ea"/>
                <a:cs typeface="Arial" pitchFamily="34" charset="0"/>
              </a:rPr>
              <a:t> clause.</a:t>
            </a:r>
          </a:p>
        </p:txBody>
      </p:sp>
      <p:sp>
        <p:nvSpPr>
          <p:cNvPr id="2" name="Title 1"/>
          <p:cNvSpPr>
            <a:spLocks noGrp="1"/>
          </p:cNvSpPr>
          <p:nvPr>
            <p:ph type="title"/>
          </p:nvPr>
        </p:nvSpPr>
        <p:spPr>
          <a:xfrm>
            <a:off x="0" y="228600"/>
            <a:ext cx="9144000" cy="914400"/>
          </a:xfrm>
        </p:spPr>
        <p:txBody>
          <a:bodyPr>
            <a:normAutofit fontScale="90000"/>
          </a:bodyPr>
          <a:lstStyle/>
          <a:p>
            <a:pPr algn="ctr"/>
            <a:r>
              <a:rPr lang="en-US" dirty="0" smtClean="0">
                <a:latin typeface="Arial" pitchFamily="34" charset="0"/>
                <a:cs typeface="Arial" pitchFamily="34" charset="0"/>
              </a:rPr>
              <a:t>There are 3 places where aggregate functions can appear in a query</a:t>
            </a:r>
            <a:endParaRPr lang="en-US" dirty="0">
              <a:latin typeface="Arial" pitchFamily="34" charset="0"/>
              <a:cs typeface="Arial" pitchFamily="34" charset="0"/>
            </a:endParaRPr>
          </a:p>
        </p:txBody>
      </p:sp>
      <p:sp>
        <p:nvSpPr>
          <p:cNvPr id="3" name="Rectangle 2"/>
          <p:cNvSpPr/>
          <p:nvPr/>
        </p:nvSpPr>
        <p:spPr>
          <a:xfrm>
            <a:off x="228600" y="4913667"/>
            <a:ext cx="8686800" cy="1107996"/>
          </a:xfrm>
          <a:prstGeom prst="rect">
            <a:avLst/>
          </a:prstGeom>
          <a:solidFill>
            <a:schemeClr val="accent6">
              <a:lumMod val="20000"/>
              <a:lumOff val="80000"/>
            </a:schemeClr>
          </a:solidFill>
        </p:spPr>
        <p:txBody>
          <a:bodyPr wrap="square">
            <a:spAutoFit/>
          </a:bodyPr>
          <a:lstStyle/>
          <a:p>
            <a:r>
              <a:rPr lang="en-IN" sz="2200" dirty="0">
                <a:solidFill>
                  <a:srgbClr val="242729"/>
                </a:solidFill>
                <a:latin typeface="Segoe UI Light" panose="020B0502040204020203" pitchFamily="34" charset="0"/>
                <a:cs typeface="Segoe UI Light" panose="020B0502040204020203" pitchFamily="34" charset="0"/>
              </a:rPr>
              <a:t>"An aggregate may </a:t>
            </a:r>
            <a:r>
              <a:rPr lang="en-IN" sz="2200" b="1" i="1" dirty="0" smtClean="0">
                <a:solidFill>
                  <a:srgbClr val="C00000"/>
                </a:solidFill>
                <a:latin typeface="Segoe UI Light" panose="020B0502040204020203" pitchFamily="34" charset="0"/>
                <a:cs typeface="Segoe UI Light" panose="020B0502040204020203" pitchFamily="34" charset="0"/>
              </a:rPr>
              <a:t>NOT </a:t>
            </a:r>
            <a:r>
              <a:rPr lang="en-IN" sz="2200" dirty="0" smtClean="0">
                <a:solidFill>
                  <a:srgbClr val="242729"/>
                </a:solidFill>
                <a:latin typeface="Segoe UI Light" panose="020B0502040204020203" pitchFamily="34" charset="0"/>
                <a:cs typeface="Segoe UI Light" panose="020B0502040204020203" pitchFamily="34" charset="0"/>
              </a:rPr>
              <a:t>appear </a:t>
            </a:r>
            <a:r>
              <a:rPr lang="en-IN" sz="2200" dirty="0">
                <a:solidFill>
                  <a:srgbClr val="242729"/>
                </a:solidFill>
                <a:latin typeface="Segoe UI Light" panose="020B0502040204020203" pitchFamily="34" charset="0"/>
                <a:cs typeface="Segoe UI Light" panose="020B0502040204020203" pitchFamily="34" charset="0"/>
              </a:rPr>
              <a:t>in the </a:t>
            </a:r>
            <a:r>
              <a:rPr lang="en-IN" sz="2200" b="1" i="1" dirty="0">
                <a:solidFill>
                  <a:srgbClr val="C00000"/>
                </a:solidFill>
                <a:latin typeface="Segoe UI Light" panose="020B0502040204020203" pitchFamily="34" charset="0"/>
                <a:cs typeface="Segoe UI Light" panose="020B0502040204020203" pitchFamily="34" charset="0"/>
              </a:rPr>
              <a:t>WHERE clause</a:t>
            </a:r>
            <a:r>
              <a:rPr lang="en-IN" sz="2200" dirty="0">
                <a:solidFill>
                  <a:srgbClr val="242729"/>
                </a:solidFill>
                <a:latin typeface="Segoe UI Light" panose="020B0502040204020203" pitchFamily="34" charset="0"/>
                <a:cs typeface="Segoe UI Light" panose="020B0502040204020203" pitchFamily="34" charset="0"/>
              </a:rPr>
              <a:t> unless it is in a </a:t>
            </a:r>
            <a:r>
              <a:rPr lang="en-IN" sz="2200" b="1" i="1" dirty="0">
                <a:solidFill>
                  <a:srgbClr val="FF0000"/>
                </a:solidFill>
                <a:latin typeface="Segoe UI Light" panose="020B0502040204020203" pitchFamily="34" charset="0"/>
                <a:cs typeface="Segoe UI Light" panose="020B0502040204020203" pitchFamily="34" charset="0"/>
              </a:rPr>
              <a:t>subquery</a:t>
            </a:r>
            <a:r>
              <a:rPr lang="en-IN" sz="2200" dirty="0">
                <a:solidFill>
                  <a:srgbClr val="242729"/>
                </a:solidFill>
                <a:latin typeface="Segoe UI Light" panose="020B0502040204020203" pitchFamily="34" charset="0"/>
                <a:cs typeface="Segoe UI Light" panose="020B0502040204020203" pitchFamily="34" charset="0"/>
              </a:rPr>
              <a:t> contained in a </a:t>
            </a:r>
            <a:r>
              <a:rPr lang="en-IN" sz="2200" b="1" i="1" dirty="0" smtClean="0">
                <a:solidFill>
                  <a:srgbClr val="FF0000"/>
                </a:solidFill>
                <a:latin typeface="Segoe UI Light" panose="020B0502040204020203" pitchFamily="34" charset="0"/>
                <a:cs typeface="Segoe UI Light" panose="020B0502040204020203" pitchFamily="34" charset="0"/>
              </a:rPr>
              <a:t>WHERE</a:t>
            </a:r>
            <a:r>
              <a:rPr lang="en-IN" sz="2200" dirty="0" smtClean="0">
                <a:solidFill>
                  <a:srgbClr val="242729"/>
                </a:solidFill>
                <a:latin typeface="Segoe UI Light" panose="020B0502040204020203" pitchFamily="34" charset="0"/>
                <a:cs typeface="Segoe UI Light" panose="020B0502040204020203" pitchFamily="34" charset="0"/>
              </a:rPr>
              <a:t> or </a:t>
            </a:r>
            <a:r>
              <a:rPr lang="en-IN" sz="2200" b="1" i="1" dirty="0" smtClean="0">
                <a:solidFill>
                  <a:srgbClr val="FF0000"/>
                </a:solidFill>
                <a:latin typeface="Segoe UI Light" panose="020B0502040204020203" pitchFamily="34" charset="0"/>
                <a:cs typeface="Segoe UI Light" panose="020B0502040204020203" pitchFamily="34" charset="0"/>
              </a:rPr>
              <a:t>HAVING</a:t>
            </a:r>
            <a:r>
              <a:rPr lang="en-IN" sz="2200" dirty="0" smtClean="0">
                <a:solidFill>
                  <a:srgbClr val="242729"/>
                </a:solidFill>
                <a:latin typeface="Segoe UI Light" panose="020B0502040204020203" pitchFamily="34" charset="0"/>
                <a:cs typeface="Segoe UI Light" panose="020B0502040204020203" pitchFamily="34" charset="0"/>
              </a:rPr>
              <a:t> </a:t>
            </a:r>
            <a:r>
              <a:rPr lang="en-IN" sz="2200" dirty="0">
                <a:solidFill>
                  <a:srgbClr val="242729"/>
                </a:solidFill>
                <a:latin typeface="Segoe UI Light" panose="020B0502040204020203" pitchFamily="34" charset="0"/>
                <a:cs typeface="Segoe UI Light" panose="020B0502040204020203" pitchFamily="34" charset="0"/>
              </a:rPr>
              <a:t>clause or a select list, and the column being aggregated is an outer reference"</a:t>
            </a:r>
            <a:endParaRPr lang="en-IN" sz="2200" dirty="0">
              <a:latin typeface="Segoe UI Light" panose="020B0502040204020203" pitchFamily="34" charset="0"/>
              <a:cs typeface="Segoe UI Light" panose="020B0502040204020203" pitchFamily="34" charset="0"/>
            </a:endParaRPr>
          </a:p>
        </p:txBody>
      </p:sp>
      <p:grpSp>
        <p:nvGrpSpPr>
          <p:cNvPr id="5" name="Group 4"/>
          <p:cNvGrpSpPr/>
          <p:nvPr/>
        </p:nvGrpSpPr>
        <p:grpSpPr>
          <a:xfrm>
            <a:off x="228600" y="3016527"/>
            <a:ext cx="8686800" cy="1626919"/>
            <a:chOff x="208808" y="2957874"/>
            <a:chExt cx="7434262" cy="1626919"/>
          </a:xfrm>
        </p:grpSpPr>
        <p:pic>
          <p:nvPicPr>
            <p:cNvPr id="6" name="Picture 5"/>
            <p:cNvPicPr>
              <a:picLocks noChangeAspect="1"/>
            </p:cNvPicPr>
            <p:nvPr/>
          </p:nvPicPr>
          <p:blipFill>
            <a:blip r:embed="rId2"/>
            <a:stretch>
              <a:fillRect/>
            </a:stretch>
          </p:blipFill>
          <p:spPr>
            <a:xfrm>
              <a:off x="228600" y="2957874"/>
              <a:ext cx="4572000" cy="733567"/>
            </a:xfrm>
            <a:prstGeom prst="rect">
              <a:avLst/>
            </a:prstGeom>
          </p:spPr>
        </p:pic>
        <p:pic>
          <p:nvPicPr>
            <p:cNvPr id="7" name="Picture 6"/>
            <p:cNvPicPr>
              <a:picLocks noChangeAspect="1"/>
            </p:cNvPicPr>
            <p:nvPr/>
          </p:nvPicPr>
          <p:blipFill>
            <a:blip r:embed="rId3"/>
            <a:stretch>
              <a:fillRect/>
            </a:stretch>
          </p:blipFill>
          <p:spPr>
            <a:xfrm>
              <a:off x="208808" y="3882185"/>
              <a:ext cx="7434262" cy="702608"/>
            </a:xfrm>
            <a:prstGeom prst="rect">
              <a:avLst/>
            </a:prstGeom>
          </p:spPr>
        </p:pic>
      </p:grpSp>
    </p:spTree>
    <p:extLst>
      <p:ext uri="{BB962C8B-B14F-4D97-AF65-F5344CB8AC3E}">
        <p14:creationId xmlns:p14="http://schemas.microsoft.com/office/powerpoint/2010/main" xmlns="" val="4112397665"/>
      </p:ext>
    </p:extLst>
  </p:cSld>
  <p:clrMapOvr>
    <a:masterClrMapping/>
  </p:clrMapOvr>
  <p:timing>
    <p:tnLst>
      <p:par>
        <p:cT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1077218"/>
          </a:xfrm>
          <a:prstGeom prst="rect">
            <a:avLst/>
          </a:prstGeom>
          <a:solidFill>
            <a:schemeClr val="bg2">
              <a:lumMod val="10000"/>
            </a:schemeClr>
          </a:solidFill>
        </p:spPr>
        <p:txBody>
          <a:bodyPr wrap="square">
            <a:spAutoFit/>
          </a:bodyPr>
          <a:lstStyle/>
          <a:p>
            <a:pPr algn="r"/>
            <a:r>
              <a:rPr lang="en-US" sz="3200" b="1" i="1" dirty="0" smtClean="0">
                <a:solidFill>
                  <a:srgbClr val="FF9900"/>
                </a:solidFill>
                <a:latin typeface="Arial" pitchFamily="34" charset="0"/>
                <a:cs typeface="Arial" pitchFamily="34" charset="0"/>
              </a:rPr>
              <a:t>AVG and COUNT Aggregate (GROUP BY) Function </a:t>
            </a:r>
            <a:endParaRPr lang="en-IN" sz="3200" b="1" i="1" dirty="0">
              <a:solidFill>
                <a:srgbClr val="FF9900"/>
              </a:solidFill>
              <a:latin typeface="Arial" pitchFamily="34" charset="0"/>
              <a:cs typeface="Arial" pitchFamily="34" charset="0"/>
            </a:endParaRPr>
          </a:p>
        </p:txBody>
      </p:sp>
      <p:sp>
        <p:nvSpPr>
          <p:cNvPr id="4" name="Rectangle 3"/>
          <p:cNvSpPr/>
          <p:nvPr/>
        </p:nvSpPr>
        <p:spPr>
          <a:xfrm>
            <a:off x="152400" y="1143000"/>
            <a:ext cx="8839200" cy="4739759"/>
          </a:xfrm>
          <a:prstGeom prst="rect">
            <a:avLst/>
          </a:prstGeom>
          <a:solidFill>
            <a:srgbClr val="2E2E36"/>
          </a:solidFill>
        </p:spPr>
        <p:txBody>
          <a:bodyPr wrap="square">
            <a:spAutoFit/>
          </a:bodyPr>
          <a:lstStyle/>
          <a:p>
            <a:r>
              <a:rPr lang="en-IN" sz="2000" b="1" dirty="0" smtClean="0">
                <a:solidFill>
                  <a:srgbClr val="FADF8A"/>
                </a:solidFill>
                <a:latin typeface="Arial" panose="020B0604020202020204" pitchFamily="34" charset="0"/>
                <a:cs typeface="Arial" panose="020B0604020202020204" pitchFamily="34" charset="0"/>
              </a:rPr>
              <a:t>AVG()</a:t>
            </a:r>
            <a:endParaRPr lang="en-IN" sz="2000" b="1"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If there are no matching rows, AVG() returns NULL.</a:t>
            </a:r>
            <a:r>
              <a:rPr lang="en-IN" dirty="0" smtClean="0">
                <a:solidFill>
                  <a:srgbClr val="FADF8A"/>
                </a:solidFill>
                <a:latin typeface="Arial" panose="020B0604020202020204" pitchFamily="34" charset="0"/>
                <a:cs typeface="Arial" panose="020B0604020202020204" pitchFamily="34" charset="0"/>
              </a:rPr>
              <a:t> </a:t>
            </a: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dirty="0" smtClean="0">
              <a:solidFill>
                <a:srgbClr val="FADF8A"/>
              </a:solidFill>
              <a:latin typeface="Arial" panose="020B0604020202020204" pitchFamily="34" charset="0"/>
              <a:cs typeface="Arial" panose="020B0604020202020204" pitchFamily="34" charset="0"/>
            </a:endParaRPr>
          </a:p>
          <a:p>
            <a:r>
              <a:rPr lang="en-IN" sz="2000" b="1" dirty="0" smtClean="0">
                <a:solidFill>
                  <a:srgbClr val="FADF8A"/>
                </a:solidFill>
                <a:latin typeface="Arial" panose="020B0604020202020204" pitchFamily="34" charset="0"/>
                <a:cs typeface="Arial" panose="020B0604020202020204" pitchFamily="34" charset="0"/>
              </a:rPr>
              <a:t>SUM()</a:t>
            </a: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If the return set has no rows, SUM() returns NULL</a:t>
            </a:r>
            <a:r>
              <a:rPr lang="en-IN" dirty="0" smtClean="0">
                <a:solidFill>
                  <a:srgbClr val="FADF8A"/>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The DISTINCT keyword can be used to sum only the distinct values of expr.</a:t>
            </a:r>
          </a:p>
          <a:p>
            <a:endParaRPr lang="en-IN" sz="2000" b="1"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solidFill>
                <a:srgbClr val="FADF8A"/>
              </a:solidFill>
              <a:latin typeface="Arial" panose="020B0604020202020204" pitchFamily="34" charset="0"/>
              <a:cs typeface="Arial" panose="020B0604020202020204" pitchFamily="34" charset="0"/>
            </a:endParaRPr>
          </a:p>
          <a:p>
            <a:r>
              <a:rPr lang="en-IN" sz="2000" b="1" dirty="0" smtClean="0">
                <a:solidFill>
                  <a:srgbClr val="FADF8A"/>
                </a:solidFill>
                <a:latin typeface="Arial" panose="020B0604020202020204" pitchFamily="34" charset="0"/>
                <a:cs typeface="Arial" panose="020B0604020202020204" pitchFamily="34" charset="0"/>
              </a:rPr>
              <a:t>COUNT()</a:t>
            </a:r>
            <a:endParaRPr lang="en-IN" sz="2000" b="1"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Returns a count of the number of non-NULL values.</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If there are no matching rows, COUNT() returns 0.</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COUNT(*) is somewhat different in that it returns a count of the number of rows retrieved, whether or not they contain NULL values</a:t>
            </a:r>
            <a:r>
              <a:rPr lang="en-IN" dirty="0" smtClean="0">
                <a:solidFill>
                  <a:srgbClr val="FADF8A"/>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p:txBody>
      </p:sp>
      <p:sp>
        <p:nvSpPr>
          <p:cNvPr id="2" name="Rectangle 1"/>
          <p:cNvSpPr/>
          <p:nvPr/>
        </p:nvSpPr>
        <p:spPr>
          <a:xfrm>
            <a:off x="0" y="500036"/>
            <a:ext cx="7391400" cy="584775"/>
          </a:xfrm>
          <a:prstGeom prst="rect">
            <a:avLst/>
          </a:prstGeom>
        </p:spPr>
        <p:txBody>
          <a:bodyPr wrap="square">
            <a:spAutoFit/>
          </a:bodyPr>
          <a:lstStyle/>
          <a:p>
            <a:r>
              <a:rPr lang="en-IN" sz="1600" i="1" dirty="0">
                <a:solidFill>
                  <a:srgbClr val="FFFF00"/>
                </a:solidFill>
                <a:latin typeface="Arial" panose="020B0604020202020204" pitchFamily="34" charset="0"/>
                <a:cs typeface="Arial" panose="020B0604020202020204" pitchFamily="34" charset="0"/>
              </a:rPr>
              <a:t>Blank space between </a:t>
            </a:r>
            <a:r>
              <a:rPr lang="en-IN" sz="1600" i="1" dirty="0" smtClean="0">
                <a:solidFill>
                  <a:srgbClr val="FFFF00"/>
                </a:solidFill>
                <a:latin typeface="Arial" panose="020B0604020202020204" pitchFamily="34" charset="0"/>
                <a:cs typeface="Arial" panose="020B0604020202020204" pitchFamily="34" charset="0"/>
              </a:rPr>
              <a:t>aggregate functions </a:t>
            </a:r>
            <a:r>
              <a:rPr lang="en-IN" sz="1600" i="1" dirty="0">
                <a:solidFill>
                  <a:srgbClr val="FFFF00"/>
                </a:solidFill>
                <a:latin typeface="Arial" panose="020B0604020202020204" pitchFamily="34" charset="0"/>
                <a:cs typeface="Arial" panose="020B0604020202020204" pitchFamily="34" charset="0"/>
              </a:rPr>
              <a:t>like (SUM, MIN, MAX, COUNT) are not </a:t>
            </a:r>
            <a:r>
              <a:rPr lang="en-IN" sz="1600" i="1" dirty="0" smtClean="0">
                <a:solidFill>
                  <a:srgbClr val="FFFF00"/>
                </a:solidFill>
                <a:latin typeface="Arial" panose="020B0604020202020204" pitchFamily="34" charset="0"/>
                <a:cs typeface="Arial" panose="020B0604020202020204" pitchFamily="34" charset="0"/>
              </a:rPr>
              <a:t>allowed. Eg. SELECT SUM (sal) from EMP;</a:t>
            </a:r>
            <a:endParaRPr lang="en-IN" sz="1600" i="1" dirty="0">
              <a:solidFill>
                <a:srgbClr val="FFFF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3996652757"/>
      </p:ext>
    </p:extLst>
  </p:cSld>
  <p:clrMapOvr>
    <a:masterClrMapping/>
  </p:clrMapOvr>
  <p:timing>
    <p:tnLst>
      <p:par>
        <p:cTn id="1" dur="indefinite" restart="never" nodeType="tmRoot"/>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1077218"/>
          </a:xfrm>
          <a:prstGeom prst="rect">
            <a:avLst/>
          </a:prstGeom>
          <a:solidFill>
            <a:schemeClr val="bg2">
              <a:lumMod val="10000"/>
            </a:schemeClr>
          </a:solidFill>
        </p:spPr>
        <p:txBody>
          <a:bodyPr wrap="square">
            <a:spAutoFit/>
          </a:bodyPr>
          <a:lstStyle/>
          <a:p>
            <a:pPr algn="r"/>
            <a:r>
              <a:rPr lang="en-US" sz="3200" b="1" i="1" dirty="0" smtClean="0">
                <a:solidFill>
                  <a:srgbClr val="FF9900"/>
                </a:solidFill>
                <a:latin typeface="Arial" pitchFamily="34" charset="0"/>
                <a:cs typeface="Arial" pitchFamily="34" charset="0"/>
              </a:rPr>
              <a:t>AVG and COUNT Aggregate (GROUP BY) Function </a:t>
            </a:r>
            <a:endParaRPr lang="en-IN" sz="3200" b="1" i="1" dirty="0">
              <a:solidFill>
                <a:srgbClr val="FF9900"/>
              </a:solidFill>
              <a:latin typeface="Arial" pitchFamily="34" charset="0"/>
              <a:cs typeface="Arial" pitchFamily="34" charset="0"/>
            </a:endParaRPr>
          </a:p>
        </p:txBody>
      </p:sp>
      <p:sp>
        <p:nvSpPr>
          <p:cNvPr id="2" name="Rectangle 1"/>
          <p:cNvSpPr/>
          <p:nvPr/>
        </p:nvSpPr>
        <p:spPr>
          <a:xfrm>
            <a:off x="185058" y="1447800"/>
            <a:ext cx="8686800" cy="2308324"/>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latin typeface="Arial" panose="020B0604020202020204" pitchFamily="34" charset="0"/>
                <a:ea typeface="Times New Roman" panose="02020603050405020304" pitchFamily="18" charset="0"/>
              </a:rPr>
              <a:t>(JOB</a:t>
            </a:r>
            <a:r>
              <a:rPr lang="en-US" dirty="0" smtClean="0">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smtClean="0">
                <a:solidFill>
                  <a:schemeClr val="bg1">
                    <a:lumMod val="65000"/>
                  </a:schemeClr>
                </a:solidFill>
                <a:latin typeface="Arial" panose="020B0604020202020204" pitchFamily="34" charset="0"/>
                <a:ea typeface="Times New Roman" panose="02020603050405020304" pitchFamily="18" charset="0"/>
              </a:rPr>
              <a:t>(</a:t>
            </a:r>
            <a:r>
              <a:rPr lang="en-US" dirty="0" smtClean="0">
                <a:latin typeface="Arial" panose="020B0604020202020204" pitchFamily="34" charset="0"/>
                <a:ea typeface="Times New Roman" panose="02020603050405020304" pitchFamily="18" charset="0"/>
              </a:rPr>
              <a:t>*</a:t>
            </a:r>
            <a:r>
              <a:rPr lang="en-US" dirty="0" smtClean="0">
                <a:solidFill>
                  <a:schemeClr val="bg1">
                    <a:lumMod val="65000"/>
                  </a:schemeClr>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smtClean="0">
                <a:solidFill>
                  <a:srgbClr val="DD4A68"/>
                </a:solidFill>
                <a:latin typeface="Arial" panose="020B0604020202020204" pitchFamily="34" charset="0"/>
                <a:ea typeface="Times New Roman" panose="02020603050405020304" pitchFamily="18" charset="0"/>
              </a:rPr>
              <a:t>COUNT</a:t>
            </a:r>
            <a:r>
              <a:rPr lang="en-US" dirty="0" smtClean="0">
                <a:solidFill>
                  <a:schemeClr val="bg1">
                    <a:lumMod val="65000"/>
                  </a:schemeClr>
                </a:solidFill>
                <a:latin typeface="Arial" panose="020B0604020202020204" pitchFamily="34" charset="0"/>
                <a:ea typeface="Times New Roman" panose="02020603050405020304" pitchFamily="18" charset="0"/>
              </a:rPr>
              <a:t>(</a:t>
            </a:r>
            <a:r>
              <a:rPr lang="en-US" dirty="0" smtClean="0">
                <a:latin typeface="Arial" panose="020B0604020202020204" pitchFamily="34" charset="0"/>
                <a:ea typeface="Times New Roman" panose="02020603050405020304" pitchFamily="18" charset="0"/>
              </a:rPr>
              <a:t>EMP</a:t>
            </a:r>
            <a:r>
              <a:rPr lang="en-US" dirty="0" smtClean="0">
                <a:solidFill>
                  <a:srgbClr val="DD4A68"/>
                </a:solidFill>
                <a:latin typeface="Arial" panose="020B0604020202020204" pitchFamily="34" charset="0"/>
                <a:ea typeface="Times New Roman" panose="02020603050405020304" pitchFamily="18" charset="0"/>
              </a:rPr>
              <a:t>.*</a:t>
            </a:r>
            <a:r>
              <a:rPr lang="en-US" dirty="0" smtClean="0">
                <a:solidFill>
                  <a:schemeClr val="bg1">
                    <a:lumMod val="65000"/>
                  </a:schemeClr>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a:t>
            </a:r>
          </a:p>
          <a:p>
            <a:endParaRPr lang="en-US" dirty="0" smtClean="0">
              <a:solidFill>
                <a:srgbClr val="000000"/>
              </a:solidFill>
              <a:latin typeface="Arial" panose="020B0604020202020204" pitchFamily="34" charset="0"/>
              <a:ea typeface="Times New Roman" panose="02020603050405020304" pitchFamily="18" charset="0"/>
            </a:endParaRPr>
          </a:p>
          <a:p>
            <a:r>
              <a:rPr lang="en-US" dirty="0" smtClean="0">
                <a:solidFill>
                  <a:srgbClr val="0077AA"/>
                </a:solidFill>
                <a:latin typeface="Arial" panose="020B0604020202020204" pitchFamily="34" charset="0"/>
                <a:ea typeface="Times New Roman" panose="02020603050405020304" pitchFamily="18" charset="0"/>
              </a:rPr>
              <a:t>SELECT</a:t>
            </a:r>
            <a:r>
              <a:rPr lang="en-US" dirty="0" smtClean="0">
                <a:solidFill>
                  <a:srgbClr val="000000"/>
                </a:solidFill>
                <a:latin typeface="Arial" panose="020B0604020202020204" pitchFamily="34" charset="0"/>
                <a:ea typeface="Times New Roman" panose="02020603050405020304" pitchFamily="18" charset="0"/>
              </a:rPr>
              <a:t> </a:t>
            </a:r>
            <a:r>
              <a:rPr lang="en-US" dirty="0" smtClean="0">
                <a:solidFill>
                  <a:srgbClr val="DD4A68"/>
                </a:solidFill>
                <a:latin typeface="Arial" panose="020B0604020202020204" pitchFamily="34" charset="0"/>
                <a:ea typeface="Times New Roman" panose="02020603050405020304" pitchFamily="18" charset="0"/>
              </a:rPr>
              <a:t>COUNT</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IF</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COMM </a:t>
            </a:r>
            <a:r>
              <a:rPr lang="en-IN" dirty="0" smtClean="0">
                <a:solidFill>
                  <a:schemeClr val="accent5">
                    <a:lumMod val="75000"/>
                  </a:schemeClr>
                </a:solidFill>
                <a:latin typeface="Arial" panose="020B0604020202020204" pitchFamily="34" charset="0"/>
                <a:ea typeface="Times New Roman" panose="02020603050405020304" pitchFamily="18" charset="0"/>
              </a:rPr>
              <a:t>IS NULL</a:t>
            </a:r>
            <a:r>
              <a:rPr lang="en-IN" dirty="0" smtClean="0">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1</a:t>
            </a:r>
            <a:r>
              <a:rPr lang="en-IN" dirty="0" smtClean="0">
                <a:latin typeface="Arial" panose="020B0604020202020204" pitchFamily="34" charset="0"/>
                <a:ea typeface="Times New Roman" panose="02020603050405020304" pitchFamily="18" charset="0"/>
              </a:rPr>
              <a:t>, </a:t>
            </a:r>
            <a:r>
              <a:rPr lang="en-IN" dirty="0" smtClean="0">
                <a:solidFill>
                  <a:schemeClr val="accent5">
                    <a:lumMod val="75000"/>
                  </a:schemeClr>
                </a:solidFill>
                <a:latin typeface="Arial" panose="020B0604020202020204" pitchFamily="34" charset="0"/>
                <a:ea typeface="Times New Roman" panose="02020603050405020304" pitchFamily="18" charset="0"/>
              </a:rPr>
              <a:t>NULL</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US" dirty="0" smtClean="0">
                <a:solidFill>
                  <a:srgbClr val="DD4A68"/>
                </a:solidFill>
                <a:latin typeface="Arial" panose="020B0604020202020204" pitchFamily="34" charset="0"/>
                <a:ea typeface="Times New Roman" panose="02020603050405020304" pitchFamily="18" charset="0"/>
              </a:rPr>
              <a:t>COUNT</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IF</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COMM </a:t>
            </a:r>
            <a:r>
              <a:rPr lang="en-IN" dirty="0" smtClean="0">
                <a:solidFill>
                  <a:schemeClr val="accent5">
                    <a:lumMod val="75000"/>
                  </a:schemeClr>
                </a:solidFill>
                <a:latin typeface="Arial" panose="020B0604020202020204" pitchFamily="34" charset="0"/>
                <a:ea typeface="Times New Roman" panose="02020603050405020304" pitchFamily="18" charset="0"/>
              </a:rPr>
              <a:t>IS</a:t>
            </a:r>
            <a:r>
              <a:rPr lang="en-IN" dirty="0" smtClean="0">
                <a:latin typeface="Arial" panose="020B0604020202020204" pitchFamily="34" charset="0"/>
                <a:ea typeface="Times New Roman" panose="02020603050405020304" pitchFamily="18" charset="0"/>
              </a:rPr>
              <a:t> </a:t>
            </a:r>
            <a:r>
              <a:rPr lang="en-IN" dirty="0" smtClean="0">
                <a:solidFill>
                  <a:schemeClr val="accent5">
                    <a:lumMod val="75000"/>
                  </a:schemeClr>
                </a:solidFill>
                <a:latin typeface="Arial" panose="020B0604020202020204" pitchFamily="34" charset="0"/>
                <a:ea typeface="Times New Roman" panose="02020603050405020304" pitchFamily="18" charset="0"/>
              </a:rPr>
              <a:t>NOT</a:t>
            </a:r>
            <a:r>
              <a:rPr lang="en-IN" dirty="0" smtClean="0">
                <a:latin typeface="Arial" panose="020B0604020202020204" pitchFamily="34" charset="0"/>
                <a:ea typeface="Times New Roman" panose="02020603050405020304" pitchFamily="18" charset="0"/>
              </a:rPr>
              <a:t> </a:t>
            </a:r>
            <a:r>
              <a:rPr lang="en-IN" dirty="0" smtClean="0">
                <a:solidFill>
                  <a:schemeClr val="accent5">
                    <a:lumMod val="75000"/>
                  </a:schemeClr>
                </a:solidFill>
                <a:latin typeface="Arial" panose="020B0604020202020204" pitchFamily="34" charset="0"/>
                <a:ea typeface="Times New Roman" panose="02020603050405020304" pitchFamily="18" charset="0"/>
              </a:rPr>
              <a:t>NULL</a:t>
            </a:r>
            <a:r>
              <a:rPr lang="en-IN" dirty="0" smtClean="0">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0</a:t>
            </a:r>
            <a:r>
              <a:rPr lang="en-IN" dirty="0" smtClean="0">
                <a:latin typeface="Arial" panose="020B0604020202020204" pitchFamily="34" charset="0"/>
                <a:ea typeface="Times New Roman" panose="02020603050405020304" pitchFamily="18" charset="0"/>
              </a:rPr>
              <a:t>, </a:t>
            </a:r>
            <a:r>
              <a:rPr lang="en-IN" dirty="0" smtClean="0">
                <a:solidFill>
                  <a:schemeClr val="accent5">
                    <a:lumMod val="75000"/>
                  </a:schemeClr>
                </a:solidFill>
                <a:latin typeface="Arial" panose="020B0604020202020204" pitchFamily="34" charset="0"/>
                <a:ea typeface="Times New Roman" panose="02020603050405020304" pitchFamily="18" charset="0"/>
              </a:rPr>
              <a:t>NULL</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a:t>
            </a:r>
            <a:r>
              <a:rPr lang="en-US" dirty="0">
                <a:solidFill>
                  <a:srgbClr val="000000"/>
                </a:solidFill>
                <a:latin typeface="Arial" panose="020B0604020202020204" pitchFamily="34" charset="0"/>
                <a:ea typeface="Times New Roman" panose="02020603050405020304" pitchFamily="18" charset="0"/>
              </a:rPr>
              <a:t>;</a:t>
            </a:r>
          </a:p>
        </p:txBody>
      </p:sp>
      <p:sp>
        <p:nvSpPr>
          <p:cNvPr id="4" name="Rectangle 3"/>
          <p:cNvSpPr/>
          <p:nvPr/>
        </p:nvSpPr>
        <p:spPr>
          <a:xfrm>
            <a:off x="0" y="500036"/>
            <a:ext cx="7391400" cy="584775"/>
          </a:xfrm>
          <a:prstGeom prst="rect">
            <a:avLst/>
          </a:prstGeom>
        </p:spPr>
        <p:txBody>
          <a:bodyPr wrap="square">
            <a:spAutoFit/>
          </a:bodyPr>
          <a:lstStyle/>
          <a:p>
            <a:r>
              <a:rPr lang="en-IN" sz="1600" i="1" dirty="0">
                <a:solidFill>
                  <a:srgbClr val="FFFF00"/>
                </a:solidFill>
                <a:latin typeface="Arial" panose="020B0604020202020204" pitchFamily="34" charset="0"/>
                <a:cs typeface="Arial" panose="020B0604020202020204" pitchFamily="34" charset="0"/>
              </a:rPr>
              <a:t>Blank space between </a:t>
            </a:r>
            <a:r>
              <a:rPr lang="en-IN" sz="1600" i="1" dirty="0" smtClean="0">
                <a:solidFill>
                  <a:srgbClr val="FFFF00"/>
                </a:solidFill>
                <a:latin typeface="Arial" panose="020B0604020202020204" pitchFamily="34" charset="0"/>
                <a:cs typeface="Arial" panose="020B0604020202020204" pitchFamily="34" charset="0"/>
              </a:rPr>
              <a:t>aggregate functions </a:t>
            </a:r>
            <a:r>
              <a:rPr lang="en-IN" sz="1600" i="1" dirty="0">
                <a:solidFill>
                  <a:srgbClr val="FFFF00"/>
                </a:solidFill>
                <a:latin typeface="Arial" panose="020B0604020202020204" pitchFamily="34" charset="0"/>
                <a:cs typeface="Arial" panose="020B0604020202020204" pitchFamily="34" charset="0"/>
              </a:rPr>
              <a:t>like (SUM, MIN, MAX, COUNT) are not </a:t>
            </a:r>
            <a:r>
              <a:rPr lang="en-IN" sz="1600" i="1" dirty="0" smtClean="0">
                <a:solidFill>
                  <a:srgbClr val="FFFF00"/>
                </a:solidFill>
                <a:latin typeface="Arial" panose="020B0604020202020204" pitchFamily="34" charset="0"/>
                <a:cs typeface="Arial" panose="020B0604020202020204" pitchFamily="34" charset="0"/>
              </a:rPr>
              <a:t>allowed. Eg. SELECT SUM (sal) from EMP;</a:t>
            </a:r>
            <a:endParaRPr lang="en-IN" sz="1600" i="1" dirty="0">
              <a:solidFill>
                <a:srgbClr val="FFFF00"/>
              </a:solidFill>
              <a:latin typeface="Arial" panose="020B0604020202020204" pitchFamily="34" charset="0"/>
              <a:cs typeface="Arial" panose="020B0604020202020204" pitchFamily="34" charset="0"/>
            </a:endParaRPr>
          </a:p>
        </p:txBody>
      </p:sp>
      <p:sp>
        <p:nvSpPr>
          <p:cNvPr id="3" name="Rectangle 2"/>
          <p:cNvSpPr/>
          <p:nvPr/>
        </p:nvSpPr>
        <p:spPr>
          <a:xfrm>
            <a:off x="228600" y="4114800"/>
            <a:ext cx="4876800" cy="110799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IGNORE_SPACE;</a:t>
            </a:r>
          </a:p>
        </p:txBody>
      </p:sp>
    </p:spTree>
    <p:extLst>
      <p:ext uri="{BB962C8B-B14F-4D97-AF65-F5344CB8AC3E}">
        <p14:creationId xmlns:p14="http://schemas.microsoft.com/office/powerpoint/2010/main" xmlns="" val="4077305590"/>
      </p:ext>
    </p:extLst>
  </p:cSld>
  <p:clrMapOvr>
    <a:masterClrMapping/>
  </p:clrMapOvr>
  <p:timing>
    <p:tnLst>
      <p:par>
        <p:cT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GROUP BY </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99060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graphicFrame>
        <p:nvGraphicFramePr>
          <p:cNvPr id="6" name="Table 5"/>
          <p:cNvGraphicFramePr>
            <a:graphicFrameLocks noGrp="1"/>
          </p:cNvGraphicFramePr>
          <p:nvPr>
            <p:extLst>
              <p:ext uri="{D42A27DB-BD31-4B8C-83A1-F6EECF244321}">
                <p14:modId xmlns:p14="http://schemas.microsoft.com/office/powerpoint/2010/main" xmlns="" val="1269185237"/>
              </p:ext>
            </p:extLst>
          </p:nvPr>
        </p:nvGraphicFramePr>
        <p:xfrm>
          <a:off x="152400" y="2692400"/>
          <a:ext cx="8839200" cy="3327400"/>
        </p:xfrm>
        <a:graphic>
          <a:graphicData uri="http://schemas.openxmlformats.org/drawingml/2006/table">
            <a:tbl>
              <a:tblPr firstRow="1" bandRow="1">
                <a:tableStyleId>{7E9639D4-E3E2-4D34-9284-5A2195B3D0D7}</a:tableStyleId>
              </a:tblPr>
              <a:tblGrid>
                <a:gridCol w="2743200"/>
                <a:gridCol w="6096000"/>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smtClean="0">
                          <a:solidFill>
                            <a:srgbClr val="B7F7E2"/>
                          </a:solidFill>
                          <a:latin typeface="Arial" panose="020B0604020202020204" pitchFamily="34" charset="0"/>
                          <a:ea typeface="+mn-ea"/>
                          <a:cs typeface="Arial" panose="020B0604020202020204" pitchFamily="34" charset="0"/>
                        </a:rPr>
                        <a:t>Aggregate (GROUP BY) Function</a:t>
                      </a:r>
                    </a:p>
                  </a:txBody>
                  <a:tcPr/>
                </a:tc>
                <a:tc hMerge="1">
                  <a:txBody>
                    <a:bodyPr/>
                    <a:lstStyle/>
                    <a:p>
                      <a:endParaRPr lang="en-IN" dirty="0"/>
                    </a:p>
                  </a:txBody>
                  <a:tcPr/>
                </a:tc>
              </a:tr>
              <a:tr h="370840">
                <a:tc>
                  <a:txBody>
                    <a:bodyPr/>
                    <a:lstStyle/>
                    <a:p>
                      <a:r>
                        <a:rPr kumimoji="0" lang="en-IN" sz="1800" kern="1200" dirty="0" smtClean="0">
                          <a:solidFill>
                            <a:srgbClr val="008080"/>
                          </a:solidFill>
                          <a:latin typeface="Liberation Mono"/>
                          <a:ea typeface="+mn-ea"/>
                          <a:cs typeface="Arial" panose="020B0604020202020204" pitchFamily="34" charset="0"/>
                        </a:rPr>
                        <a:t>MAX([DISTINCT] expr)</a:t>
                      </a:r>
                      <a:endParaRPr kumimoji="0" lang="en-IN" sz="1800" kern="1200" dirty="0">
                        <a:solidFill>
                          <a:srgbClr val="008080"/>
                        </a:solidFill>
                        <a:latin typeface="Liberation Mono"/>
                        <a:ea typeface="+mn-ea"/>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Returns the maximum value of expr. MAX() may take a string argument; in such cases, it returns the maximum string value. The DISTINCT keyword can be used to find the maximum of the distinct values of expr.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kumimoji="0" lang="en-IN" sz="1800" kern="1200" dirty="0" smtClean="0">
                          <a:solidFill>
                            <a:srgbClr val="008080"/>
                          </a:solidFill>
                          <a:latin typeface="Liberation Mono"/>
                          <a:ea typeface="+mn-ea"/>
                          <a:cs typeface="Arial" panose="020B0604020202020204" pitchFamily="34" charset="0"/>
                        </a:rPr>
                        <a:t>MIN([DISTINCT] expr)</a:t>
                      </a:r>
                      <a:endParaRPr kumimoji="0" lang="en-IN" sz="1800" kern="1200" dirty="0">
                        <a:solidFill>
                          <a:srgbClr val="008080"/>
                        </a:solidFill>
                        <a:latin typeface="Liberation Mono"/>
                        <a:ea typeface="+mn-ea"/>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Returns the minimum value of expr. MIN() may take a string argument; in such cases, it returns the minimum string value. The DISTINCT keyword can be used to find the minimum of the distinct values of expr.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kumimoji="0" lang="en-IN" sz="1800" kern="1200" dirty="0" smtClean="0">
                          <a:solidFill>
                            <a:srgbClr val="008080"/>
                          </a:solidFill>
                          <a:latin typeface="Liberation Mono"/>
                          <a:ea typeface="+mn-ea"/>
                          <a:cs typeface="Arial" panose="020B0604020202020204" pitchFamily="34" charset="0"/>
                        </a:rPr>
                        <a:t>SUM([DISTINCT] expr)</a:t>
                      </a:r>
                      <a:endParaRPr kumimoji="0" lang="en-IN" sz="1800" kern="1200" dirty="0">
                        <a:solidFill>
                          <a:srgbClr val="008080"/>
                        </a:solidFill>
                        <a:latin typeface="Liberation Mono"/>
                        <a:ea typeface="+mn-ea"/>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Returns the sum of expr. If the return set has no rows, SUM() returns NULL. The DISTINCT keyword can be used to sum only the distinct values of expr.</a:t>
                      </a:r>
                      <a:endParaRPr lang="en-IN" sz="1600" dirty="0">
                        <a:latin typeface="Arial" panose="020B0604020202020204" pitchFamily="34" charset="0"/>
                        <a:cs typeface="Arial" panose="020B0604020202020204" pitchFamily="34" charset="0"/>
                      </a:endParaRPr>
                    </a:p>
                  </a:txBody>
                  <a:tcPr anchor="ctr"/>
                </a:tc>
              </a:tr>
            </a:tbl>
          </a:graphicData>
        </a:graphic>
      </p:graphicFrame>
      <p:sp>
        <p:nvSpPr>
          <p:cNvPr id="8" name="Rectangle 7"/>
          <p:cNvSpPr/>
          <p:nvPr/>
        </p:nvSpPr>
        <p:spPr>
          <a:xfrm>
            <a:off x="76200" y="161092"/>
            <a:ext cx="4648200" cy="707886"/>
          </a:xfrm>
          <a:prstGeom prst="rect">
            <a:avLst/>
          </a:prstGeom>
          <a:solidFill>
            <a:srgbClr val="EDE701"/>
          </a:solidFill>
        </p:spPr>
        <p:txBody>
          <a:bodyPr wrap="square">
            <a:spAutoFit/>
          </a:bodyPr>
          <a:lstStyle/>
          <a:p>
            <a:r>
              <a:rPr lang="en-IN" sz="2000" dirty="0">
                <a:latin typeface="Arial" panose="020B0604020202020204" pitchFamily="34" charset="0"/>
                <a:cs typeface="Arial" panose="020B0604020202020204" pitchFamily="34" charset="0"/>
              </a:rPr>
              <a:t>This function's will produce a single value for an entire group or </a:t>
            </a:r>
            <a:r>
              <a:rPr lang="en-IN" sz="2000" dirty="0" smtClean="0">
                <a:latin typeface="Arial" panose="020B0604020202020204" pitchFamily="34" charset="0"/>
                <a:cs typeface="Arial" panose="020B0604020202020204" pitchFamily="34" charset="0"/>
              </a:rPr>
              <a:t>a table</a:t>
            </a:r>
            <a:r>
              <a:rPr lang="en-IN" sz="2000" dirty="0">
                <a:latin typeface="Arial" panose="020B0604020202020204" pitchFamily="34" charset="0"/>
                <a:cs typeface="Arial" panose="020B0604020202020204" pitchFamily="34" charset="0"/>
              </a:rPr>
              <a:t>.</a:t>
            </a:r>
          </a:p>
        </p:txBody>
      </p:sp>
      <p:sp>
        <p:nvSpPr>
          <p:cNvPr id="9" name="Rectangle 8"/>
          <p:cNvSpPr/>
          <p:nvPr/>
        </p:nvSpPr>
        <p:spPr>
          <a:xfrm>
            <a:off x="152400" y="1643050"/>
            <a:ext cx="8839200" cy="923330"/>
          </a:xfrm>
          <a:prstGeom prst="rect">
            <a:avLst/>
          </a:prstGeom>
        </p:spPr>
        <p:txBody>
          <a:bodyPr wrap="square">
            <a:spAutoFit/>
          </a:bodyPr>
          <a:lstStyle/>
          <a:p>
            <a:pPr>
              <a:lnSpc>
                <a:spcPct val="150000"/>
              </a:lnSpc>
            </a:pPr>
            <a:r>
              <a:rPr lang="en-US" dirty="0">
                <a:solidFill>
                  <a:srgbClr val="0077AA"/>
                </a:solidFill>
                <a:latin typeface="Liberation Mono"/>
              </a:rPr>
              <a:t>SELECT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smtClean="0">
                <a:solidFill>
                  <a:srgbClr val="0077AA"/>
                </a:solidFill>
                <a:latin typeface="Liberation Mono"/>
              </a:rPr>
              <a:t>, G</a:t>
            </a:r>
            <a:r>
              <a:rPr lang="en-US" sz="2400" b="1" i="1" baseline="-25000" dirty="0" smtClean="0">
                <a:solidFill>
                  <a:srgbClr val="0077AA"/>
                </a:solidFill>
                <a:latin typeface="Liberation Mono"/>
              </a:rPr>
              <a:t>2</a:t>
            </a:r>
            <a:r>
              <a:rPr lang="en-US" b="1" i="1" dirty="0" smtClean="0">
                <a:solidFill>
                  <a:srgbClr val="0077AA"/>
                </a:solidFill>
                <a:latin typeface="Liberation Mono"/>
              </a:rPr>
              <a:t>,  . . . </a:t>
            </a:r>
            <a:r>
              <a:rPr lang="en-US" sz="2400" b="1" i="1" baseline="-25000" dirty="0" smtClean="0">
                <a:solidFill>
                  <a:srgbClr val="0077AA"/>
                </a:solidFill>
                <a:latin typeface="Liberation Mono"/>
              </a:rPr>
              <a:t>, </a:t>
            </a:r>
            <a:r>
              <a:rPr lang="en-US" b="1" i="1" dirty="0" smtClean="0">
                <a:solidFill>
                  <a:srgbClr val="0077AA"/>
                </a:solidFill>
                <a:latin typeface="Liberation Mono"/>
              </a:rPr>
              <a:t>F</a:t>
            </a:r>
            <a:r>
              <a:rPr lang="en-US" sz="2400" b="1" i="1" baseline="-25000" dirty="0" smtClean="0">
                <a:solidFill>
                  <a:srgbClr val="0077AA"/>
                </a:solidFill>
                <a:latin typeface="Liberation Mono"/>
              </a:rPr>
              <a:t>1</a:t>
            </a:r>
            <a:r>
              <a:rPr lang="en-US" b="1" i="1" dirty="0" smtClean="0">
                <a:solidFill>
                  <a:srgbClr val="0077AA"/>
                </a:solidFill>
                <a:latin typeface="Liberation Mono"/>
              </a:rPr>
              <a:t>(A</a:t>
            </a:r>
            <a:r>
              <a:rPr lang="en-US" b="1" i="1" baseline="-25000" dirty="0" smtClean="0">
                <a:solidFill>
                  <a:srgbClr val="0077AA"/>
                </a:solidFill>
                <a:latin typeface="Liberation Mono"/>
              </a:rPr>
              <a:t>1</a:t>
            </a:r>
            <a:r>
              <a:rPr lang="en-US" b="1" i="1" dirty="0" smtClean="0">
                <a:solidFill>
                  <a:srgbClr val="0077AA"/>
                </a:solidFill>
                <a:latin typeface="Liberation Mono"/>
              </a:rPr>
              <a:t>), F</a:t>
            </a:r>
            <a:r>
              <a:rPr lang="en-US" sz="2400" b="1" i="1" baseline="-25000" dirty="0" smtClean="0">
                <a:solidFill>
                  <a:srgbClr val="0077AA"/>
                </a:solidFill>
                <a:latin typeface="Liberation Mono"/>
              </a:rPr>
              <a:t>2</a:t>
            </a:r>
            <a:r>
              <a:rPr lang="en-US" b="1" i="1" dirty="0" smtClean="0">
                <a:solidFill>
                  <a:srgbClr val="0077AA"/>
                </a:solidFill>
                <a:latin typeface="Liberation Mono"/>
              </a:rPr>
              <a:t>(A</a:t>
            </a:r>
            <a:r>
              <a:rPr lang="en-US" b="1" i="1" baseline="-25000" dirty="0" smtClean="0">
                <a:solidFill>
                  <a:srgbClr val="0077AA"/>
                </a:solidFill>
                <a:latin typeface="Liberation Mono"/>
              </a:rPr>
              <a:t>2</a:t>
            </a:r>
            <a:r>
              <a:rPr lang="en-US" b="1" i="1" dirty="0" smtClean="0">
                <a:solidFill>
                  <a:srgbClr val="0077AA"/>
                </a:solidFill>
                <a:latin typeface="Liberation Mono"/>
              </a:rPr>
              <a:t>),  . . . </a:t>
            </a:r>
            <a:r>
              <a:rPr lang="en-US" dirty="0" smtClean="0">
                <a:solidFill>
                  <a:srgbClr val="0077AA"/>
                </a:solidFill>
                <a:latin typeface="Liberation Mono"/>
              </a:rPr>
              <a:t>  </a:t>
            </a:r>
            <a:r>
              <a:rPr lang="en-US" dirty="0">
                <a:solidFill>
                  <a:srgbClr val="0077AA"/>
                </a:solidFill>
                <a:latin typeface="Liberation Mono"/>
              </a:rPr>
              <a:t>from </a:t>
            </a:r>
            <a:r>
              <a:rPr lang="en-US" b="1" i="1" dirty="0" smtClean="0">
                <a:solidFill>
                  <a:srgbClr val="0077AA"/>
                </a:solidFill>
                <a:latin typeface="Liberation Mono"/>
              </a:rPr>
              <a:t>r</a:t>
            </a:r>
            <a:r>
              <a:rPr lang="en-US" b="1" i="1" baseline="-25000" dirty="0" smtClean="0">
                <a:solidFill>
                  <a:srgbClr val="0077AA"/>
                </a:solidFill>
                <a:latin typeface="Liberation Mono"/>
              </a:rPr>
              <a:t>1</a:t>
            </a:r>
            <a:r>
              <a:rPr lang="en-US" b="1" i="1" dirty="0" smtClean="0">
                <a:solidFill>
                  <a:srgbClr val="0077AA"/>
                </a:solidFill>
                <a:latin typeface="Liberation Mono"/>
              </a:rPr>
              <a:t>, r</a:t>
            </a:r>
            <a:r>
              <a:rPr lang="en-US" b="1" i="1" baseline="-25000" dirty="0" smtClean="0">
                <a:solidFill>
                  <a:srgbClr val="0077AA"/>
                </a:solidFill>
                <a:latin typeface="Liberation Mono"/>
              </a:rPr>
              <a:t>2</a:t>
            </a:r>
            <a:r>
              <a:rPr lang="en-US" b="1" i="1" dirty="0" smtClean="0">
                <a:solidFill>
                  <a:srgbClr val="0077AA"/>
                </a:solidFill>
                <a:latin typeface="Liberation Mono"/>
              </a:rPr>
              <a:t>, r</a:t>
            </a:r>
            <a:r>
              <a:rPr lang="en-US" b="1" i="1" baseline="-25000" dirty="0" smtClean="0">
                <a:solidFill>
                  <a:srgbClr val="0077AA"/>
                </a:solidFill>
                <a:latin typeface="Liberation Mono"/>
              </a:rPr>
              <a:t>3</a:t>
            </a:r>
            <a:r>
              <a:rPr lang="en-US" b="1" i="1" dirty="0" smtClean="0">
                <a:solidFill>
                  <a:srgbClr val="0077AA"/>
                </a:solidFill>
                <a:latin typeface="Liberation Mono"/>
              </a:rPr>
              <a:t>  . . . </a:t>
            </a:r>
            <a:endParaRPr lang="en-US" dirty="0">
              <a:solidFill>
                <a:srgbClr val="0077AA"/>
              </a:solidFill>
              <a:latin typeface="Liberation Mono"/>
            </a:endParaRPr>
          </a:p>
          <a:p>
            <a:pPr>
              <a:lnSpc>
                <a:spcPct val="150000"/>
              </a:lnSpc>
            </a:pPr>
            <a:r>
              <a:rPr lang="en-US" dirty="0">
                <a:solidFill>
                  <a:srgbClr val="0077AA"/>
                </a:solidFill>
                <a:latin typeface="Liberation Mono"/>
              </a:rPr>
              <a:t>    [GROUP BY </a:t>
            </a:r>
            <a:r>
              <a:rPr lang="en-US" dirty="0" smtClean="0">
                <a:solidFill>
                  <a:srgbClr val="0077AA"/>
                </a:solidFill>
                <a:latin typeface="Liberation Mono"/>
              </a:rPr>
              <a:t>{</a:t>
            </a:r>
            <a:r>
              <a:rPr lang="en-US" b="1" i="1" dirty="0" smtClean="0">
                <a:solidFill>
                  <a:srgbClr val="0077AA"/>
                </a:solidFill>
                <a:latin typeface="Liberation Mono"/>
              </a:rPr>
              <a:t>G</a:t>
            </a:r>
            <a:r>
              <a:rPr lang="en-US" sz="2400" b="1" i="1" baseline="-25000" dirty="0" smtClean="0">
                <a:solidFill>
                  <a:srgbClr val="0077AA"/>
                </a:solidFill>
                <a:latin typeface="Liberation Mono"/>
              </a:rPr>
              <a:t>1</a:t>
            </a:r>
            <a:r>
              <a:rPr lang="en-US" b="1" i="1" dirty="0" smtClean="0">
                <a:solidFill>
                  <a:srgbClr val="0077AA"/>
                </a:solidFill>
                <a:latin typeface="Liberation Mono"/>
              </a:rPr>
              <a:t>, G</a:t>
            </a:r>
            <a:r>
              <a:rPr lang="en-US" sz="2400" b="1" i="1" baseline="-25000" dirty="0" smtClean="0">
                <a:solidFill>
                  <a:srgbClr val="0077AA"/>
                </a:solidFill>
                <a:latin typeface="Liberation Mono"/>
              </a:rPr>
              <a:t>2</a:t>
            </a:r>
            <a:r>
              <a:rPr lang="en-US" b="1" i="1" dirty="0" smtClean="0">
                <a:solidFill>
                  <a:srgbClr val="0077AA"/>
                </a:solidFill>
                <a:latin typeface="Liberation Mono"/>
              </a:rPr>
              <a:t>,  . . .</a:t>
            </a:r>
            <a:r>
              <a:rPr lang="en-US" dirty="0" smtClean="0">
                <a:solidFill>
                  <a:srgbClr val="0077AA"/>
                </a:solidFill>
                <a:latin typeface="Liberation Mono"/>
              </a:rPr>
              <a:t> </a:t>
            </a:r>
            <a:r>
              <a:rPr lang="en-US" dirty="0">
                <a:solidFill>
                  <a:srgbClr val="0077AA"/>
                </a:solidFill>
                <a:latin typeface="Liberation Mono"/>
              </a:rPr>
              <a:t>| expr | position} [ASC | DESC], ... [WITH ROLLUP]]</a:t>
            </a:r>
          </a:p>
        </p:txBody>
      </p:sp>
    </p:spTree>
    <p:extLst>
      <p:ext uri="{BB962C8B-B14F-4D97-AF65-F5344CB8AC3E}">
        <p14:creationId xmlns:p14="http://schemas.microsoft.com/office/powerpoint/2010/main" xmlns="" val="3605536760"/>
      </p:ext>
    </p:extLst>
  </p:cSld>
  <p:clrMapOvr>
    <a:masterClrMapping/>
  </p:clrMapOvr>
  <p:timing>
    <p:tnLst>
      <p:par>
        <p:cTn id="1" dur="indefinite" restart="never" nodeType="tmRoot"/>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1077218"/>
          </a:xfrm>
          <a:prstGeom prst="rect">
            <a:avLst/>
          </a:prstGeom>
          <a:solidFill>
            <a:schemeClr val="bg2">
              <a:lumMod val="10000"/>
            </a:schemeClr>
          </a:solidFill>
        </p:spPr>
        <p:txBody>
          <a:bodyPr wrap="square">
            <a:spAutoFit/>
          </a:bodyPr>
          <a:lstStyle/>
          <a:p>
            <a:pPr algn="r"/>
            <a:r>
              <a:rPr lang="en-US" sz="3200" b="1" i="1" dirty="0" smtClean="0">
                <a:solidFill>
                  <a:srgbClr val="FF9900"/>
                </a:solidFill>
                <a:latin typeface="Arial" pitchFamily="34" charset="0"/>
                <a:cs typeface="Arial" pitchFamily="34" charset="0"/>
              </a:rPr>
              <a:t>MIN and MAX Aggregate </a:t>
            </a:r>
            <a:r>
              <a:rPr lang="en-US" sz="3200" b="1" i="1" dirty="0">
                <a:solidFill>
                  <a:srgbClr val="FF9900"/>
                </a:solidFill>
                <a:latin typeface="Arial" pitchFamily="34" charset="0"/>
                <a:cs typeface="Arial" pitchFamily="34" charset="0"/>
              </a:rPr>
              <a:t>(GROUP BY) Function </a:t>
            </a:r>
            <a:endParaRPr lang="en-IN" sz="3200" b="1" i="1" dirty="0">
              <a:solidFill>
                <a:srgbClr val="FF9900"/>
              </a:solidFill>
              <a:latin typeface="Arial" pitchFamily="34" charset="0"/>
              <a:cs typeface="Arial" pitchFamily="34" charset="0"/>
            </a:endParaRPr>
          </a:p>
        </p:txBody>
      </p:sp>
      <p:sp>
        <p:nvSpPr>
          <p:cNvPr id="10" name="Rectangle 9"/>
          <p:cNvSpPr/>
          <p:nvPr/>
        </p:nvSpPr>
        <p:spPr>
          <a:xfrm>
            <a:off x="152400" y="1143000"/>
            <a:ext cx="8839200" cy="5139869"/>
          </a:xfrm>
          <a:prstGeom prst="rect">
            <a:avLst/>
          </a:prstGeom>
          <a:solidFill>
            <a:srgbClr val="2E2E36"/>
          </a:solidFill>
        </p:spPr>
        <p:txBody>
          <a:bodyPr wrap="square">
            <a:spAutoFit/>
          </a:bodyPr>
          <a:lstStyle/>
          <a:p>
            <a:r>
              <a:rPr lang="en-IN" sz="2000" b="1" dirty="0">
                <a:solidFill>
                  <a:srgbClr val="FADF8A"/>
                </a:solidFill>
                <a:latin typeface="Arial" panose="020B0604020202020204" pitchFamily="34" charset="0"/>
                <a:cs typeface="Arial" panose="020B0604020202020204" pitchFamily="34" charset="0"/>
              </a:rPr>
              <a:t>MAX()</a:t>
            </a: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If there are no matching rows, MAX() returns NULL</a:t>
            </a:r>
            <a:r>
              <a:rPr lang="en-IN" dirty="0" smtClean="0">
                <a:solidFill>
                  <a:srgbClr val="FADF8A"/>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MAX() may take a string argument; in such cases, it returns the maximum string </a:t>
            </a:r>
            <a:r>
              <a:rPr lang="en-IN" dirty="0" smtClean="0">
                <a:solidFill>
                  <a:srgbClr val="FADF8A"/>
                </a:solidFill>
                <a:latin typeface="Arial" panose="020B0604020202020204" pitchFamily="34" charset="0"/>
                <a:cs typeface="Arial" panose="020B0604020202020204" pitchFamily="34" charset="0"/>
              </a:rPr>
              <a:t>value</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MAX() compares ENUM and SET columns by their string value rather than by the string's relative position in the set. </a:t>
            </a:r>
          </a:p>
          <a:p>
            <a:pPr marL="285750" indent="-285750">
              <a:buFont typeface="Arial" panose="020B0604020202020204" pitchFamily="34" charset="0"/>
              <a:buChar char="•"/>
            </a:pPr>
            <a:endParaRPr lang="en-IN" dirty="0" smtClean="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solidFill>
                <a:srgbClr val="FADF8A"/>
              </a:solidFill>
              <a:latin typeface="Arial" panose="020B0604020202020204" pitchFamily="34" charset="0"/>
              <a:cs typeface="Arial" panose="020B0604020202020204" pitchFamily="34" charset="0"/>
            </a:endParaRPr>
          </a:p>
          <a:p>
            <a:r>
              <a:rPr lang="en-IN" sz="2000" b="1" dirty="0" smtClean="0">
                <a:solidFill>
                  <a:srgbClr val="FADF8A"/>
                </a:solidFill>
                <a:latin typeface="Arial" panose="020B0604020202020204" pitchFamily="34" charset="0"/>
                <a:cs typeface="Arial" panose="020B0604020202020204" pitchFamily="34" charset="0"/>
              </a:rPr>
              <a:t>MIN()</a:t>
            </a:r>
            <a:endParaRPr lang="en-IN" sz="2000" b="1"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If there are no matching rows, MIN() returns NULL</a:t>
            </a:r>
            <a:r>
              <a:rPr lang="en-IN" dirty="0" smtClean="0">
                <a:solidFill>
                  <a:srgbClr val="FADF8A"/>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MIN() may take a string argument; in such cases, it returns the minimum string value</a:t>
            </a:r>
            <a:r>
              <a:rPr lang="en-IN" dirty="0" smtClean="0">
                <a:solidFill>
                  <a:srgbClr val="FADF8A"/>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MIN() compares ENUM and SET columns by their string value rather than by the string's relative position in the set.</a:t>
            </a:r>
          </a:p>
        </p:txBody>
      </p:sp>
      <p:sp>
        <p:nvSpPr>
          <p:cNvPr id="6" name="Rectangle 5"/>
          <p:cNvSpPr/>
          <p:nvPr/>
        </p:nvSpPr>
        <p:spPr>
          <a:xfrm>
            <a:off x="0" y="500036"/>
            <a:ext cx="7391400" cy="584775"/>
          </a:xfrm>
          <a:prstGeom prst="rect">
            <a:avLst/>
          </a:prstGeom>
        </p:spPr>
        <p:txBody>
          <a:bodyPr wrap="square">
            <a:spAutoFit/>
          </a:bodyPr>
          <a:lstStyle/>
          <a:p>
            <a:r>
              <a:rPr lang="en-IN" sz="1600" i="1" dirty="0">
                <a:solidFill>
                  <a:srgbClr val="FFFF00"/>
                </a:solidFill>
                <a:latin typeface="Arial" panose="020B0604020202020204" pitchFamily="34" charset="0"/>
                <a:cs typeface="Arial" panose="020B0604020202020204" pitchFamily="34" charset="0"/>
              </a:rPr>
              <a:t>Blank space between </a:t>
            </a:r>
            <a:r>
              <a:rPr lang="en-IN" sz="1600" i="1" dirty="0" smtClean="0">
                <a:solidFill>
                  <a:srgbClr val="FFFF00"/>
                </a:solidFill>
                <a:latin typeface="Arial" panose="020B0604020202020204" pitchFamily="34" charset="0"/>
                <a:cs typeface="Arial" panose="020B0604020202020204" pitchFamily="34" charset="0"/>
              </a:rPr>
              <a:t>aggregate functions </a:t>
            </a:r>
            <a:r>
              <a:rPr lang="en-IN" sz="1600" i="1" dirty="0">
                <a:solidFill>
                  <a:srgbClr val="FFFF00"/>
                </a:solidFill>
                <a:latin typeface="Arial" panose="020B0604020202020204" pitchFamily="34" charset="0"/>
                <a:cs typeface="Arial" panose="020B0604020202020204" pitchFamily="34" charset="0"/>
              </a:rPr>
              <a:t>like (SUM, MIN, MAX, COUNT) are not </a:t>
            </a:r>
            <a:r>
              <a:rPr lang="en-IN" sz="1600" i="1" dirty="0" smtClean="0">
                <a:solidFill>
                  <a:srgbClr val="FFFF00"/>
                </a:solidFill>
                <a:latin typeface="Arial" panose="020B0604020202020204" pitchFamily="34" charset="0"/>
                <a:cs typeface="Arial" panose="020B0604020202020204" pitchFamily="34" charset="0"/>
              </a:rPr>
              <a:t>allowed. Eg. SELECT SUM (sal) from EMP;</a:t>
            </a:r>
            <a:endParaRPr lang="en-IN" sz="1600" i="1" dirty="0">
              <a:solidFill>
                <a:srgbClr val="FFFF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2938158378"/>
      </p:ext>
    </p:extLst>
  </p:cSld>
  <p:clrMapOvr>
    <a:masterClrMapping/>
  </p:clrMapOvr>
  <p:timing>
    <p:tnLst>
      <p:par>
        <p:cTn id="1" dur="indefinite" restart="never" nodeType="tmRoot"/>
      </p:par>
    </p:tnLst>
  </p:timing>
</p:sld>
</file>

<file path=ppt/slides/slide2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GROUP BY </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1053564"/>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graphicFrame>
        <p:nvGraphicFramePr>
          <p:cNvPr id="6" name="Table 5"/>
          <p:cNvGraphicFramePr>
            <a:graphicFrameLocks noGrp="1"/>
          </p:cNvGraphicFramePr>
          <p:nvPr>
            <p:extLst>
              <p:ext uri="{D42A27DB-BD31-4B8C-83A1-F6EECF244321}">
                <p14:modId xmlns:p14="http://schemas.microsoft.com/office/powerpoint/2010/main" xmlns="" val="2518513343"/>
              </p:ext>
            </p:extLst>
          </p:nvPr>
        </p:nvGraphicFramePr>
        <p:xfrm>
          <a:off x="152400" y="2722880"/>
          <a:ext cx="8839200" cy="3144520"/>
        </p:xfrm>
        <a:graphic>
          <a:graphicData uri="http://schemas.openxmlformats.org/drawingml/2006/table">
            <a:tbl>
              <a:tblPr firstRow="1" bandRow="1">
                <a:tableStyleId>{7E9639D4-E3E2-4D34-9284-5A2195B3D0D7}</a:tableStyleId>
              </a:tblPr>
              <a:tblGrid>
                <a:gridCol w="3352800"/>
                <a:gridCol w="5486400"/>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smtClean="0">
                          <a:solidFill>
                            <a:srgbClr val="B7F7E2"/>
                          </a:solidFill>
                          <a:latin typeface="Arial" panose="020B0604020202020204" pitchFamily="34" charset="0"/>
                          <a:ea typeface="+mn-ea"/>
                          <a:cs typeface="Arial" panose="020B0604020202020204" pitchFamily="34" charset="0"/>
                        </a:rPr>
                        <a:t>Aggregate (GROUP BY) Function</a:t>
                      </a:r>
                    </a:p>
                  </a:txBody>
                  <a:tcPr/>
                </a:tc>
                <a:tc hMerge="1">
                  <a:txBody>
                    <a:bodyPr/>
                    <a:lstStyle/>
                    <a:p>
                      <a:endParaRPr lang="en-IN" dirty="0"/>
                    </a:p>
                  </a:txBody>
                  <a:tcPr/>
                </a:tc>
              </a:tr>
              <a:tr h="370840">
                <a:tc>
                  <a:txBody>
                    <a:bodyPr/>
                    <a:lstStyle/>
                    <a:p>
                      <a:r>
                        <a:rPr kumimoji="0" lang="en-IN" sz="1800" kern="1200" dirty="0" smtClean="0">
                          <a:solidFill>
                            <a:srgbClr val="008080"/>
                          </a:solidFill>
                          <a:latin typeface="Liberation Mono"/>
                          <a:ea typeface="+mn-ea"/>
                          <a:cs typeface="Arial" panose="020B0604020202020204" pitchFamily="34" charset="0"/>
                        </a:rPr>
                        <a:t>GROUP_CONCAT([DISTINCT] expr [,expr ...]</a:t>
                      </a:r>
                    </a:p>
                    <a:p>
                      <a:r>
                        <a:rPr kumimoji="0" lang="en-IN" sz="1800" kern="1200" dirty="0" smtClean="0">
                          <a:solidFill>
                            <a:srgbClr val="008080"/>
                          </a:solidFill>
                          <a:latin typeface="Liberation Mono"/>
                          <a:ea typeface="+mn-ea"/>
                          <a:cs typeface="Arial" panose="020B0604020202020204" pitchFamily="34" charset="0"/>
                        </a:rPr>
                        <a:t>[ORDER BY {col_name | expr}</a:t>
                      </a:r>
                    </a:p>
                    <a:p>
                      <a:r>
                        <a:rPr kumimoji="0" lang="en-IN" sz="1800" kern="1200" dirty="0" smtClean="0">
                          <a:solidFill>
                            <a:srgbClr val="008080"/>
                          </a:solidFill>
                          <a:latin typeface="Liberation Mono"/>
                          <a:ea typeface="+mn-ea"/>
                          <a:cs typeface="Arial" panose="020B0604020202020204" pitchFamily="34" charset="0"/>
                        </a:rPr>
                        <a:t>[ASC | DESC] [,col_name ...]]</a:t>
                      </a:r>
                    </a:p>
                    <a:p>
                      <a:r>
                        <a:rPr kumimoji="0" lang="en-IN" sz="1800" kern="1200" dirty="0" smtClean="0">
                          <a:solidFill>
                            <a:srgbClr val="008080"/>
                          </a:solidFill>
                          <a:latin typeface="Liberation Mono"/>
                          <a:ea typeface="+mn-ea"/>
                          <a:cs typeface="Arial" panose="020B0604020202020204" pitchFamily="34" charset="0"/>
                        </a:rPr>
                        <a:t>[SEPARATOR str_val])</a:t>
                      </a:r>
                      <a:endParaRPr kumimoji="0" lang="en-IN" sz="1800" kern="1200" dirty="0">
                        <a:solidFill>
                          <a:srgbClr val="008080"/>
                        </a:solidFill>
                        <a:latin typeface="Liberation Mono"/>
                        <a:ea typeface="+mn-ea"/>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This function returns a string result with the concatenated non-NULL values from a group. It returns NULL if there are no non-NULL values.</a:t>
                      </a:r>
                    </a:p>
                    <a:p>
                      <a:endParaRPr lang="en-IN" sz="1600" dirty="0" smtClean="0">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smtClean="0">
                          <a:solidFill>
                            <a:srgbClr val="FF0000"/>
                          </a:solidFill>
                          <a:effectLst/>
                          <a:latin typeface="Arial" panose="020B0604020202020204" pitchFamily="34" charset="0"/>
                          <a:ea typeface="Times New Roman" panose="02020603050405020304" pitchFamily="18" charset="0"/>
                          <a:cs typeface="+mn-cs"/>
                        </a:rPr>
                        <a:t>e.g.</a:t>
                      </a:r>
                    </a:p>
                    <a:p>
                      <a:r>
                        <a:rPr lang="en-IN" sz="1600" b="1" dirty="0" smtClean="0">
                          <a:solidFill>
                            <a:schemeClr val="tx1"/>
                          </a:solidFill>
                          <a:latin typeface="Arial" panose="020B0604020202020204" pitchFamily="34" charset="0"/>
                          <a:cs typeface="Arial" panose="020B0604020202020204" pitchFamily="34" charset="0"/>
                        </a:rPr>
                        <a:t>SELECT job, group_concat(deptno order by deptno) from EMP group by job;</a:t>
                      </a:r>
                    </a:p>
                    <a:p>
                      <a:endParaRPr lang="en-IN" sz="1600" b="1" dirty="0" smtClean="0">
                        <a:solidFill>
                          <a:schemeClr val="tx1"/>
                        </a:solidFill>
                        <a:latin typeface="Arial" panose="020B0604020202020204" pitchFamily="34" charset="0"/>
                        <a:cs typeface="Arial" panose="020B0604020202020204" pitchFamily="34" charset="0"/>
                      </a:endParaRPr>
                    </a:p>
                    <a:p>
                      <a:r>
                        <a:rPr lang="en-IN" sz="1600" b="1" dirty="0" smtClean="0">
                          <a:solidFill>
                            <a:schemeClr val="tx1"/>
                          </a:solidFill>
                          <a:latin typeface="Arial" panose="020B0604020202020204" pitchFamily="34" charset="0"/>
                          <a:cs typeface="Arial" panose="020B0604020202020204" pitchFamily="34" charset="0"/>
                        </a:rPr>
                        <a:t>SELECT job, group_concat(sal order by sal separator ' ! ') from EMP group by job;</a:t>
                      </a:r>
                    </a:p>
                    <a:p>
                      <a:endParaRPr lang="en-IN" sz="1600" dirty="0">
                        <a:latin typeface="Arial" panose="020B0604020202020204" pitchFamily="34" charset="0"/>
                        <a:cs typeface="Arial" panose="020B0604020202020204" pitchFamily="34" charset="0"/>
                      </a:endParaRPr>
                    </a:p>
                  </a:txBody>
                  <a:tcPr anchor="ctr"/>
                </a:tc>
              </a:tr>
            </a:tbl>
          </a:graphicData>
        </a:graphic>
      </p:graphicFrame>
      <p:sp>
        <p:nvSpPr>
          <p:cNvPr id="7" name="Rectangle 6"/>
          <p:cNvSpPr/>
          <p:nvPr/>
        </p:nvSpPr>
        <p:spPr>
          <a:xfrm>
            <a:off x="76200" y="161092"/>
            <a:ext cx="4648200" cy="707886"/>
          </a:xfrm>
          <a:prstGeom prst="rect">
            <a:avLst/>
          </a:prstGeom>
          <a:solidFill>
            <a:srgbClr val="EDE701"/>
          </a:solidFill>
        </p:spPr>
        <p:txBody>
          <a:bodyPr wrap="square">
            <a:spAutoFit/>
          </a:bodyPr>
          <a:lstStyle/>
          <a:p>
            <a:r>
              <a:rPr lang="en-IN" sz="2000" dirty="0">
                <a:latin typeface="Arial" panose="020B0604020202020204" pitchFamily="34" charset="0"/>
                <a:cs typeface="Arial" panose="020B0604020202020204" pitchFamily="34" charset="0"/>
              </a:rPr>
              <a:t>This function's will produce a single value for an entire group or </a:t>
            </a:r>
            <a:r>
              <a:rPr lang="en-IN" sz="2000" dirty="0" smtClean="0">
                <a:latin typeface="Arial" panose="020B0604020202020204" pitchFamily="34" charset="0"/>
                <a:cs typeface="Arial" panose="020B0604020202020204" pitchFamily="34" charset="0"/>
              </a:rPr>
              <a:t>a table</a:t>
            </a:r>
            <a:r>
              <a:rPr lang="en-IN" sz="2000" dirty="0">
                <a:latin typeface="Arial" panose="020B0604020202020204" pitchFamily="34" charset="0"/>
                <a:cs typeface="Arial" panose="020B0604020202020204" pitchFamily="34" charset="0"/>
              </a:rPr>
              <a:t>.</a:t>
            </a:r>
          </a:p>
        </p:txBody>
      </p:sp>
      <p:sp>
        <p:nvSpPr>
          <p:cNvPr id="10" name="Rectangle 9"/>
          <p:cNvSpPr/>
          <p:nvPr/>
        </p:nvSpPr>
        <p:spPr>
          <a:xfrm>
            <a:off x="152400" y="1643050"/>
            <a:ext cx="8839200" cy="923330"/>
          </a:xfrm>
          <a:prstGeom prst="rect">
            <a:avLst/>
          </a:prstGeom>
        </p:spPr>
        <p:txBody>
          <a:bodyPr wrap="square">
            <a:spAutoFit/>
          </a:bodyPr>
          <a:lstStyle/>
          <a:p>
            <a:pPr>
              <a:lnSpc>
                <a:spcPct val="150000"/>
              </a:lnSpc>
            </a:pPr>
            <a:r>
              <a:rPr lang="en-US" dirty="0">
                <a:solidFill>
                  <a:srgbClr val="0077AA"/>
                </a:solidFill>
                <a:latin typeface="Liberation Mono"/>
              </a:rPr>
              <a:t>SELECT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smtClean="0">
                <a:solidFill>
                  <a:srgbClr val="0077AA"/>
                </a:solidFill>
                <a:latin typeface="Liberation Mono"/>
              </a:rPr>
              <a:t>, G</a:t>
            </a:r>
            <a:r>
              <a:rPr lang="en-US" sz="2400" b="1" i="1" baseline="-25000" dirty="0" smtClean="0">
                <a:solidFill>
                  <a:srgbClr val="0077AA"/>
                </a:solidFill>
                <a:latin typeface="Liberation Mono"/>
              </a:rPr>
              <a:t>2</a:t>
            </a:r>
            <a:r>
              <a:rPr lang="en-US" b="1" i="1" dirty="0" smtClean="0">
                <a:solidFill>
                  <a:srgbClr val="0077AA"/>
                </a:solidFill>
                <a:latin typeface="Liberation Mono"/>
              </a:rPr>
              <a:t>,  . . . </a:t>
            </a:r>
            <a:r>
              <a:rPr lang="en-US" sz="2400" b="1" i="1" baseline="-25000" dirty="0" smtClean="0">
                <a:solidFill>
                  <a:srgbClr val="0077AA"/>
                </a:solidFill>
                <a:latin typeface="Liberation Mono"/>
              </a:rPr>
              <a:t>, </a:t>
            </a:r>
            <a:r>
              <a:rPr lang="en-US" b="1" i="1" dirty="0" smtClean="0">
                <a:solidFill>
                  <a:srgbClr val="0077AA"/>
                </a:solidFill>
                <a:latin typeface="Liberation Mono"/>
              </a:rPr>
              <a:t>F</a:t>
            </a:r>
            <a:r>
              <a:rPr lang="en-US" sz="2400" b="1" i="1" baseline="-25000" dirty="0" smtClean="0">
                <a:solidFill>
                  <a:srgbClr val="0077AA"/>
                </a:solidFill>
                <a:latin typeface="Liberation Mono"/>
              </a:rPr>
              <a:t>1</a:t>
            </a:r>
            <a:r>
              <a:rPr lang="en-US" b="1" i="1" dirty="0" smtClean="0">
                <a:solidFill>
                  <a:srgbClr val="0077AA"/>
                </a:solidFill>
                <a:latin typeface="Liberation Mono"/>
              </a:rPr>
              <a:t>(A</a:t>
            </a:r>
            <a:r>
              <a:rPr lang="en-US" b="1" i="1" baseline="-25000" dirty="0" smtClean="0">
                <a:solidFill>
                  <a:srgbClr val="0077AA"/>
                </a:solidFill>
                <a:latin typeface="Liberation Mono"/>
              </a:rPr>
              <a:t>1</a:t>
            </a:r>
            <a:r>
              <a:rPr lang="en-US" b="1" i="1" dirty="0" smtClean="0">
                <a:solidFill>
                  <a:srgbClr val="0077AA"/>
                </a:solidFill>
                <a:latin typeface="Liberation Mono"/>
              </a:rPr>
              <a:t>), F</a:t>
            </a:r>
            <a:r>
              <a:rPr lang="en-US" sz="2400" b="1" i="1" baseline="-25000" dirty="0" smtClean="0">
                <a:solidFill>
                  <a:srgbClr val="0077AA"/>
                </a:solidFill>
                <a:latin typeface="Liberation Mono"/>
              </a:rPr>
              <a:t>2</a:t>
            </a:r>
            <a:r>
              <a:rPr lang="en-US" b="1" i="1" dirty="0" smtClean="0">
                <a:solidFill>
                  <a:srgbClr val="0077AA"/>
                </a:solidFill>
                <a:latin typeface="Liberation Mono"/>
              </a:rPr>
              <a:t>(A</a:t>
            </a:r>
            <a:r>
              <a:rPr lang="en-US" b="1" i="1" baseline="-25000" dirty="0" smtClean="0">
                <a:solidFill>
                  <a:srgbClr val="0077AA"/>
                </a:solidFill>
                <a:latin typeface="Liberation Mono"/>
              </a:rPr>
              <a:t>2</a:t>
            </a:r>
            <a:r>
              <a:rPr lang="en-US" b="1" i="1" dirty="0" smtClean="0">
                <a:solidFill>
                  <a:srgbClr val="0077AA"/>
                </a:solidFill>
                <a:latin typeface="Liberation Mono"/>
              </a:rPr>
              <a:t>),  . . . </a:t>
            </a:r>
            <a:r>
              <a:rPr lang="en-US" dirty="0" smtClean="0">
                <a:solidFill>
                  <a:srgbClr val="0077AA"/>
                </a:solidFill>
                <a:latin typeface="Liberation Mono"/>
              </a:rPr>
              <a:t>  </a:t>
            </a:r>
            <a:r>
              <a:rPr lang="en-US" dirty="0">
                <a:solidFill>
                  <a:srgbClr val="0077AA"/>
                </a:solidFill>
                <a:latin typeface="Liberation Mono"/>
              </a:rPr>
              <a:t>from </a:t>
            </a:r>
            <a:r>
              <a:rPr lang="en-US" b="1" i="1" dirty="0" smtClean="0">
                <a:solidFill>
                  <a:srgbClr val="0077AA"/>
                </a:solidFill>
                <a:latin typeface="Liberation Mono"/>
              </a:rPr>
              <a:t>r</a:t>
            </a:r>
            <a:r>
              <a:rPr lang="en-US" b="1" i="1" baseline="-25000" dirty="0" smtClean="0">
                <a:solidFill>
                  <a:srgbClr val="0077AA"/>
                </a:solidFill>
                <a:latin typeface="Liberation Mono"/>
              </a:rPr>
              <a:t>1</a:t>
            </a:r>
            <a:r>
              <a:rPr lang="en-US" b="1" i="1" dirty="0" smtClean="0">
                <a:solidFill>
                  <a:srgbClr val="0077AA"/>
                </a:solidFill>
                <a:latin typeface="Liberation Mono"/>
              </a:rPr>
              <a:t>, r</a:t>
            </a:r>
            <a:r>
              <a:rPr lang="en-US" b="1" i="1" baseline="-25000" dirty="0" smtClean="0">
                <a:solidFill>
                  <a:srgbClr val="0077AA"/>
                </a:solidFill>
                <a:latin typeface="Liberation Mono"/>
              </a:rPr>
              <a:t>2</a:t>
            </a:r>
            <a:r>
              <a:rPr lang="en-US" b="1" i="1" dirty="0" smtClean="0">
                <a:solidFill>
                  <a:srgbClr val="0077AA"/>
                </a:solidFill>
                <a:latin typeface="Liberation Mono"/>
              </a:rPr>
              <a:t>, r</a:t>
            </a:r>
            <a:r>
              <a:rPr lang="en-US" b="1" i="1" baseline="-25000" dirty="0" smtClean="0">
                <a:solidFill>
                  <a:srgbClr val="0077AA"/>
                </a:solidFill>
                <a:latin typeface="Liberation Mono"/>
              </a:rPr>
              <a:t>3</a:t>
            </a:r>
            <a:r>
              <a:rPr lang="en-US" b="1" i="1" dirty="0" smtClean="0">
                <a:solidFill>
                  <a:srgbClr val="0077AA"/>
                </a:solidFill>
                <a:latin typeface="Liberation Mono"/>
              </a:rPr>
              <a:t>  . . . </a:t>
            </a:r>
            <a:endParaRPr lang="en-US" dirty="0">
              <a:solidFill>
                <a:srgbClr val="0077AA"/>
              </a:solidFill>
              <a:latin typeface="Liberation Mono"/>
            </a:endParaRPr>
          </a:p>
          <a:p>
            <a:pPr>
              <a:lnSpc>
                <a:spcPct val="150000"/>
              </a:lnSpc>
            </a:pPr>
            <a:r>
              <a:rPr lang="en-US" dirty="0">
                <a:solidFill>
                  <a:srgbClr val="0077AA"/>
                </a:solidFill>
                <a:latin typeface="Liberation Mono"/>
              </a:rPr>
              <a:t>    [GROUP BY </a:t>
            </a:r>
            <a:r>
              <a:rPr lang="en-US" dirty="0" smtClean="0">
                <a:solidFill>
                  <a:srgbClr val="0077AA"/>
                </a:solidFill>
                <a:latin typeface="Liberation Mono"/>
              </a:rPr>
              <a:t>{</a:t>
            </a:r>
            <a:r>
              <a:rPr lang="en-US" b="1" i="1" dirty="0" smtClean="0">
                <a:solidFill>
                  <a:srgbClr val="0077AA"/>
                </a:solidFill>
                <a:latin typeface="Liberation Mono"/>
              </a:rPr>
              <a:t>G</a:t>
            </a:r>
            <a:r>
              <a:rPr lang="en-US" sz="2400" b="1" i="1" baseline="-25000" dirty="0" smtClean="0">
                <a:solidFill>
                  <a:srgbClr val="0077AA"/>
                </a:solidFill>
                <a:latin typeface="Liberation Mono"/>
              </a:rPr>
              <a:t>1</a:t>
            </a:r>
            <a:r>
              <a:rPr lang="en-US" b="1" i="1" dirty="0" smtClean="0">
                <a:solidFill>
                  <a:srgbClr val="0077AA"/>
                </a:solidFill>
                <a:latin typeface="Liberation Mono"/>
              </a:rPr>
              <a:t>, G</a:t>
            </a:r>
            <a:r>
              <a:rPr lang="en-US" sz="2400" b="1" i="1" baseline="-25000" dirty="0" smtClean="0">
                <a:solidFill>
                  <a:srgbClr val="0077AA"/>
                </a:solidFill>
                <a:latin typeface="Liberation Mono"/>
              </a:rPr>
              <a:t>2</a:t>
            </a:r>
            <a:r>
              <a:rPr lang="en-US" b="1" i="1" dirty="0" smtClean="0">
                <a:solidFill>
                  <a:srgbClr val="0077AA"/>
                </a:solidFill>
                <a:latin typeface="Liberation Mono"/>
              </a:rPr>
              <a:t>,  . . .</a:t>
            </a:r>
            <a:r>
              <a:rPr lang="en-US" dirty="0" smtClean="0">
                <a:solidFill>
                  <a:srgbClr val="0077AA"/>
                </a:solidFill>
                <a:latin typeface="Liberation Mono"/>
              </a:rPr>
              <a:t> </a:t>
            </a:r>
            <a:r>
              <a:rPr lang="en-US" dirty="0">
                <a:solidFill>
                  <a:srgbClr val="0077AA"/>
                </a:solidFill>
                <a:latin typeface="Liberation Mono"/>
              </a:rPr>
              <a:t>| expr | position} [ASC | DESC], ... [WITH ROLLUP]]</a:t>
            </a:r>
          </a:p>
        </p:txBody>
      </p:sp>
    </p:spTree>
    <p:extLst>
      <p:ext uri="{BB962C8B-B14F-4D97-AF65-F5344CB8AC3E}">
        <p14:creationId xmlns:p14="http://schemas.microsoft.com/office/powerpoint/2010/main" xmlns="" val="783479239"/>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a:t>
            </a:r>
            <a:r>
              <a:rPr lang="en-IN" dirty="0" smtClean="0">
                <a:solidFill>
                  <a:srgbClr val="DC525C"/>
                </a:solidFill>
                <a:latin typeface="Segoe UI Light" panose="020B0502040204020203" pitchFamily="34" charset="0"/>
                <a:cs typeface="Segoe UI Light" panose="020B0502040204020203" pitchFamily="34" charset="0"/>
              </a:rPr>
              <a:t>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457200" y="2957689"/>
            <a:ext cx="8153400" cy="3406422"/>
          </a:xfrm>
          <a:prstGeom prst="rect">
            <a:avLst/>
          </a:prstGeom>
        </p:spPr>
      </p:pic>
    </p:spTree>
    <p:extLst>
      <p:ext uri="{BB962C8B-B14F-4D97-AF65-F5344CB8AC3E}">
        <p14:creationId xmlns:p14="http://schemas.microsoft.com/office/powerpoint/2010/main" xmlns="" val="1235374328"/>
      </p:ext>
    </p:extLst>
  </p:cSld>
  <p:clrMapOvr>
    <a:masterClrMapping/>
  </p:clrMapOvr>
  <p:timing>
    <p:tnLst>
      <p:par>
        <p:cTn id="1" dur="indefinite" restart="never" nodeType="tmRoot"/>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28600"/>
            <a:ext cx="9144000" cy="914400"/>
          </a:xfrm>
        </p:spPr>
        <p:txBody>
          <a:bodyPr>
            <a:normAutofit fontScale="90000"/>
          </a:bodyPr>
          <a:lstStyle/>
          <a:p>
            <a:pPr algn="ctr"/>
            <a:r>
              <a:rPr lang="en-US" dirty="0" smtClean="0">
                <a:latin typeface="Arial" pitchFamily="34" charset="0"/>
                <a:cs typeface="Arial" pitchFamily="34" charset="0"/>
              </a:rPr>
              <a:t>There are 3 places where aggregate functions can appear in a query</a:t>
            </a:r>
            <a:endParaRPr lang="en-US" dirty="0">
              <a:latin typeface="Arial" pitchFamily="34" charset="0"/>
              <a:cs typeface="Arial" pitchFamily="34" charset="0"/>
            </a:endParaRPr>
          </a:p>
        </p:txBody>
      </p:sp>
      <p:sp>
        <p:nvSpPr>
          <p:cNvPr id="4" name="Rectangle 3"/>
          <p:cNvSpPr/>
          <p:nvPr/>
        </p:nvSpPr>
        <p:spPr>
          <a:xfrm>
            <a:off x="228600" y="1295400"/>
            <a:ext cx="8686800" cy="1477328"/>
          </a:xfrm>
          <a:prstGeom prst="rect">
            <a:avLst/>
          </a:prstGeom>
          <a:solidFill>
            <a:schemeClr val="tx1">
              <a:lumMod val="85000"/>
              <a:lumOff val="15000"/>
            </a:schemeClr>
          </a:solidFill>
        </p:spPr>
        <p:txBody>
          <a:bodyPr wrap="square">
            <a:spAutoFit/>
          </a:bodyPr>
          <a:lstStyle/>
          <a:p>
            <a:pPr>
              <a:lnSpc>
                <a:spcPct val="150000"/>
              </a:lnSpc>
              <a:buFont typeface="Arial" pitchFamily="34" charset="0"/>
              <a:buChar char="•"/>
            </a:pPr>
            <a:r>
              <a:rPr lang="en-US" sz="2000" dirty="0" smtClean="0">
                <a:solidFill>
                  <a:schemeClr val="bg1"/>
                </a:solidFill>
                <a:latin typeface="Arial" pitchFamily="34" charset="0"/>
                <a:ea typeface="+mj-ea"/>
                <a:cs typeface="Arial" pitchFamily="34" charset="0"/>
              </a:rPr>
              <a:t>  in the </a:t>
            </a:r>
            <a:r>
              <a:rPr lang="en-US" sz="2000" b="1" dirty="0" smtClean="0">
                <a:solidFill>
                  <a:srgbClr val="00FF99"/>
                </a:solidFill>
                <a:latin typeface="Arial" pitchFamily="34" charset="0"/>
                <a:ea typeface="+mj-ea"/>
                <a:cs typeface="Arial" pitchFamily="34" charset="0"/>
              </a:rPr>
              <a:t>SELECT-LIST</a:t>
            </a:r>
            <a:r>
              <a:rPr lang="en-US" sz="2000" dirty="0" smtClean="0">
                <a:solidFill>
                  <a:srgbClr val="00FF99"/>
                </a:solidFill>
                <a:latin typeface="Arial" pitchFamily="34" charset="0"/>
                <a:ea typeface="+mj-ea"/>
                <a:cs typeface="Arial" pitchFamily="34" charset="0"/>
              </a:rPr>
              <a:t> </a:t>
            </a:r>
            <a:r>
              <a:rPr lang="en-US" sz="2000" dirty="0" smtClean="0">
                <a:solidFill>
                  <a:schemeClr val="bg1"/>
                </a:solidFill>
                <a:latin typeface="Arial" pitchFamily="34" charset="0"/>
                <a:ea typeface="+mj-ea"/>
                <a:cs typeface="Arial" pitchFamily="34" charset="0"/>
              </a:rPr>
              <a:t>(the items before the FROM clause).</a:t>
            </a:r>
          </a:p>
          <a:p>
            <a:pPr>
              <a:lnSpc>
                <a:spcPct val="150000"/>
              </a:lnSpc>
              <a:buFont typeface="Arial" pitchFamily="34" charset="0"/>
              <a:buChar char="•"/>
            </a:pPr>
            <a:r>
              <a:rPr lang="en-US" sz="2000" dirty="0" smtClean="0">
                <a:solidFill>
                  <a:schemeClr val="bg1"/>
                </a:solidFill>
                <a:latin typeface="Arial" pitchFamily="34" charset="0"/>
                <a:ea typeface="+mj-ea"/>
                <a:cs typeface="Arial" pitchFamily="34" charset="0"/>
              </a:rPr>
              <a:t>  in the </a:t>
            </a:r>
            <a:r>
              <a:rPr lang="en-US" sz="2000" b="1" dirty="0" smtClean="0">
                <a:solidFill>
                  <a:srgbClr val="00FF99"/>
                </a:solidFill>
                <a:latin typeface="Arial" pitchFamily="34" charset="0"/>
                <a:ea typeface="+mj-ea"/>
                <a:cs typeface="Arial" pitchFamily="34" charset="0"/>
              </a:rPr>
              <a:t>ORDER BY</a:t>
            </a:r>
            <a:r>
              <a:rPr lang="en-US" sz="2000" dirty="0" smtClean="0">
                <a:solidFill>
                  <a:schemeClr val="bg1"/>
                </a:solidFill>
                <a:latin typeface="Arial" pitchFamily="34" charset="0"/>
                <a:ea typeface="+mj-ea"/>
                <a:cs typeface="Arial" pitchFamily="34" charset="0"/>
              </a:rPr>
              <a:t> clause.</a:t>
            </a:r>
          </a:p>
          <a:p>
            <a:pPr>
              <a:lnSpc>
                <a:spcPct val="150000"/>
              </a:lnSpc>
              <a:buFont typeface="Arial" pitchFamily="34" charset="0"/>
              <a:buChar char="•"/>
            </a:pPr>
            <a:r>
              <a:rPr lang="en-US" sz="2000" dirty="0" smtClean="0">
                <a:solidFill>
                  <a:schemeClr val="bg1"/>
                </a:solidFill>
                <a:latin typeface="Arial" pitchFamily="34" charset="0"/>
                <a:ea typeface="+mj-ea"/>
                <a:cs typeface="Arial" pitchFamily="34" charset="0"/>
              </a:rPr>
              <a:t>  and in the </a:t>
            </a:r>
            <a:r>
              <a:rPr lang="en-US" sz="2000" b="1" dirty="0" smtClean="0">
                <a:solidFill>
                  <a:srgbClr val="00FF99"/>
                </a:solidFill>
                <a:latin typeface="Arial" pitchFamily="34" charset="0"/>
                <a:ea typeface="+mj-ea"/>
                <a:cs typeface="Arial" pitchFamily="34" charset="0"/>
              </a:rPr>
              <a:t>HAVING</a:t>
            </a:r>
            <a:r>
              <a:rPr lang="en-US" sz="2000" dirty="0" smtClean="0">
                <a:solidFill>
                  <a:schemeClr val="bg1"/>
                </a:solidFill>
                <a:latin typeface="Arial" pitchFamily="34" charset="0"/>
                <a:ea typeface="+mj-ea"/>
                <a:cs typeface="Arial" pitchFamily="34" charset="0"/>
              </a:rPr>
              <a:t> clause.</a:t>
            </a:r>
          </a:p>
        </p:txBody>
      </p:sp>
      <p:grpSp>
        <p:nvGrpSpPr>
          <p:cNvPr id="8" name="Group 7"/>
          <p:cNvGrpSpPr/>
          <p:nvPr/>
        </p:nvGrpSpPr>
        <p:grpSpPr>
          <a:xfrm>
            <a:off x="228600" y="3173681"/>
            <a:ext cx="8686800" cy="1322119"/>
            <a:chOff x="208808" y="3402281"/>
            <a:chExt cx="7434262" cy="1626919"/>
          </a:xfrm>
        </p:grpSpPr>
        <p:pic>
          <p:nvPicPr>
            <p:cNvPr id="6" name="Picture 5"/>
            <p:cNvPicPr>
              <a:picLocks noChangeAspect="1"/>
            </p:cNvPicPr>
            <p:nvPr/>
          </p:nvPicPr>
          <p:blipFill>
            <a:blip r:embed="rId2"/>
            <a:stretch>
              <a:fillRect/>
            </a:stretch>
          </p:blipFill>
          <p:spPr>
            <a:xfrm>
              <a:off x="228600" y="3402281"/>
              <a:ext cx="4572000" cy="733567"/>
            </a:xfrm>
            <a:prstGeom prst="rect">
              <a:avLst/>
            </a:prstGeom>
          </p:spPr>
        </p:pic>
        <p:pic>
          <p:nvPicPr>
            <p:cNvPr id="7" name="Picture 6"/>
            <p:cNvPicPr>
              <a:picLocks noChangeAspect="1"/>
            </p:cNvPicPr>
            <p:nvPr/>
          </p:nvPicPr>
          <p:blipFill>
            <a:blip r:embed="rId3"/>
            <a:stretch>
              <a:fillRect/>
            </a:stretch>
          </p:blipFill>
          <p:spPr>
            <a:xfrm>
              <a:off x="208808" y="4326592"/>
              <a:ext cx="7434262" cy="702608"/>
            </a:xfrm>
            <a:prstGeom prst="rect">
              <a:avLst/>
            </a:prstGeom>
          </p:spPr>
        </p:pic>
      </p:grpSp>
      <p:sp>
        <p:nvSpPr>
          <p:cNvPr id="9" name="Rectangle 8"/>
          <p:cNvSpPr/>
          <p:nvPr/>
        </p:nvSpPr>
        <p:spPr>
          <a:xfrm>
            <a:off x="228600" y="4913667"/>
            <a:ext cx="8686800" cy="1107996"/>
          </a:xfrm>
          <a:prstGeom prst="rect">
            <a:avLst/>
          </a:prstGeom>
          <a:solidFill>
            <a:schemeClr val="accent6">
              <a:lumMod val="20000"/>
              <a:lumOff val="80000"/>
            </a:schemeClr>
          </a:solidFill>
        </p:spPr>
        <p:txBody>
          <a:bodyPr wrap="square">
            <a:spAutoFit/>
          </a:bodyPr>
          <a:lstStyle/>
          <a:p>
            <a:r>
              <a:rPr lang="en-IN" sz="2200" dirty="0">
                <a:solidFill>
                  <a:srgbClr val="242729"/>
                </a:solidFill>
                <a:latin typeface="Segoe UI Light" panose="020B0502040204020203" pitchFamily="34" charset="0"/>
                <a:cs typeface="Segoe UI Light" panose="020B0502040204020203" pitchFamily="34" charset="0"/>
              </a:rPr>
              <a:t>"An aggregate may </a:t>
            </a:r>
            <a:r>
              <a:rPr lang="en-IN" sz="2200" b="1" i="1" dirty="0" smtClean="0">
                <a:solidFill>
                  <a:srgbClr val="C00000"/>
                </a:solidFill>
                <a:latin typeface="Segoe UI Light" panose="020B0502040204020203" pitchFamily="34" charset="0"/>
                <a:cs typeface="Segoe UI Light" panose="020B0502040204020203" pitchFamily="34" charset="0"/>
              </a:rPr>
              <a:t>NOT </a:t>
            </a:r>
            <a:r>
              <a:rPr lang="en-IN" sz="2200" dirty="0" smtClean="0">
                <a:solidFill>
                  <a:srgbClr val="242729"/>
                </a:solidFill>
                <a:latin typeface="Segoe UI Light" panose="020B0502040204020203" pitchFamily="34" charset="0"/>
                <a:cs typeface="Segoe UI Light" panose="020B0502040204020203" pitchFamily="34" charset="0"/>
              </a:rPr>
              <a:t>appear </a:t>
            </a:r>
            <a:r>
              <a:rPr lang="en-IN" sz="2200" dirty="0">
                <a:solidFill>
                  <a:srgbClr val="242729"/>
                </a:solidFill>
                <a:latin typeface="Segoe UI Light" panose="020B0502040204020203" pitchFamily="34" charset="0"/>
                <a:cs typeface="Segoe UI Light" panose="020B0502040204020203" pitchFamily="34" charset="0"/>
              </a:rPr>
              <a:t>in the </a:t>
            </a:r>
            <a:r>
              <a:rPr lang="en-IN" sz="2200" b="1" i="1" dirty="0">
                <a:solidFill>
                  <a:srgbClr val="C00000"/>
                </a:solidFill>
                <a:latin typeface="Segoe UI Light" panose="020B0502040204020203" pitchFamily="34" charset="0"/>
                <a:cs typeface="Segoe UI Light" panose="020B0502040204020203" pitchFamily="34" charset="0"/>
              </a:rPr>
              <a:t>WHERE clause</a:t>
            </a:r>
            <a:r>
              <a:rPr lang="en-IN" sz="2200" dirty="0">
                <a:solidFill>
                  <a:srgbClr val="242729"/>
                </a:solidFill>
                <a:latin typeface="Segoe UI Light" panose="020B0502040204020203" pitchFamily="34" charset="0"/>
                <a:cs typeface="Segoe UI Light" panose="020B0502040204020203" pitchFamily="34" charset="0"/>
              </a:rPr>
              <a:t> unless it is in a </a:t>
            </a:r>
            <a:r>
              <a:rPr lang="en-IN" sz="2200" b="1" i="1" dirty="0">
                <a:solidFill>
                  <a:srgbClr val="FF0000"/>
                </a:solidFill>
                <a:latin typeface="Segoe UI Light" panose="020B0502040204020203" pitchFamily="34" charset="0"/>
                <a:cs typeface="Segoe UI Light" panose="020B0502040204020203" pitchFamily="34" charset="0"/>
              </a:rPr>
              <a:t>subquery</a:t>
            </a:r>
            <a:r>
              <a:rPr lang="en-IN" sz="2200" dirty="0">
                <a:solidFill>
                  <a:srgbClr val="242729"/>
                </a:solidFill>
                <a:latin typeface="Segoe UI Light" panose="020B0502040204020203" pitchFamily="34" charset="0"/>
                <a:cs typeface="Segoe UI Light" panose="020B0502040204020203" pitchFamily="34" charset="0"/>
              </a:rPr>
              <a:t> contained in a </a:t>
            </a:r>
            <a:r>
              <a:rPr lang="en-IN" sz="2200" b="1" i="1" dirty="0" smtClean="0">
                <a:solidFill>
                  <a:srgbClr val="FF0000"/>
                </a:solidFill>
                <a:latin typeface="Segoe UI Light" panose="020B0502040204020203" pitchFamily="34" charset="0"/>
                <a:cs typeface="Segoe UI Light" panose="020B0502040204020203" pitchFamily="34" charset="0"/>
              </a:rPr>
              <a:t>WHERE</a:t>
            </a:r>
            <a:r>
              <a:rPr lang="en-IN" sz="2200" dirty="0" smtClean="0">
                <a:solidFill>
                  <a:srgbClr val="242729"/>
                </a:solidFill>
                <a:latin typeface="Segoe UI Light" panose="020B0502040204020203" pitchFamily="34" charset="0"/>
                <a:cs typeface="Segoe UI Light" panose="020B0502040204020203" pitchFamily="34" charset="0"/>
              </a:rPr>
              <a:t> or </a:t>
            </a:r>
            <a:r>
              <a:rPr lang="en-IN" sz="2200" b="1" i="1" dirty="0" smtClean="0">
                <a:solidFill>
                  <a:srgbClr val="FF0000"/>
                </a:solidFill>
                <a:latin typeface="Segoe UI Light" panose="020B0502040204020203" pitchFamily="34" charset="0"/>
                <a:cs typeface="Segoe UI Light" panose="020B0502040204020203" pitchFamily="34" charset="0"/>
              </a:rPr>
              <a:t>HAVING</a:t>
            </a:r>
            <a:r>
              <a:rPr lang="en-IN" sz="2200" dirty="0" smtClean="0">
                <a:solidFill>
                  <a:srgbClr val="242729"/>
                </a:solidFill>
                <a:latin typeface="Segoe UI Light" panose="020B0502040204020203" pitchFamily="34" charset="0"/>
                <a:cs typeface="Segoe UI Light" panose="020B0502040204020203" pitchFamily="34" charset="0"/>
              </a:rPr>
              <a:t> </a:t>
            </a:r>
            <a:r>
              <a:rPr lang="en-IN" sz="2200" dirty="0">
                <a:solidFill>
                  <a:srgbClr val="242729"/>
                </a:solidFill>
                <a:latin typeface="Segoe UI Light" panose="020B0502040204020203" pitchFamily="34" charset="0"/>
                <a:cs typeface="Segoe UI Light" panose="020B0502040204020203" pitchFamily="34" charset="0"/>
              </a:rPr>
              <a:t>clause or a select list, and the column being aggregated is an outer reference"</a:t>
            </a:r>
            <a:endParaRPr lang="en-IN" sz="22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4084998653"/>
      </p:ext>
    </p:extLst>
  </p:cSld>
  <p:clrMapOvr>
    <a:masterClrMapping/>
  </p:clrMapOvr>
  <p:timing>
    <p:tnLst>
      <p:par>
        <p:cTn id="1" dur="indefinite" restart="never" nodeType="tmRoot"/>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GROUP BY </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231569" y="1219200"/>
            <a:ext cx="8686800" cy="2062103"/>
          </a:xfrm>
          <a:prstGeom prst="rect">
            <a:avLst/>
          </a:prstGeom>
        </p:spPr>
        <p:txBody>
          <a:bodyPr wrap="square">
            <a:spAutoFit/>
          </a:bodyPr>
          <a:lstStyle/>
          <a:p>
            <a:r>
              <a:rPr lang="en-US" dirty="0" smtClean="0">
                <a:solidFill>
                  <a:srgbClr val="0077AA"/>
                </a:solidFill>
                <a:latin typeface="Arial" panose="020B0604020202020204" pitchFamily="34" charset="0"/>
                <a:ea typeface="Times New Roman" panose="02020603050405020304" pitchFamily="18" charset="0"/>
              </a:rPr>
              <a:t>SELECT</a:t>
            </a:r>
            <a:r>
              <a:rPr lang="en-US" dirty="0" smtClean="0">
                <a:solidFill>
                  <a:srgbClr val="000000"/>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JOB</a:t>
            </a:r>
            <a:r>
              <a:rPr lang="en-IN" dirty="0" smtClean="0">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SAL </a:t>
            </a:r>
            <a:r>
              <a:rPr lang="en-US" dirty="0">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1001</a:t>
            </a:r>
            <a:r>
              <a:rPr lang="en-IN" dirty="0">
                <a:solidFill>
                  <a:srgbClr val="000000"/>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US" dirty="0">
                <a:latin typeface="Arial" panose="020B0604020202020204" pitchFamily="34" charset="0"/>
                <a:ea typeface="Times New Roman" panose="02020603050405020304" pitchFamily="18" charset="0"/>
              </a:rPr>
              <a:t>JOB</a:t>
            </a:r>
            <a:r>
              <a:rPr lang="en-IN" dirty="0" smtClean="0">
                <a:latin typeface="Arial" panose="020B0604020202020204" pitchFamily="34" charset="0"/>
                <a:ea typeface="Times New Roman" panose="02020603050405020304" pitchFamily="18" charset="0"/>
              </a:rPr>
              <a:t>;</a:t>
            </a:r>
          </a:p>
          <a:p>
            <a:endParaRPr lang="en-IN" dirty="0">
              <a:solidFill>
                <a:srgbClr val="DD4A68"/>
              </a:solidFill>
              <a:latin typeface="Arial" panose="020B0604020202020204" pitchFamily="34" charset="0"/>
              <a:ea typeface="Times New Roman" panose="02020603050405020304" pitchFamily="18" charset="0"/>
            </a:endParaRPr>
          </a:p>
          <a:p>
            <a:r>
              <a:rPr lang="en-US" dirty="0" smtClean="0">
                <a:solidFill>
                  <a:srgbClr val="0077AA"/>
                </a:solidFill>
                <a:latin typeface="Arial" panose="020B0604020202020204" pitchFamily="34" charset="0"/>
                <a:ea typeface="Times New Roman" panose="02020603050405020304" pitchFamily="18" charset="0"/>
              </a:rPr>
              <a:t>SELECT</a:t>
            </a:r>
            <a:r>
              <a:rPr lang="en-US" dirty="0" smtClean="0">
                <a:solidFill>
                  <a:srgbClr val="000000"/>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J</a:t>
            </a:r>
            <a:r>
              <a:rPr lang="en-US" dirty="0">
                <a:latin typeface="Arial" panose="020B0604020202020204" pitchFamily="34" charset="0"/>
                <a:ea typeface="Times New Roman" panose="02020603050405020304" pitchFamily="18" charset="0"/>
              </a:rPr>
              <a:t>OB</a:t>
            </a:r>
            <a:r>
              <a:rPr lang="en-IN" dirty="0" smtClean="0">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COUNT</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JOB</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IN"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 </a:t>
            </a:r>
            <a:r>
              <a:rPr lang="en-IN" sz="2000" dirty="0" smtClean="0">
                <a:solidFill>
                  <a:srgbClr val="92D050"/>
                </a:solidFill>
                <a:latin typeface="Arial" panose="020B0604020202020204" pitchFamily="34" charset="0"/>
                <a:ea typeface="Times New Roman" panose="02020603050405020304" pitchFamily="18" charset="0"/>
              </a:rPr>
              <a:t>//error</a:t>
            </a:r>
            <a:endParaRPr lang="en-IN" dirty="0" smtClean="0">
              <a:solidFill>
                <a:srgbClr val="92D050"/>
              </a:solidFill>
              <a:latin typeface="Arial" panose="020B0604020202020204" pitchFamily="34" charset="0"/>
              <a:ea typeface="Times New Roman" panose="02020603050405020304" pitchFamily="18" charset="0"/>
            </a:endParaRPr>
          </a:p>
          <a:p>
            <a:endParaRPr lang="en-IN" dirty="0" smtClean="0">
              <a:solidFill>
                <a:srgbClr val="DD4A68"/>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JO</a:t>
            </a:r>
            <a:r>
              <a:rPr lang="en-US" dirty="0">
                <a:latin typeface="Arial" panose="020B0604020202020204" pitchFamily="34" charset="0"/>
                <a:ea typeface="Times New Roman" panose="02020603050405020304" pitchFamily="18" charset="0"/>
              </a:rPr>
              <a:t>B</a:t>
            </a:r>
            <a:r>
              <a:rPr lang="en-IN" dirty="0">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1001</a:t>
            </a:r>
            <a:r>
              <a:rPr lang="en-IN" dirty="0">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ea typeface="Times New Roman" panose="02020603050405020304" pitchFamily="18" charset="0"/>
              </a:rPr>
              <a:t> SAL +</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1001</a:t>
            </a:r>
            <a:r>
              <a:rPr lang="en-IN" dirty="0">
                <a:latin typeface="Arial" panose="020B0604020202020204" pitchFamily="34" charset="0"/>
                <a:ea typeface="Times New Roman" panose="02020603050405020304" pitchFamily="18" charset="0"/>
              </a:rPr>
              <a:t>;</a:t>
            </a:r>
          </a:p>
          <a:p>
            <a:endParaRPr lang="en-US" dirty="0" smtClean="0">
              <a:solidFill>
                <a:srgbClr val="0077AA"/>
              </a:solidFill>
              <a:latin typeface="Arial" panose="020B0604020202020204" pitchFamily="34" charset="0"/>
              <a:ea typeface="Times New Roman" panose="02020603050405020304" pitchFamily="18" charset="0"/>
            </a:endParaRPr>
          </a:p>
          <a:p>
            <a:r>
              <a:rPr lang="en-US" dirty="0" smtClean="0">
                <a:solidFill>
                  <a:srgbClr val="0077AA"/>
                </a:solidFill>
                <a:latin typeface="Arial" panose="020B0604020202020204" pitchFamily="34" charset="0"/>
                <a:ea typeface="Times New Roman" panose="02020603050405020304" pitchFamily="18" charset="0"/>
              </a:rPr>
              <a:t>SELECT</a:t>
            </a:r>
            <a:r>
              <a:rPr lang="en-US" dirty="0" smtClean="0">
                <a:solidFill>
                  <a:srgbClr val="000000"/>
                </a:solidFill>
                <a:latin typeface="Arial" panose="020B0604020202020204" pitchFamily="34" charset="0"/>
                <a:ea typeface="Times New Roman" panose="02020603050405020304" pitchFamily="18" charset="0"/>
              </a:rPr>
              <a:t> </a:t>
            </a:r>
            <a:r>
              <a:rPr lang="en-IN" dirty="0" smtClean="0">
                <a:solidFill>
                  <a:srgbClr val="000000"/>
                </a:solidFill>
                <a:latin typeface="Arial" panose="020B0604020202020204" pitchFamily="34" charset="0"/>
                <a:ea typeface="Times New Roman" panose="02020603050405020304" pitchFamily="18" charset="0"/>
              </a:rPr>
              <a:t>ENAM</a:t>
            </a:r>
            <a:r>
              <a:rPr lang="en-IN" dirty="0" smtClean="0">
                <a:latin typeface="Arial" panose="020B0604020202020204" pitchFamily="34" charset="0"/>
                <a:ea typeface="Times New Roman" panose="02020603050405020304" pitchFamily="18" charset="0"/>
              </a:rPr>
              <a:t>E,</a:t>
            </a:r>
            <a:r>
              <a:rPr lang="en-IN" dirty="0" smtClean="0">
                <a:solidFill>
                  <a:srgbClr val="DD4A68"/>
                </a:solidFill>
                <a:latin typeface="Arial" panose="020B0604020202020204" pitchFamily="34" charset="0"/>
                <a:ea typeface="Times New Roman" panose="02020603050405020304" pitchFamily="18" charset="0"/>
              </a:rPr>
              <a:t> LENGTH</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ENAME</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R1 </a:t>
            </a:r>
            <a:r>
              <a:rPr lang="en-US" dirty="0" smtClean="0">
                <a:solidFill>
                  <a:srgbClr val="0077AA"/>
                </a:solidFill>
                <a:latin typeface="Arial" panose="020B0604020202020204" pitchFamily="34" charset="0"/>
                <a:ea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IN" dirty="0" smtClean="0">
                <a:latin typeface="Arial" panose="020B0604020202020204" pitchFamily="34" charset="0"/>
                <a:ea typeface="Times New Roman" panose="02020603050405020304" pitchFamily="18" charset="0"/>
              </a:rPr>
              <a:t>R1;</a:t>
            </a:r>
          </a:p>
        </p:txBody>
      </p:sp>
      <p:sp>
        <p:nvSpPr>
          <p:cNvPr id="10" name="Rectangle 9"/>
          <p:cNvSpPr/>
          <p:nvPr/>
        </p:nvSpPr>
        <p:spPr>
          <a:xfrm>
            <a:off x="210787" y="717454"/>
            <a:ext cx="1261884" cy="369332"/>
          </a:xfrm>
          <a:prstGeom prst="rect">
            <a:avLst/>
          </a:prstGeom>
        </p:spPr>
        <p:txBody>
          <a:bodyPr wrap="none">
            <a:spAutoFit/>
          </a:bodyPr>
          <a:lstStyle/>
          <a:p>
            <a:r>
              <a:rPr lang="en-IN" dirty="0" smtClean="0">
                <a:latin typeface="Arial" panose="020B0604020202020204" pitchFamily="34" charset="0"/>
                <a:cs typeface="Arial" panose="020B0604020202020204" pitchFamily="34" charset="0"/>
              </a:rPr>
              <a:t>Examples:</a:t>
            </a:r>
            <a:endParaRPr lang="en-IN" dirty="0"/>
          </a:p>
        </p:txBody>
      </p:sp>
      <p:sp>
        <p:nvSpPr>
          <p:cNvPr id="3" name="Rectangle 2"/>
          <p:cNvSpPr/>
          <p:nvPr/>
        </p:nvSpPr>
        <p:spPr>
          <a:xfrm>
            <a:off x="76201" y="3915728"/>
            <a:ext cx="6254982" cy="1056123"/>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'ONLY_FULL_GROUP_BY';</a:t>
            </a:r>
          </a:p>
        </p:txBody>
      </p:sp>
    </p:spTree>
    <p:extLst>
      <p:ext uri="{BB962C8B-B14F-4D97-AF65-F5344CB8AC3E}">
        <p14:creationId xmlns:p14="http://schemas.microsoft.com/office/powerpoint/2010/main" xmlns="" val="2174102441"/>
      </p:ext>
    </p:extLst>
  </p:cSld>
  <p:clrMapOvr>
    <a:masterClrMapping/>
  </p:clrMapOvr>
  <p:timing>
    <p:tnLst>
      <p:par>
        <p:cTn id="1" dur="indefinite" restart="never" nodeType="tmRoot"/>
      </p:par>
    </p:tnLst>
  </p:timing>
</p:sld>
</file>

<file path=ppt/slides/slide2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800" dirty="0" smtClean="0">
                <a:solidFill>
                  <a:srgbClr val="DC525C"/>
                </a:solidFill>
                <a:latin typeface="Segoe UI Light" panose="020B0502040204020203" pitchFamily="34" charset="0"/>
                <a:cs typeface="Segoe UI Light" panose="020B0502040204020203" pitchFamily="34" charset="0"/>
              </a:rPr>
              <a:t>SELECT …. For UPDATE</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297118682"/>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for UPDATE</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231569" y="1230868"/>
            <a:ext cx="8686800" cy="369332"/>
          </a:xfrm>
          <a:prstGeom prst="rect">
            <a:avLst/>
          </a:prstGeom>
        </p:spPr>
        <p:txBody>
          <a:bodyPr wrap="square">
            <a:spAutoFit/>
          </a:bodyPr>
          <a:lstStyle/>
          <a:p>
            <a:r>
              <a:rPr lang="en-US" dirty="0" smtClean="0">
                <a:solidFill>
                  <a:srgbClr val="0077AA"/>
                </a:solidFill>
                <a:latin typeface="Arial" panose="020B0604020202020204" pitchFamily="34" charset="0"/>
                <a:ea typeface="Times New Roman" panose="02020603050405020304" pitchFamily="18" charset="0"/>
              </a:rPr>
              <a:t>SELECT</a:t>
            </a:r>
            <a:r>
              <a:rPr lang="en-US" dirty="0" smtClean="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US" dirty="0">
                <a:solidFill>
                  <a:srgbClr val="DD4A68"/>
                </a:solidFill>
                <a:latin typeface="Arial" panose="020B0604020202020204" pitchFamily="34" charset="0"/>
                <a:ea typeface="Times New Roman" panose="02020603050405020304" pitchFamily="18" charset="0"/>
              </a:rPr>
              <a:t>for</a:t>
            </a:r>
            <a:r>
              <a:rPr lang="en-US" dirty="0" smtClean="0">
                <a:solidFill>
                  <a:srgbClr val="0077AA"/>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UPDATE</a:t>
            </a:r>
            <a:r>
              <a:rPr lang="en-US" dirty="0">
                <a:solidFill>
                  <a:srgbClr val="000000"/>
                </a:solidFill>
                <a:latin typeface="Arial" panose="020B0604020202020204" pitchFamily="34" charset="0"/>
                <a:ea typeface="Times New Roman" panose="02020603050405020304" pitchFamily="18" charset="0"/>
              </a:rPr>
              <a:t>;</a:t>
            </a:r>
            <a:endParaRPr lang="en-IN" dirty="0">
              <a:solidFill>
                <a:srgbClr val="000000"/>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xmlns="" val="1390326922"/>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800" dirty="0" smtClean="0">
                <a:solidFill>
                  <a:srgbClr val="DC525C"/>
                </a:solidFill>
                <a:latin typeface="Segoe UI Light" panose="020B0502040204020203" pitchFamily="34" charset="0"/>
                <a:cs typeface="Segoe UI Light" panose="020B0502040204020203" pitchFamily="34" charset="0"/>
              </a:rPr>
              <a:t>HAVING </a:t>
            </a:r>
            <a:r>
              <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rPr>
              <a:t>Clause</a:t>
            </a:r>
          </a:p>
        </p:txBody>
      </p:sp>
      <p:sp>
        <p:nvSpPr>
          <p:cNvPr id="3" name="Rectangle 2"/>
          <p:cNvSpPr/>
          <p:nvPr/>
        </p:nvSpPr>
        <p:spPr>
          <a:xfrm>
            <a:off x="152400" y="228600"/>
            <a:ext cx="8839200" cy="1015663"/>
          </a:xfrm>
          <a:prstGeom prst="rect">
            <a:avLst/>
          </a:prstGeom>
          <a:solidFill>
            <a:srgbClr val="E8F97F"/>
          </a:solidFill>
        </p:spPr>
        <p:txBody>
          <a:bodyPr wrap="square">
            <a:spAutoFit/>
          </a:bodyPr>
          <a:lstStyle/>
          <a:p>
            <a:r>
              <a:rPr lang="en-IN" sz="2000" dirty="0">
                <a:latin typeface="Segoe UI Light" panose="020B0502040204020203" pitchFamily="34" charset="0"/>
                <a:cs typeface="Segoe UI Light" panose="020B0502040204020203" pitchFamily="34" charset="0"/>
              </a:rPr>
              <a:t>The HAVING clause is often used with the GROUP BY clause to filter groups based on a specified condition. If the GROUP BY clause is omitted, the </a:t>
            </a:r>
            <a:r>
              <a:rPr lang="en-IN" sz="2000" b="1" dirty="0">
                <a:latin typeface="Segoe UI Light" panose="020B0502040204020203" pitchFamily="34" charset="0"/>
                <a:cs typeface="Segoe UI Light" panose="020B0502040204020203" pitchFamily="34" charset="0"/>
              </a:rPr>
              <a:t>HAVING clause behaves like the WHERE clause.</a:t>
            </a:r>
          </a:p>
        </p:txBody>
      </p:sp>
      <p:sp>
        <p:nvSpPr>
          <p:cNvPr id="4" name="Rectangle 3"/>
          <p:cNvSpPr/>
          <p:nvPr/>
        </p:nvSpPr>
        <p:spPr>
          <a:xfrm>
            <a:off x="642910" y="1371600"/>
            <a:ext cx="8429652"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sp>
        <p:nvSpPr>
          <p:cNvPr id="6" name="TextBox 5"/>
          <p:cNvSpPr txBox="1"/>
          <p:nvPr/>
        </p:nvSpPr>
        <p:spPr>
          <a:xfrm>
            <a:off x="142844" y="3357562"/>
            <a:ext cx="8858280" cy="830997"/>
          </a:xfrm>
          <a:prstGeom prst="rect">
            <a:avLst/>
          </a:prstGeom>
          <a:noFill/>
        </p:spPr>
        <p:txBody>
          <a:bodyPr wrap="square" rtlCol="0">
            <a:spAutoFit/>
          </a:bodyPr>
          <a:lstStyle/>
          <a:p>
            <a:r>
              <a:rPr lang="en-US" sz="2400" dirty="0" smtClean="0">
                <a:solidFill>
                  <a:srgbClr val="008080"/>
                </a:solidFill>
              </a:rPr>
              <a:t>If the </a:t>
            </a:r>
            <a:r>
              <a:rPr lang="en-US" sz="2400" b="1" i="1" dirty="0" smtClean="0">
                <a:solidFill>
                  <a:srgbClr val="008080"/>
                </a:solidFill>
              </a:rPr>
              <a:t>GROUP</a:t>
            </a:r>
            <a:r>
              <a:rPr lang="en-US" sz="2400" dirty="0" smtClean="0">
                <a:solidFill>
                  <a:srgbClr val="008080"/>
                </a:solidFill>
              </a:rPr>
              <a:t> </a:t>
            </a:r>
            <a:r>
              <a:rPr lang="en-US" sz="2400" b="1" i="1" dirty="0" smtClean="0">
                <a:solidFill>
                  <a:srgbClr val="008080"/>
                </a:solidFill>
              </a:rPr>
              <a:t>BY</a:t>
            </a:r>
            <a:r>
              <a:rPr lang="en-US" sz="2400" dirty="0" smtClean="0">
                <a:solidFill>
                  <a:srgbClr val="008080"/>
                </a:solidFill>
              </a:rPr>
              <a:t> clause is omitted, the </a:t>
            </a:r>
            <a:r>
              <a:rPr lang="en-US" sz="2400" b="1" i="1" dirty="0" smtClean="0">
                <a:solidFill>
                  <a:srgbClr val="008080"/>
                </a:solidFill>
              </a:rPr>
              <a:t>HAVING</a:t>
            </a:r>
            <a:r>
              <a:rPr lang="en-US" sz="2400" dirty="0" smtClean="0">
                <a:solidFill>
                  <a:srgbClr val="008080"/>
                </a:solidFill>
              </a:rPr>
              <a:t> clause behaves like the </a:t>
            </a:r>
            <a:r>
              <a:rPr lang="en-US" sz="2400" b="1" i="1" dirty="0" smtClean="0">
                <a:solidFill>
                  <a:srgbClr val="008080"/>
                </a:solidFill>
              </a:rPr>
              <a:t>WHERE</a:t>
            </a:r>
            <a:r>
              <a:rPr lang="en-US" sz="2400" dirty="0" smtClean="0">
                <a:solidFill>
                  <a:srgbClr val="008080"/>
                </a:solidFill>
              </a:rPr>
              <a:t> clasue.</a:t>
            </a:r>
            <a:endParaRPr lang="en-US" sz="2400" dirty="0">
              <a:solidFill>
                <a:srgbClr val="008080"/>
              </a:solidFill>
            </a:endParaRPr>
          </a:p>
        </p:txBody>
      </p:sp>
    </p:spTree>
    <p:extLst>
      <p:ext uri="{BB962C8B-B14F-4D97-AF65-F5344CB8AC3E}">
        <p14:creationId xmlns:p14="http://schemas.microsoft.com/office/powerpoint/2010/main" xmlns="" val="3592480767"/>
      </p:ext>
    </p:extLst>
  </p:cSld>
  <p:clrMapOvr>
    <a:masterClrMapping/>
  </p:clrMapOvr>
  <p:timing>
    <p:tnLst>
      <p:par>
        <p:cTn id="1" dur="indefinite" restart="never" nodeType="tmRoot"/>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HAVING</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MySQL</a:t>
            </a:r>
            <a:r>
              <a:rPr lang="en-IN" b="1" dirty="0">
                <a:latin typeface="Arial" panose="020B0604020202020204" pitchFamily="34" charset="0"/>
                <a:cs typeface="Arial" panose="020B0604020202020204" pitchFamily="34" charset="0"/>
              </a:rPr>
              <a:t> HAVING clause</a:t>
            </a:r>
            <a:r>
              <a:rPr lang="en-IN" dirty="0">
                <a:latin typeface="Arial" panose="020B0604020202020204" pitchFamily="34" charset="0"/>
                <a:cs typeface="Arial" panose="020B0604020202020204" pitchFamily="34" charset="0"/>
              </a:rPr>
              <a:t> is used in the SELECT statement to specify filter conditions for a group </a:t>
            </a:r>
            <a:r>
              <a:rPr lang="en-IN" dirty="0" smtClean="0">
                <a:latin typeface="Arial" panose="020B0604020202020204" pitchFamily="34" charset="0"/>
                <a:cs typeface="Arial" panose="020B0604020202020204" pitchFamily="34" charset="0"/>
              </a:rPr>
              <a:t>of rows. </a:t>
            </a:r>
            <a:r>
              <a:rPr lang="en-IN" b="1" dirty="0" smtClean="0">
                <a:latin typeface="Arial" panose="020B0604020202020204" pitchFamily="34" charset="0"/>
                <a:cs typeface="Arial" panose="020B0604020202020204" pitchFamily="34" charset="0"/>
              </a:rPr>
              <a:t>HAVING </a:t>
            </a:r>
            <a:r>
              <a:rPr lang="en-IN" b="1" dirty="0">
                <a:latin typeface="Arial" panose="020B0604020202020204" pitchFamily="34" charset="0"/>
                <a:cs typeface="Arial" panose="020B0604020202020204" pitchFamily="34" charset="0"/>
              </a:rPr>
              <a:t>clause</a:t>
            </a:r>
            <a:r>
              <a:rPr lang="en-IN" dirty="0">
                <a:latin typeface="Arial" panose="020B0604020202020204" pitchFamily="34" charset="0"/>
                <a:cs typeface="Arial" panose="020B0604020202020204" pitchFamily="34" charset="0"/>
              </a:rPr>
              <a:t> is often used with the GROUP BY clause. When using with the GROUP BY clause, we can apply a filter condition to the columns that appear in the GROUP BY clause</a:t>
            </a:r>
            <a:r>
              <a:rPr lang="en-IN" dirty="0" smtClean="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p:txBody>
      </p:sp>
      <p:sp>
        <p:nvSpPr>
          <p:cNvPr id="3" name="Rectangle 2"/>
          <p:cNvSpPr/>
          <p:nvPr/>
        </p:nvSpPr>
        <p:spPr>
          <a:xfrm>
            <a:off x="152400" y="2099846"/>
            <a:ext cx="8839200" cy="646331"/>
          </a:xfrm>
          <a:prstGeom prst="rect">
            <a:avLst/>
          </a:prstGeom>
          <a:solidFill>
            <a:srgbClr val="F9DAFE"/>
          </a:solidFill>
        </p:spPr>
        <p:txBody>
          <a:bodyPr wrap="square">
            <a:spAutoFit/>
          </a:bodyPr>
          <a:lstStyle/>
          <a:p>
            <a:r>
              <a:rPr lang="en-US" dirty="0">
                <a:latin typeface="Arial" pitchFamily="34" charset="0"/>
                <a:ea typeface="+mj-ea"/>
                <a:cs typeface="Arial" pitchFamily="34" charset="0"/>
              </a:rPr>
              <a:t>If the </a:t>
            </a:r>
            <a:r>
              <a:rPr lang="en-US" i="1" dirty="0">
                <a:latin typeface="Arial" pitchFamily="34" charset="0"/>
                <a:ea typeface="+mj-ea"/>
                <a:cs typeface="Arial" pitchFamily="34" charset="0"/>
              </a:rPr>
              <a:t>GROUP</a:t>
            </a:r>
            <a:r>
              <a:rPr lang="en-US" dirty="0">
                <a:latin typeface="Arial" pitchFamily="34" charset="0"/>
                <a:ea typeface="+mj-ea"/>
                <a:cs typeface="Arial" pitchFamily="34" charset="0"/>
              </a:rPr>
              <a:t> </a:t>
            </a:r>
            <a:r>
              <a:rPr lang="en-US" i="1" dirty="0">
                <a:latin typeface="Arial" pitchFamily="34" charset="0"/>
                <a:ea typeface="+mj-ea"/>
                <a:cs typeface="Arial" pitchFamily="34" charset="0"/>
              </a:rPr>
              <a:t>BY</a:t>
            </a:r>
            <a:r>
              <a:rPr lang="en-US" dirty="0">
                <a:latin typeface="Arial" pitchFamily="34" charset="0"/>
                <a:ea typeface="+mj-ea"/>
                <a:cs typeface="Arial" pitchFamily="34" charset="0"/>
              </a:rPr>
              <a:t> clause is omitted, the </a:t>
            </a:r>
            <a:r>
              <a:rPr lang="en-US" i="1" dirty="0">
                <a:latin typeface="Arial" pitchFamily="34" charset="0"/>
                <a:ea typeface="+mj-ea"/>
                <a:cs typeface="Arial" pitchFamily="34" charset="0"/>
              </a:rPr>
              <a:t>HAVING</a:t>
            </a:r>
            <a:r>
              <a:rPr lang="en-US" dirty="0">
                <a:latin typeface="Arial" pitchFamily="34" charset="0"/>
                <a:ea typeface="+mj-ea"/>
                <a:cs typeface="Arial" pitchFamily="34" charset="0"/>
              </a:rPr>
              <a:t> clause behaves like the </a:t>
            </a:r>
            <a:r>
              <a:rPr lang="en-US" i="1" dirty="0">
                <a:latin typeface="Arial" pitchFamily="34" charset="0"/>
                <a:ea typeface="+mj-ea"/>
                <a:cs typeface="Arial" pitchFamily="34" charset="0"/>
              </a:rPr>
              <a:t>WHERE</a:t>
            </a:r>
            <a:r>
              <a:rPr lang="en-US" dirty="0">
                <a:latin typeface="Arial" pitchFamily="34" charset="0"/>
                <a:ea typeface="+mj-ea"/>
                <a:cs typeface="Arial" pitchFamily="34" charset="0"/>
              </a:rPr>
              <a:t> clause.</a:t>
            </a:r>
            <a:endParaRPr lang="en-IN" dirty="0">
              <a:latin typeface="Arial" pitchFamily="34" charset="0"/>
              <a:ea typeface="+mj-ea"/>
              <a:cs typeface="Arial" pitchFamily="34" charset="0"/>
            </a:endParaRPr>
          </a:p>
        </p:txBody>
      </p:sp>
      <p:sp>
        <p:nvSpPr>
          <p:cNvPr id="6" name="Rectangle 5"/>
          <p:cNvSpPr/>
          <p:nvPr/>
        </p:nvSpPr>
        <p:spPr>
          <a:xfrm>
            <a:off x="152400" y="2972699"/>
            <a:ext cx="8839200" cy="1384995"/>
          </a:xfrm>
          <a:prstGeom prst="rect">
            <a:avLst/>
          </a:prstGeom>
        </p:spPr>
        <p:txBody>
          <a:bodyPr wrap="square">
            <a:spAutoFit/>
          </a:bodyPr>
          <a:lstStyle/>
          <a:p>
            <a:pPr>
              <a:lnSpc>
                <a:spcPct val="150000"/>
              </a:lnSpc>
            </a:pPr>
            <a:r>
              <a:rPr lang="en-US" dirty="0">
                <a:solidFill>
                  <a:srgbClr val="0077AA"/>
                </a:solidFill>
                <a:latin typeface="Liberation Mono"/>
              </a:rPr>
              <a:t>SELECT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smtClean="0">
                <a:solidFill>
                  <a:srgbClr val="0077AA"/>
                </a:solidFill>
                <a:latin typeface="Liberation Mono"/>
              </a:rPr>
              <a:t>, G</a:t>
            </a:r>
            <a:r>
              <a:rPr lang="en-US" sz="2400" b="1" i="1" baseline="-25000" dirty="0" smtClean="0">
                <a:solidFill>
                  <a:srgbClr val="0077AA"/>
                </a:solidFill>
                <a:latin typeface="Liberation Mono"/>
              </a:rPr>
              <a:t>2</a:t>
            </a:r>
            <a:r>
              <a:rPr lang="en-US" b="1" i="1" dirty="0" smtClean="0">
                <a:solidFill>
                  <a:srgbClr val="0077AA"/>
                </a:solidFill>
                <a:latin typeface="Liberation Mono"/>
              </a:rPr>
              <a:t>,  . . . </a:t>
            </a:r>
            <a:r>
              <a:rPr lang="en-US" sz="2400" b="1" i="1" baseline="-25000" dirty="0" smtClean="0">
                <a:solidFill>
                  <a:srgbClr val="0077AA"/>
                </a:solidFill>
                <a:latin typeface="Liberation Mono"/>
              </a:rPr>
              <a:t>, </a:t>
            </a:r>
            <a:r>
              <a:rPr lang="en-US" b="1" i="1" dirty="0" smtClean="0">
                <a:solidFill>
                  <a:srgbClr val="0077AA"/>
                </a:solidFill>
                <a:latin typeface="Liberation Mono"/>
              </a:rPr>
              <a:t>F</a:t>
            </a:r>
            <a:r>
              <a:rPr lang="en-US" sz="2400" b="1" i="1" baseline="-25000" dirty="0" smtClean="0">
                <a:solidFill>
                  <a:srgbClr val="0077AA"/>
                </a:solidFill>
                <a:latin typeface="Liberation Mono"/>
              </a:rPr>
              <a:t>1</a:t>
            </a:r>
            <a:r>
              <a:rPr lang="en-US" b="1" i="1" dirty="0" smtClean="0">
                <a:solidFill>
                  <a:srgbClr val="0077AA"/>
                </a:solidFill>
                <a:latin typeface="Liberation Mono"/>
              </a:rPr>
              <a:t>(A</a:t>
            </a:r>
            <a:r>
              <a:rPr lang="en-US" b="1" i="1" baseline="-25000" dirty="0" smtClean="0">
                <a:solidFill>
                  <a:srgbClr val="0077AA"/>
                </a:solidFill>
                <a:latin typeface="Liberation Mono"/>
              </a:rPr>
              <a:t>1</a:t>
            </a:r>
            <a:r>
              <a:rPr lang="en-US" b="1" i="1" dirty="0" smtClean="0">
                <a:solidFill>
                  <a:srgbClr val="0077AA"/>
                </a:solidFill>
                <a:latin typeface="Liberation Mono"/>
              </a:rPr>
              <a:t>), F</a:t>
            </a:r>
            <a:r>
              <a:rPr lang="en-US" sz="2400" b="1" i="1" baseline="-25000" dirty="0" smtClean="0">
                <a:solidFill>
                  <a:srgbClr val="0077AA"/>
                </a:solidFill>
                <a:latin typeface="Liberation Mono"/>
              </a:rPr>
              <a:t>2</a:t>
            </a:r>
            <a:r>
              <a:rPr lang="en-US" b="1" i="1" dirty="0" smtClean="0">
                <a:solidFill>
                  <a:srgbClr val="0077AA"/>
                </a:solidFill>
                <a:latin typeface="Liberation Mono"/>
              </a:rPr>
              <a:t>(A</a:t>
            </a:r>
            <a:r>
              <a:rPr lang="en-US" b="1" i="1" baseline="-25000" dirty="0" smtClean="0">
                <a:solidFill>
                  <a:srgbClr val="0077AA"/>
                </a:solidFill>
                <a:latin typeface="Liberation Mono"/>
              </a:rPr>
              <a:t>2</a:t>
            </a:r>
            <a:r>
              <a:rPr lang="en-US" b="1" i="1" dirty="0" smtClean="0">
                <a:solidFill>
                  <a:srgbClr val="0077AA"/>
                </a:solidFill>
                <a:latin typeface="Liberation Mono"/>
              </a:rPr>
              <a:t>),  . . . </a:t>
            </a:r>
            <a:r>
              <a:rPr lang="en-US" dirty="0" smtClean="0">
                <a:solidFill>
                  <a:srgbClr val="0077AA"/>
                </a:solidFill>
                <a:latin typeface="Liberation Mono"/>
              </a:rPr>
              <a:t>  </a:t>
            </a:r>
            <a:r>
              <a:rPr lang="en-US" dirty="0">
                <a:solidFill>
                  <a:srgbClr val="0077AA"/>
                </a:solidFill>
                <a:latin typeface="Liberation Mono"/>
              </a:rPr>
              <a:t>from </a:t>
            </a:r>
            <a:r>
              <a:rPr lang="en-US" b="1" i="1" dirty="0" smtClean="0">
                <a:solidFill>
                  <a:srgbClr val="0077AA"/>
                </a:solidFill>
                <a:latin typeface="Liberation Mono"/>
              </a:rPr>
              <a:t>r</a:t>
            </a:r>
            <a:r>
              <a:rPr lang="en-US" b="1" i="1" baseline="-25000" dirty="0" smtClean="0">
                <a:solidFill>
                  <a:srgbClr val="0077AA"/>
                </a:solidFill>
                <a:latin typeface="Liberation Mono"/>
              </a:rPr>
              <a:t>1</a:t>
            </a:r>
            <a:r>
              <a:rPr lang="en-US" b="1" i="1" dirty="0" smtClean="0">
                <a:solidFill>
                  <a:srgbClr val="0077AA"/>
                </a:solidFill>
                <a:latin typeface="Liberation Mono"/>
              </a:rPr>
              <a:t>, r</a:t>
            </a:r>
            <a:r>
              <a:rPr lang="en-US" b="1" i="1" baseline="-25000" dirty="0" smtClean="0">
                <a:solidFill>
                  <a:srgbClr val="0077AA"/>
                </a:solidFill>
                <a:latin typeface="Liberation Mono"/>
              </a:rPr>
              <a:t>2</a:t>
            </a:r>
            <a:r>
              <a:rPr lang="en-US" b="1" i="1" dirty="0" smtClean="0">
                <a:solidFill>
                  <a:srgbClr val="0077AA"/>
                </a:solidFill>
                <a:latin typeface="Liberation Mono"/>
              </a:rPr>
              <a:t>, r</a:t>
            </a:r>
            <a:r>
              <a:rPr lang="en-US" b="1" i="1" baseline="-25000" dirty="0" smtClean="0">
                <a:solidFill>
                  <a:srgbClr val="0077AA"/>
                </a:solidFill>
                <a:latin typeface="Liberation Mono"/>
              </a:rPr>
              <a:t>3</a:t>
            </a:r>
            <a:r>
              <a:rPr lang="en-US" b="1" i="1" dirty="0" smtClean="0">
                <a:solidFill>
                  <a:srgbClr val="0077AA"/>
                </a:solidFill>
                <a:latin typeface="Liberation Mono"/>
              </a:rPr>
              <a:t>  . . . </a:t>
            </a:r>
            <a:endParaRPr lang="en-US" dirty="0">
              <a:solidFill>
                <a:srgbClr val="0077AA"/>
              </a:solidFill>
              <a:latin typeface="Liberation Mono"/>
            </a:endParaRPr>
          </a:p>
          <a:p>
            <a:pPr>
              <a:lnSpc>
                <a:spcPct val="150000"/>
              </a:lnSpc>
            </a:pPr>
            <a:r>
              <a:rPr lang="en-US" dirty="0">
                <a:solidFill>
                  <a:srgbClr val="0077AA"/>
                </a:solidFill>
                <a:latin typeface="Liberation Mono"/>
              </a:rPr>
              <a:t>    [GROUP BY </a:t>
            </a:r>
            <a:r>
              <a:rPr lang="en-US" dirty="0" smtClean="0">
                <a:solidFill>
                  <a:srgbClr val="0077AA"/>
                </a:solidFill>
                <a:latin typeface="Liberation Mono"/>
              </a:rPr>
              <a:t>{</a:t>
            </a:r>
            <a:r>
              <a:rPr lang="en-US" b="1" i="1" dirty="0" smtClean="0">
                <a:solidFill>
                  <a:srgbClr val="0077AA"/>
                </a:solidFill>
                <a:latin typeface="Liberation Mono"/>
              </a:rPr>
              <a:t>G</a:t>
            </a:r>
            <a:r>
              <a:rPr lang="en-US" sz="2400" b="1" i="1" baseline="-25000" dirty="0" smtClean="0">
                <a:solidFill>
                  <a:srgbClr val="0077AA"/>
                </a:solidFill>
                <a:latin typeface="Liberation Mono"/>
              </a:rPr>
              <a:t>1</a:t>
            </a:r>
            <a:r>
              <a:rPr lang="en-US" b="1" i="1" dirty="0" smtClean="0">
                <a:solidFill>
                  <a:srgbClr val="0077AA"/>
                </a:solidFill>
                <a:latin typeface="Liberation Mono"/>
              </a:rPr>
              <a:t>, G</a:t>
            </a:r>
            <a:r>
              <a:rPr lang="en-US" sz="2400" b="1" i="1" baseline="-25000" dirty="0" smtClean="0">
                <a:solidFill>
                  <a:srgbClr val="0077AA"/>
                </a:solidFill>
                <a:latin typeface="Liberation Mono"/>
              </a:rPr>
              <a:t>2</a:t>
            </a:r>
            <a:r>
              <a:rPr lang="en-US" b="1" i="1" dirty="0" smtClean="0">
                <a:solidFill>
                  <a:srgbClr val="0077AA"/>
                </a:solidFill>
                <a:latin typeface="Liberation Mono"/>
              </a:rPr>
              <a:t>,  . . .</a:t>
            </a:r>
            <a:r>
              <a:rPr lang="en-US" dirty="0" smtClean="0">
                <a:solidFill>
                  <a:srgbClr val="0077AA"/>
                </a:solidFill>
                <a:latin typeface="Liberation Mono"/>
              </a:rPr>
              <a:t> </a:t>
            </a:r>
            <a:r>
              <a:rPr lang="en-US" dirty="0">
                <a:solidFill>
                  <a:srgbClr val="0077AA"/>
                </a:solidFill>
                <a:latin typeface="Liberation Mono"/>
              </a:rPr>
              <a:t>| expr | position} [ASC | DESC], ... [WITH ROLLUP</a:t>
            </a:r>
            <a:r>
              <a:rPr lang="en-US" dirty="0" smtClean="0">
                <a:solidFill>
                  <a:srgbClr val="0077AA"/>
                </a:solidFill>
                <a:latin typeface="Liberation Mono"/>
              </a:rPr>
              <a:t>]]</a:t>
            </a:r>
          </a:p>
          <a:p>
            <a:pPr>
              <a:lnSpc>
                <a:spcPct val="150000"/>
              </a:lnSpc>
            </a:pPr>
            <a:r>
              <a:rPr lang="en-US" dirty="0" smtClean="0">
                <a:solidFill>
                  <a:srgbClr val="0077AA"/>
                </a:solidFill>
                <a:latin typeface="Liberation Mono"/>
              </a:rPr>
              <a:t>    [ HAVING having_condition ] </a:t>
            </a:r>
            <a:endParaRPr lang="en-US" dirty="0">
              <a:solidFill>
                <a:srgbClr val="0077AA"/>
              </a:solidFill>
              <a:latin typeface="Liberation Mono"/>
            </a:endParaRPr>
          </a:p>
        </p:txBody>
      </p:sp>
    </p:spTree>
    <p:extLst>
      <p:ext uri="{BB962C8B-B14F-4D97-AF65-F5344CB8AC3E}">
        <p14:creationId xmlns:p14="http://schemas.microsoft.com/office/powerpoint/2010/main" xmlns="" val="1407343680"/>
      </p:ext>
    </p:extLst>
  </p:cSld>
  <p:clrMapOvr>
    <a:masterClrMapping/>
  </p:clrMapOvr>
  <p:timing>
    <p:tnLst>
      <p:par>
        <p:cTn id="1" dur="indefinite" restart="never" nodeType="tmRoot"/>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28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71406" y="285728"/>
            <a:ext cx="8858312" cy="1631216"/>
          </a:xfrm>
          <a:prstGeom prst="rect">
            <a:avLst/>
          </a:prstGeom>
        </p:spPr>
        <p:txBody>
          <a:bodyPr wrap="square">
            <a:spAutoFit/>
          </a:bodyPr>
          <a:lstStyle/>
          <a:p>
            <a:pPr algn="just"/>
            <a:r>
              <a:rPr lang="en-US" sz="2000" dirty="0" smtClean="0">
                <a:solidFill>
                  <a:srgbClr val="006C86"/>
                </a:solidFill>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endParaRPr lang="en-US" sz="2000" dirty="0">
              <a:solidFill>
                <a:srgbClr val="006C86"/>
              </a:solidFill>
            </a:endParaRPr>
          </a:p>
        </p:txBody>
      </p:sp>
    </p:spTree>
    <p:extLst>
      <p:ext uri="{BB962C8B-B14F-4D97-AF65-F5344CB8AC3E}">
        <p14:creationId xmlns:p14="http://schemas.microsoft.com/office/powerpoint/2010/main" xmlns="" val="1633759441"/>
      </p:ext>
    </p:extLst>
  </p:cSld>
  <p:clrMapOvr>
    <a:masterClrMapping/>
  </p:clrMapOvr>
  <p:timing>
    <p:tnLst>
      <p:par>
        <p:cTn id="1" dur="indefinite" restart="never" nodeType="tmRoot"/>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WHERE and HAVING clause</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152400" y="838200"/>
            <a:ext cx="8839200" cy="2585323"/>
          </a:xfrm>
          <a:prstGeom prst="rect">
            <a:avLst/>
          </a:prstGeom>
          <a:solidFill>
            <a:srgbClr val="F9DAFE"/>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WHERE clause can be used with - </a:t>
            </a:r>
            <a:r>
              <a:rPr lang="en-IN" dirty="0" smtClean="0">
                <a:latin typeface="Arial" panose="020B0604020202020204" pitchFamily="34" charset="0"/>
                <a:cs typeface="Arial" panose="020B0604020202020204" pitchFamily="34" charset="0"/>
              </a:rPr>
              <a:t>SELECT, UPDATE, </a:t>
            </a:r>
            <a:r>
              <a:rPr lang="en-IN" dirty="0">
                <a:latin typeface="Arial" panose="020B0604020202020204" pitchFamily="34" charset="0"/>
                <a:cs typeface="Arial" panose="020B0604020202020204" pitchFamily="34" charset="0"/>
              </a:rPr>
              <a:t>and </a:t>
            </a:r>
            <a:r>
              <a:rPr lang="en-IN" dirty="0" smtClean="0">
                <a:latin typeface="Arial" panose="020B0604020202020204" pitchFamily="34" charset="0"/>
                <a:cs typeface="Arial" panose="020B0604020202020204" pitchFamily="34" charset="0"/>
              </a:rPr>
              <a:t>DELETE statements</a:t>
            </a:r>
            <a:r>
              <a:rPr lang="en-IN" dirty="0">
                <a:latin typeface="Arial" panose="020B0604020202020204" pitchFamily="34" charset="0"/>
                <a:cs typeface="Arial" panose="020B0604020202020204" pitchFamily="34" charset="0"/>
              </a:rPr>
              <a:t>, where as HAVING clause can only be used with the </a:t>
            </a:r>
            <a:r>
              <a:rPr lang="en-IN" dirty="0" smtClean="0">
                <a:latin typeface="Arial" panose="020B0604020202020204" pitchFamily="34" charset="0"/>
                <a:cs typeface="Arial" panose="020B0604020202020204" pitchFamily="34" charset="0"/>
              </a:rPr>
              <a:t>SELECT statement.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WHERE clause filters rows before aggregation (GROUPING), where as, HAVING clause filters groups, after the aggregations are performed</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a:t>
            </a:r>
            <a:r>
              <a:rPr lang="en-IN" dirty="0" smtClean="0">
                <a:latin typeface="Arial" panose="020B0604020202020204" pitchFamily="34" charset="0"/>
                <a:cs typeface="Arial" panose="020B0604020202020204" pitchFamily="34" charset="0"/>
              </a:rPr>
              <a:t>functions (</a:t>
            </a:r>
            <a:r>
              <a:rPr lang="en-IN" dirty="0">
                <a:latin typeface="Arial" panose="020B0604020202020204" pitchFamily="34" charset="0"/>
                <a:cs typeface="Arial" panose="020B0604020202020204" pitchFamily="34" charset="0"/>
              </a:rPr>
              <a:t>SUM </a:t>
            </a:r>
            <a:r>
              <a:rPr lang="en-IN" dirty="0" smtClean="0">
                <a:latin typeface="Arial" panose="020B0604020202020204" pitchFamily="34" charset="0"/>
                <a:cs typeface="Arial" panose="020B0604020202020204" pitchFamily="34" charset="0"/>
              </a:rPr>
              <a:t>, MIN, MAX, AVG and COUNT) </a:t>
            </a:r>
            <a:r>
              <a:rPr lang="en-IN" dirty="0">
                <a:latin typeface="Arial" panose="020B0604020202020204" pitchFamily="34" charset="0"/>
                <a:cs typeface="Arial" panose="020B0604020202020204" pitchFamily="34" charset="0"/>
              </a:rPr>
              <a:t>cannot be used in the </a:t>
            </a:r>
            <a:r>
              <a:rPr lang="en-IN">
                <a:latin typeface="Arial" panose="020B0604020202020204" pitchFamily="34" charset="0"/>
                <a:cs typeface="Arial" panose="020B0604020202020204" pitchFamily="34" charset="0"/>
              </a:rPr>
              <a:t>WHERE </a:t>
            </a:r>
            <a:r>
              <a:rPr lang="en-IN" smtClean="0">
                <a:latin typeface="Arial" panose="020B0604020202020204" pitchFamily="34" charset="0"/>
                <a:cs typeface="Arial" panose="020B0604020202020204" pitchFamily="34" charset="0"/>
              </a:rPr>
              <a:t>clause condition, </a:t>
            </a:r>
            <a:r>
              <a:rPr lang="en-IN" dirty="0">
                <a:latin typeface="Arial" panose="020B0604020202020204" pitchFamily="34" charset="0"/>
                <a:cs typeface="Arial" panose="020B0604020202020204" pitchFamily="34" charset="0"/>
              </a:rPr>
              <a:t>unless it is in a </a:t>
            </a:r>
            <a:r>
              <a:rPr lang="en-IN" dirty="0" smtClean="0">
                <a:latin typeface="Arial" panose="020B0604020202020204" pitchFamily="34" charset="0"/>
                <a:cs typeface="Arial" panose="020B0604020202020204" pitchFamily="34" charset="0"/>
              </a:rPr>
              <a:t>subquery </a:t>
            </a:r>
            <a:r>
              <a:rPr lang="en-IN" dirty="0">
                <a:latin typeface="Arial" panose="020B0604020202020204" pitchFamily="34" charset="0"/>
                <a:cs typeface="Arial" panose="020B0604020202020204" pitchFamily="34" charset="0"/>
              </a:rPr>
              <a:t>contained in a HAVING clause, whereas, aggregate functions can be used in </a:t>
            </a:r>
            <a:r>
              <a:rPr lang="en-IN" dirty="0" smtClean="0">
                <a:latin typeface="Arial" panose="020B0604020202020204" pitchFamily="34" charset="0"/>
                <a:cs typeface="Arial" panose="020B0604020202020204" pitchFamily="34" charset="0"/>
              </a:rPr>
              <a:t>HAVING clause</a:t>
            </a:r>
            <a:r>
              <a:rPr lang="en-IN" dirty="0">
                <a:latin typeface="Arial" panose="020B0604020202020204" pitchFamily="34" charset="0"/>
                <a:cs typeface="Arial" panose="020B0604020202020204" pitchFamily="34" charset="0"/>
              </a:rPr>
              <a:t>.</a:t>
            </a:r>
          </a:p>
        </p:txBody>
      </p:sp>
      <p:sp>
        <p:nvSpPr>
          <p:cNvPr id="4" name="Rectangle 3"/>
          <p:cNvSpPr/>
          <p:nvPr/>
        </p:nvSpPr>
        <p:spPr>
          <a:xfrm>
            <a:off x="214282" y="3786190"/>
            <a:ext cx="8786874" cy="830997"/>
          </a:xfrm>
          <a:prstGeom prst="rect">
            <a:avLst/>
          </a:prstGeom>
        </p:spPr>
        <p:txBody>
          <a:bodyPr wrap="square">
            <a:spAutoFit/>
          </a:bodyPr>
          <a:lstStyle/>
          <a:p>
            <a:r>
              <a:rPr lang="en-US" sz="2400" dirty="0" smtClean="0">
                <a:solidFill>
                  <a:srgbClr val="C74C49"/>
                </a:solidFill>
                <a:latin typeface="Arial" pitchFamily="34" charset="0"/>
                <a:cs typeface="Arial" pitchFamily="34" charset="0"/>
              </a:rPr>
              <a:t>The </a:t>
            </a:r>
            <a:r>
              <a:rPr lang="en-US" sz="2400" i="1" dirty="0" smtClean="0">
                <a:solidFill>
                  <a:srgbClr val="C74C49"/>
                </a:solidFill>
                <a:latin typeface="Arial" pitchFamily="34" charset="0"/>
                <a:cs typeface="Arial" pitchFamily="34" charset="0"/>
              </a:rPr>
              <a:t>Where</a:t>
            </a:r>
            <a:r>
              <a:rPr lang="en-US" sz="2400" dirty="0" smtClean="0">
                <a:solidFill>
                  <a:srgbClr val="C74C49"/>
                </a:solidFill>
                <a:latin typeface="Arial" pitchFamily="34" charset="0"/>
                <a:cs typeface="Arial" pitchFamily="34" charset="0"/>
              </a:rPr>
              <a:t> clause acts as a pre filter where as </a:t>
            </a:r>
            <a:r>
              <a:rPr lang="en-US" sz="2400" i="1" dirty="0" smtClean="0">
                <a:solidFill>
                  <a:srgbClr val="C74C49"/>
                </a:solidFill>
                <a:latin typeface="Arial" pitchFamily="34" charset="0"/>
                <a:cs typeface="Arial" pitchFamily="34" charset="0"/>
              </a:rPr>
              <a:t>Having clause acts</a:t>
            </a:r>
            <a:r>
              <a:rPr lang="en-US" sz="2400" dirty="0" smtClean="0">
                <a:solidFill>
                  <a:srgbClr val="C74C49"/>
                </a:solidFill>
                <a:latin typeface="Arial" pitchFamily="34" charset="0"/>
                <a:cs typeface="Arial" pitchFamily="34" charset="0"/>
              </a:rPr>
              <a:t> as a post filter.</a:t>
            </a:r>
            <a:endParaRPr lang="en-US" sz="2400" dirty="0">
              <a:solidFill>
                <a:srgbClr val="C74C49"/>
              </a:solidFill>
              <a:latin typeface="Arial" pitchFamily="34" charset="0"/>
              <a:cs typeface="Arial" pitchFamily="34" charset="0"/>
            </a:endParaRPr>
          </a:p>
        </p:txBody>
      </p:sp>
    </p:spTree>
    <p:extLst>
      <p:ext uri="{BB962C8B-B14F-4D97-AF65-F5344CB8AC3E}">
        <p14:creationId xmlns:p14="http://schemas.microsoft.com/office/powerpoint/2010/main" xmlns="" val="4265660840"/>
      </p:ext>
    </p:extLst>
  </p:cSld>
  <p:clrMapOvr>
    <a:masterClrMapping/>
  </p:clrMapOvr>
  <p:timing>
    <p:tnLst>
      <p:par>
        <p:cTn id="1" dur="indefinite" restart="never" nodeType="tmRoot"/>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52399" y="89806"/>
            <a:ext cx="3599692" cy="2424794"/>
          </a:xfrm>
          <a:prstGeom prst="rect">
            <a:avLst/>
          </a:prstGeom>
          <a:noFill/>
          <a:extLst>
            <a:ext uri="{909E8E84-426E-40DD-AFC4-6F175D3DCCD1}">
              <a14:hiddenFill xmlns:a14="http://schemas.microsoft.com/office/drawing/2010/main" xmlns="">
                <a:solidFill>
                  <a:srgbClr val="FFFFFF"/>
                </a:solidFill>
              </a14:hiddenFill>
            </a:ext>
          </a:extLst>
        </p:spPr>
      </p:pic>
      <p:sp>
        <p:nvSpPr>
          <p:cNvPr id="2" name="Title 1"/>
          <p:cNvSpPr txBox="1">
            <a:spLocks/>
          </p:cNvSpPr>
          <p:nvPr/>
        </p:nvSpPr>
        <p:spPr>
          <a:xfrm>
            <a:off x="152400" y="22860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Row Limiting Clause</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2681803" y="3276600"/>
            <a:ext cx="3780394" cy="400110"/>
          </a:xfrm>
          <a:prstGeom prst="rect">
            <a:avLst/>
          </a:prstGeom>
          <a:solidFill>
            <a:srgbClr val="F9DAFE"/>
          </a:solidFill>
        </p:spPr>
        <p:txBody>
          <a:bodyPr wrap="none">
            <a:spAutoFit/>
          </a:bodyPr>
          <a:lstStyle/>
          <a:p>
            <a:r>
              <a:rPr lang="en-IN" sz="2000" b="1" dirty="0">
                <a:latin typeface="Arial" panose="020B0604020202020204" pitchFamily="34" charset="0"/>
                <a:cs typeface="Arial" panose="020B0604020202020204" pitchFamily="34" charset="0"/>
              </a:rPr>
              <a:t>LIMIT is applied after HAVING</a:t>
            </a:r>
          </a:p>
        </p:txBody>
      </p:sp>
      <p:sp>
        <p:nvSpPr>
          <p:cNvPr id="4" name="Rectangle 3"/>
          <p:cNvSpPr/>
          <p:nvPr/>
        </p:nvSpPr>
        <p:spPr>
          <a:xfrm>
            <a:off x="152400" y="4038600"/>
            <a:ext cx="8839200" cy="923330"/>
          </a:xfrm>
          <a:prstGeom prst="rect">
            <a:avLst/>
          </a:prstGeom>
          <a:solidFill>
            <a:srgbClr val="F9DAFE"/>
          </a:solidFill>
        </p:spPr>
        <p:txBody>
          <a:bodyPr wrap="square">
            <a:spAutoFit/>
          </a:bodyPr>
          <a:lstStyle/>
          <a:p>
            <a:r>
              <a:rPr lang="en-IN" dirty="0">
                <a:latin typeface="Arial" panose="020B0604020202020204" pitchFamily="34" charset="0"/>
                <a:cs typeface="Arial" panose="020B0604020202020204" pitchFamily="34" charset="0"/>
              </a:rPr>
              <a:t>LIMIT also enables you to pull a section of rows from the middle of a result set. Specify two values: </a:t>
            </a:r>
            <a:r>
              <a:rPr lang="en-IN" dirty="0" smtClean="0">
                <a:latin typeface="Arial" panose="020B0604020202020204" pitchFamily="34" charset="0"/>
                <a:cs typeface="Arial" panose="020B0604020202020204" pitchFamily="34" charset="0"/>
              </a:rPr>
              <a:t>The </a:t>
            </a:r>
            <a:r>
              <a:rPr lang="en-IN" dirty="0">
                <a:latin typeface="Arial" panose="020B0604020202020204" pitchFamily="34" charset="0"/>
                <a:cs typeface="Arial" panose="020B0604020202020204" pitchFamily="34" charset="0"/>
              </a:rPr>
              <a:t>number of rows to skip at the beginning of the result set, and the number of rows to return.</a:t>
            </a:r>
          </a:p>
        </p:txBody>
      </p:sp>
    </p:spTree>
    <p:extLst>
      <p:ext uri="{BB962C8B-B14F-4D97-AF65-F5344CB8AC3E}">
        <p14:creationId xmlns:p14="http://schemas.microsoft.com/office/powerpoint/2010/main" xmlns="" val="1146295067"/>
      </p:ext>
    </p:extLst>
  </p:cSld>
  <p:clrMapOvr>
    <a:masterClrMapping/>
  </p:clrMapOvr>
  <p:timing>
    <p:tnLst>
      <p:par>
        <p:cTn id="1" dur="indefinite" restart="never" nodeType="tmRoot"/>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LIMIT</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600200"/>
            <a:ext cx="8839200" cy="958660"/>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[LIMIT {[offset,] row_count | row_count OFFSET offset}]</a:t>
            </a: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LIMIT clause can be used to constrain the number of rows returned by the SELECT statement. LIMIT takes one or two numeric arguments, which must both be nonnegative integer value.</a:t>
            </a:r>
          </a:p>
        </p:txBody>
      </p:sp>
      <p:sp>
        <p:nvSpPr>
          <p:cNvPr id="3" name="Rectangle 2"/>
          <p:cNvSpPr/>
          <p:nvPr/>
        </p:nvSpPr>
        <p:spPr>
          <a:xfrm>
            <a:off x="152400" y="3429000"/>
            <a:ext cx="883920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first argument specifies the offset of the first row to return, and the second specifies the maximum number of rows to return.</a:t>
            </a:r>
          </a:p>
        </p:txBody>
      </p:sp>
      <p:sp>
        <p:nvSpPr>
          <p:cNvPr id="6" name="Rectangle 5"/>
          <p:cNvSpPr/>
          <p:nvPr/>
        </p:nvSpPr>
        <p:spPr>
          <a:xfrm>
            <a:off x="152400" y="4191000"/>
            <a:ext cx="8763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5</a:t>
            </a:r>
            <a:r>
              <a:rPr lang="en-IN" dirty="0">
                <a:solidFill>
                  <a:schemeClr val="bg1">
                    <a:lumMod val="65000"/>
                  </a:schemeClr>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5</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5</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offset</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1</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rand()</a:t>
            </a:r>
            <a:r>
              <a:rPr lang="en-IN" dirty="0" smtClean="0">
                <a:latin typeface="Arial" pitchFamily="34" charset="0"/>
                <a:cs typeface="Arial" pitchFamily="34" charset="0"/>
              </a:rPr>
              <a:t>, EMP.*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ORDER</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BY</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1</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228600" y="2667000"/>
            <a:ext cx="8686800" cy="677108"/>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specify an offset </a:t>
            </a:r>
            <a:r>
              <a:rPr lang="en-IN" b="1" dirty="0" smtClean="0">
                <a:latin typeface="Arial" panose="020B0604020202020204" pitchFamily="34" charset="0"/>
                <a:cs typeface="Arial" panose="020B0604020202020204" pitchFamily="34" charset="0"/>
              </a:rPr>
              <a:t>using </a:t>
            </a:r>
            <a:r>
              <a:rPr lang="en-IN" b="1" dirty="0">
                <a:latin typeface="Arial" panose="020B0604020202020204" pitchFamily="34" charset="0"/>
                <a:cs typeface="Arial" panose="020B0604020202020204" pitchFamily="34" charset="0"/>
              </a:rPr>
              <a:t>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sp>
        <p:nvSpPr>
          <p:cNvPr id="8" name="Rectangle 7"/>
          <p:cNvSpPr/>
          <p:nvPr/>
        </p:nvSpPr>
        <p:spPr>
          <a:xfrm>
            <a:off x="228600" y="107721"/>
            <a:ext cx="4724400" cy="400110"/>
          </a:xfrm>
          <a:prstGeom prst="rect">
            <a:avLst/>
          </a:prstGeom>
          <a:solidFill>
            <a:srgbClr val="FFFF00"/>
          </a:solidFill>
        </p:spPr>
        <p:txBody>
          <a:bodyPr wrap="square">
            <a:spAutoFit/>
          </a:bodyPr>
          <a:lstStyle/>
          <a:p>
            <a:r>
              <a:rPr lang="en-IN" sz="2000" dirty="0" smtClean="0"/>
              <a:t>Limit value are not to be given within ()</a:t>
            </a:r>
            <a:endParaRPr lang="en-IN" sz="2000" dirty="0"/>
          </a:p>
        </p:txBody>
      </p:sp>
    </p:spTree>
    <p:extLst>
      <p:ext uri="{BB962C8B-B14F-4D97-AF65-F5344CB8AC3E}">
        <p14:creationId xmlns:p14="http://schemas.microsoft.com/office/powerpoint/2010/main" xmlns="" val="311864972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 y="933304"/>
            <a:ext cx="8839200" cy="1446550"/>
          </a:xfrm>
          <a:prstGeom prst="rect">
            <a:avLst/>
          </a:prstGeom>
        </p:spPr>
        <p:txBody>
          <a:bodyPr wrap="square">
            <a:spAutoFit/>
          </a:bodyPr>
          <a:lstStyle/>
          <a:p>
            <a:pPr algn="ctr"/>
            <a:r>
              <a:rPr lang="en-US" sz="2400" dirty="0" smtClean="0">
                <a:latin typeface="Arial" pitchFamily="34" charset="0"/>
                <a:cs typeface="Arial" pitchFamily="34" charset="0"/>
              </a:rPr>
              <a:t>Data is any </a:t>
            </a:r>
            <a:r>
              <a:rPr lang="en-US" sz="3200" b="1" dirty="0" smtClean="0">
                <a:solidFill>
                  <a:srgbClr val="0070C0"/>
                </a:solidFill>
                <a:latin typeface="Arial" pitchFamily="34" charset="0"/>
                <a:cs typeface="Arial" pitchFamily="34" charset="0"/>
              </a:rPr>
              <a:t>facts, number, text, symbol, images, </a:t>
            </a:r>
            <a:r>
              <a:rPr lang="en-US" sz="3200" b="1" dirty="0">
                <a:solidFill>
                  <a:srgbClr val="0070C0"/>
                </a:solidFill>
                <a:latin typeface="Arial" pitchFamily="34" charset="0"/>
                <a:cs typeface="Arial" pitchFamily="34" charset="0"/>
              </a:rPr>
              <a:t>audio, video,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signal</a:t>
            </a:r>
            <a:r>
              <a:rPr lang="en-US" sz="2400" dirty="0" smtClean="0">
                <a:solidFill>
                  <a:srgbClr val="0070C0"/>
                </a:solidFill>
                <a:latin typeface="Arial" pitchFamily="34" charset="0"/>
                <a:cs typeface="Arial" pitchFamily="34" charset="0"/>
              </a:rPr>
              <a:t> </a:t>
            </a:r>
            <a:r>
              <a:rPr lang="en-US" sz="2400" dirty="0" smtClean="0">
                <a:latin typeface="Arial" pitchFamily="34" charset="0"/>
                <a:cs typeface="Arial" pitchFamily="34" charset="0"/>
              </a:rPr>
              <a:t>that </a:t>
            </a:r>
            <a:r>
              <a:rPr lang="en-US" sz="2400" dirty="0">
                <a:latin typeface="Arial" pitchFamily="34" charset="0"/>
                <a:cs typeface="Arial" pitchFamily="34" charset="0"/>
              </a:rPr>
              <a:t>can be recorded and that can be processed by a computer.</a:t>
            </a:r>
          </a:p>
        </p:txBody>
      </p:sp>
      <p:sp>
        <p:nvSpPr>
          <p:cNvPr id="4" name="TextBox 3"/>
          <p:cNvSpPr txBox="1"/>
          <p:nvPr/>
        </p:nvSpPr>
        <p:spPr>
          <a:xfrm>
            <a:off x="152400" y="2691825"/>
            <a:ext cx="8839200" cy="584775"/>
          </a:xfrm>
          <a:prstGeom prst="rect">
            <a:avLst/>
          </a:prstGeom>
          <a:noFill/>
        </p:spPr>
        <p:txBody>
          <a:bodyPr wrap="square" rtlCol="0">
            <a:spAutoFit/>
          </a:bodyPr>
          <a:lstStyle/>
          <a:p>
            <a:pPr algn="ctr"/>
            <a:r>
              <a:rPr lang="en-US" sz="2400" dirty="0" smtClean="0">
                <a:latin typeface="Arial" pitchFamily="34" charset="0"/>
                <a:cs typeface="Arial" pitchFamily="34" charset="0"/>
              </a:rPr>
              <a:t>Data can be in the form of </a:t>
            </a:r>
            <a:r>
              <a:rPr lang="en-US" sz="3200" b="1" dirty="0" smtClean="0">
                <a:solidFill>
                  <a:srgbClr val="0070C0"/>
                </a:solidFill>
                <a:latin typeface="Arial" pitchFamily="34" charset="0"/>
                <a:cs typeface="Arial" pitchFamily="34" charset="0"/>
              </a:rPr>
              <a:t>Text</a:t>
            </a:r>
            <a:r>
              <a:rPr lang="en-US" sz="2800" dirty="0" smtClean="0">
                <a:latin typeface="Arial" pitchFamily="34" charset="0"/>
                <a:cs typeface="Arial" pitchFamily="34" charset="0"/>
              </a:rPr>
              <a:t> or </a:t>
            </a:r>
            <a:r>
              <a:rPr lang="en-US" sz="3200" b="1" dirty="0" smtClean="0">
                <a:solidFill>
                  <a:srgbClr val="0070C0"/>
                </a:solidFill>
                <a:latin typeface="Arial" pitchFamily="34" charset="0"/>
                <a:cs typeface="Arial" pitchFamily="34" charset="0"/>
              </a:rPr>
              <a:t>Multimedia</a:t>
            </a:r>
          </a:p>
        </p:txBody>
      </p:sp>
      <p:sp>
        <p:nvSpPr>
          <p:cNvPr id="5" name="Rectangle 4"/>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chemeClr val="bg1">
                    <a:lumMod val="95000"/>
                  </a:schemeClr>
                </a:solidFill>
                <a:latin typeface="Arial" panose="020B0604020202020204" pitchFamily="34" charset="0"/>
                <a:cs typeface="Arial" panose="020B0604020202020204" pitchFamily="34" charset="0"/>
              </a:rPr>
              <a:t>What is </a:t>
            </a:r>
            <a:r>
              <a:rPr lang="en-US" sz="3600" dirty="0" smtClean="0">
                <a:solidFill>
                  <a:schemeClr val="bg1">
                    <a:lumMod val="95000"/>
                  </a:schemeClr>
                </a:solidFill>
                <a:latin typeface="Arial" panose="020B0604020202020204" pitchFamily="34" charset="0"/>
                <a:cs typeface="Arial" panose="020B0604020202020204" pitchFamily="34" charset="0"/>
              </a:rPr>
              <a:t>Data</a:t>
            </a:r>
            <a:r>
              <a:rPr lang="en-IN" sz="3600" dirty="0" smtClean="0">
                <a:solidFill>
                  <a:schemeClr val="bg1">
                    <a:lumMod val="95000"/>
                  </a:schemeClr>
                </a:solidFill>
                <a:latin typeface="Arial" panose="020B0604020202020204" pitchFamily="34" charset="0"/>
                <a:cs typeface="Arial" panose="020B0604020202020204" pitchFamily="34" charset="0"/>
              </a:rPr>
              <a:t>?</a:t>
            </a:r>
            <a:r>
              <a:rPr lang="en-US" sz="3600" dirty="0" smtClean="0">
                <a:latin typeface="Arial" pitchFamily="34" charset="0"/>
                <a:cs typeface="Arial" pitchFamily="34" charset="0"/>
              </a:rPr>
              <a:t> </a:t>
            </a:r>
            <a:r>
              <a:rPr lang="en-IN" sz="3600" dirty="0">
                <a:solidFill>
                  <a:schemeClr val="bg1"/>
                </a:solidFill>
              </a:rPr>
              <a:t> </a:t>
            </a:r>
            <a:endParaRPr lang="en-IN" sz="3600" dirty="0">
              <a:solidFill>
                <a:schemeClr val="bg1"/>
              </a:solidFill>
              <a:latin typeface="Arial" panose="020B0604020202020204" pitchFamily="34" charset="0"/>
              <a:cs typeface="Arial" panose="020B0604020202020204" pitchFamily="34" charset="0"/>
            </a:endParaRPr>
          </a:p>
        </p:txBody>
      </p:sp>
      <p:pic>
        <p:nvPicPr>
          <p:cNvPr id="6" name="Picture 5"/>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2667000" y="3251199"/>
            <a:ext cx="3352800" cy="3489707"/>
          </a:xfrm>
          <a:prstGeom prst="rect">
            <a:avLst/>
          </a:prstGeom>
        </p:spPr>
      </p:pic>
    </p:spTree>
  </p:cSld>
  <p:clrMapOvr>
    <a:masterClrMapping/>
  </p:clrMapOvr>
  <p:timing>
    <p:tnLst>
      <p:par>
        <p:cTn id="1" dur="indefinite" restart="never" nodeType="tmRoot"/>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LIMIT</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228600" y="3551872"/>
            <a:ext cx="5264903" cy="1107996"/>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152400" y="1718766"/>
            <a:ext cx="8839200" cy="496996"/>
          </a:xfrm>
          <a:prstGeom prst="rect">
            <a:avLst/>
          </a:prstGeom>
        </p:spPr>
        <p:txBody>
          <a:bodyPr wrap="square">
            <a:spAutoFit/>
          </a:bodyPr>
          <a:lstStyle/>
          <a:p>
            <a:pPr>
              <a:lnSpc>
                <a:spcPct val="150000"/>
              </a:lnSpc>
            </a:pPr>
            <a:r>
              <a:rPr lang="en-IN" sz="2000" dirty="0">
                <a:solidFill>
                  <a:srgbClr val="0077AA"/>
                </a:solidFill>
                <a:latin typeface="Liberation Mono"/>
              </a:rPr>
              <a:t>SQL_SELECT_LIMIT = {value | DEFAULT}</a:t>
            </a:r>
            <a:endParaRPr lang="en-US" sz="2000" dirty="0">
              <a:solidFill>
                <a:srgbClr val="0077AA"/>
              </a:solidFill>
              <a:latin typeface="Liberation Mono"/>
            </a:endParaRPr>
          </a:p>
        </p:txBody>
      </p:sp>
      <p:sp>
        <p:nvSpPr>
          <p:cNvPr id="10" name="Rectangle 9"/>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190500" y="2538681"/>
            <a:ext cx="8839200" cy="646331"/>
          </a:xfrm>
          <a:prstGeom prst="rect">
            <a:avLst/>
          </a:prstGeom>
          <a:solidFill>
            <a:srgbClr val="F9DAFE"/>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266205" y="4954252"/>
            <a:ext cx="2873094" cy="400110"/>
          </a:xfrm>
          <a:prstGeom prst="rect">
            <a:avLst/>
          </a:prstGeom>
        </p:spPr>
        <p:txBody>
          <a:bodyPr wrap="none">
            <a:spAutoFit/>
          </a:bodyPr>
          <a:lstStyle/>
          <a:p>
            <a:r>
              <a:rPr lang="en-US" sz="2000" dirty="0">
                <a:solidFill>
                  <a:srgbClr val="0077AA"/>
                </a:solidFill>
                <a:latin typeface="Arial" panose="020B0604020202020204" pitchFamily="34" charset="0"/>
                <a:ea typeface="Times New Roman" panose="02020603050405020304" pitchFamily="18" charset="0"/>
              </a:rPr>
              <a:t>SELECT</a:t>
            </a:r>
            <a:r>
              <a:rPr lang="en-US" sz="2000" dirty="0">
                <a:solidFill>
                  <a:srgbClr val="000000"/>
                </a:solidFill>
                <a:latin typeface="Arial" panose="020B0604020202020204" pitchFamily="34" charset="0"/>
                <a:ea typeface="Times New Roman" panose="02020603050405020304" pitchFamily="18" charset="0"/>
              </a:rPr>
              <a:t> </a:t>
            </a:r>
            <a:r>
              <a:rPr lang="en-IN" sz="2000" dirty="0">
                <a:solidFill>
                  <a:srgbClr val="000000"/>
                </a:solidFill>
                <a:latin typeface="Arial" panose="020B0604020202020204" pitchFamily="34" charset="0"/>
                <a:ea typeface="Times New Roman" panose="02020603050405020304" pitchFamily="18" charset="0"/>
              </a:rPr>
              <a:t>*</a:t>
            </a:r>
            <a:r>
              <a:rPr lang="en-IN" sz="2000" dirty="0">
                <a:solidFill>
                  <a:srgbClr val="DD4A68"/>
                </a:solidFill>
                <a:latin typeface="Arial" panose="020B0604020202020204" pitchFamily="34" charset="0"/>
                <a:ea typeface="Times New Roman" panose="02020603050405020304" pitchFamily="18" charset="0"/>
              </a:rPr>
              <a:t> </a:t>
            </a:r>
            <a:r>
              <a:rPr lang="en-US" sz="20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2000" dirty="0" smtClean="0">
                <a:solidFill>
                  <a:srgbClr val="000000"/>
                </a:solidFill>
                <a:latin typeface="Arial" panose="020B0604020202020204" pitchFamily="34" charset="0"/>
                <a:ea typeface="Times New Roman" panose="02020603050405020304" pitchFamily="18" charset="0"/>
              </a:rPr>
              <a:t>EMP</a:t>
            </a:r>
            <a:r>
              <a:rPr lang="en-US" sz="2000" dirty="0">
                <a:solidFill>
                  <a:srgbClr val="000000"/>
                </a:solidFill>
                <a:latin typeface="Arial" panose="020B0604020202020204" pitchFamily="34" charset="0"/>
                <a:ea typeface="Times New Roman" panose="02020603050405020304" pitchFamily="18" charset="0"/>
              </a:rPr>
              <a:t>;</a:t>
            </a:r>
            <a:endParaRPr lang="en-IN" sz="2000" dirty="0"/>
          </a:p>
        </p:txBody>
      </p:sp>
    </p:spTree>
    <p:extLst>
      <p:ext uri="{BB962C8B-B14F-4D97-AF65-F5344CB8AC3E}">
        <p14:creationId xmlns:p14="http://schemas.microsoft.com/office/powerpoint/2010/main" xmlns="" val="1603374250"/>
      </p:ext>
    </p:extLst>
  </p:cSld>
  <p:clrMapOvr>
    <a:masterClrMapping/>
  </p:clrMapOvr>
  <p:timing>
    <p:tnLst>
      <p:par>
        <p:cTn id="1" dur="indefinite" restart="never" nodeType="tmRoot"/>
      </p:par>
    </p:tn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window function</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3791859850"/>
      </p:ext>
    </p:extLst>
  </p:cSld>
  <p:clrMapOvr>
    <a:masterClrMapping/>
  </p:clrMapOvr>
  <p:timing>
    <p:tnLst>
      <p:par>
        <p:cTn id="1" dur="indefinite" restart="never" nodeType="tmRoot"/>
      </p:par>
    </p:tn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window function</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295276" y="1428736"/>
            <a:ext cx="8563004" cy="3416320"/>
          </a:xfrm>
          <a:prstGeom prst="rect">
            <a:avLst/>
          </a:prstGeom>
        </p:spPr>
        <p:txBody>
          <a:bodyPr wrap="square">
            <a:spAutoFit/>
          </a:bodyPr>
          <a:lstStyle/>
          <a:p>
            <a:pPr marL="342900" indent="-342900">
              <a:lnSpc>
                <a:spcPct val="150000"/>
              </a:lnSpc>
              <a:buFont typeface="Arial" pitchFamily="34" charset="0"/>
              <a:buChar char="•"/>
            </a:pPr>
            <a:r>
              <a:rPr lang="en-US" dirty="0" smtClean="0">
                <a:solidFill>
                  <a:srgbClr val="0077AA"/>
                </a:solidFill>
                <a:latin typeface="Liberation Mono"/>
              </a:rPr>
              <a:t>RANK() OVER(PARTITION</a:t>
            </a:r>
            <a:r>
              <a:rPr lang="en-US" dirty="0" smtClean="0"/>
              <a:t> </a:t>
            </a:r>
            <a:r>
              <a:rPr lang="en-US" dirty="0" smtClean="0">
                <a:solidFill>
                  <a:srgbClr val="0077AA"/>
                </a:solidFill>
                <a:latin typeface="Liberation Mono"/>
              </a:rPr>
              <a:t>BY</a:t>
            </a:r>
            <a:r>
              <a:rPr lang="en-US" dirty="0" smtClean="0"/>
              <a:t> </a:t>
            </a:r>
            <a:r>
              <a:rPr lang="en-US" i="1" dirty="0" smtClean="0"/>
              <a:t>expr</a:t>
            </a:r>
            <a:r>
              <a:rPr lang="en-US" dirty="0" smtClean="0"/>
              <a:t> [, </a:t>
            </a:r>
            <a:r>
              <a:rPr lang="en-US" i="1" dirty="0" smtClean="0"/>
              <a:t>expr</a:t>
            </a:r>
            <a:r>
              <a:rPr lang="en-US" dirty="0" smtClean="0"/>
              <a:t>] ... </a:t>
            </a:r>
            <a:r>
              <a:rPr lang="en-US" dirty="0" smtClean="0">
                <a:solidFill>
                  <a:srgbClr val="0077AA"/>
                </a:solidFill>
                <a:latin typeface="Liberation Mono"/>
              </a:rPr>
              <a:t>ORDER</a:t>
            </a:r>
            <a:r>
              <a:rPr lang="en-US" dirty="0" smtClean="0"/>
              <a:t> </a:t>
            </a:r>
            <a:r>
              <a:rPr lang="en-US" dirty="0" smtClean="0">
                <a:solidFill>
                  <a:srgbClr val="0077AA"/>
                </a:solidFill>
                <a:latin typeface="Liberation Mono"/>
              </a:rPr>
              <a:t>BY</a:t>
            </a:r>
            <a:r>
              <a:rPr lang="en-US" dirty="0" smtClean="0"/>
              <a:t> </a:t>
            </a:r>
            <a:r>
              <a:rPr lang="en-US" i="1" dirty="0" smtClean="0"/>
              <a:t>expr</a:t>
            </a:r>
            <a:r>
              <a:rPr lang="en-US" dirty="0" smtClean="0"/>
              <a:t> [ASC | DESC] [, </a:t>
            </a:r>
            <a:r>
              <a:rPr lang="en-US" i="1" dirty="0" smtClean="0"/>
              <a:t>expr</a:t>
            </a:r>
            <a:r>
              <a:rPr lang="en-US" dirty="0" smtClean="0"/>
              <a:t> [ASC | DESC]] ...</a:t>
            </a:r>
            <a:r>
              <a:rPr lang="en-US" dirty="0" smtClean="0">
                <a:solidFill>
                  <a:srgbClr val="0077AA"/>
                </a:solidFill>
                <a:latin typeface="Liberation Mono"/>
              </a:rPr>
              <a:t>)</a:t>
            </a:r>
          </a:p>
          <a:p>
            <a:pPr marL="342900" indent="-342900">
              <a:lnSpc>
                <a:spcPct val="150000"/>
              </a:lnSpc>
              <a:buFont typeface="Arial" pitchFamily="34" charset="0"/>
              <a:buChar char="•"/>
            </a:pPr>
            <a:endParaRPr lang="en-US" dirty="0" smtClean="0">
              <a:solidFill>
                <a:srgbClr val="0077AA"/>
              </a:solidFill>
              <a:latin typeface="Liberation Mono"/>
            </a:endParaRPr>
          </a:p>
          <a:p>
            <a:pPr marL="342900" indent="-342900">
              <a:lnSpc>
                <a:spcPct val="150000"/>
              </a:lnSpc>
              <a:buFont typeface="Arial" pitchFamily="34" charset="0"/>
              <a:buChar char="•"/>
            </a:pPr>
            <a:r>
              <a:rPr lang="en-US" dirty="0" smtClean="0">
                <a:solidFill>
                  <a:srgbClr val="0077AA"/>
                </a:solidFill>
                <a:latin typeface="Liberation Mono"/>
              </a:rPr>
              <a:t>DENSE_RANK() OVER(PARTITION</a:t>
            </a:r>
            <a:r>
              <a:rPr lang="en-US" dirty="0" smtClean="0"/>
              <a:t> </a:t>
            </a:r>
            <a:r>
              <a:rPr lang="en-US" dirty="0" smtClean="0">
                <a:solidFill>
                  <a:srgbClr val="0077AA"/>
                </a:solidFill>
                <a:latin typeface="Liberation Mono"/>
              </a:rPr>
              <a:t>BY</a:t>
            </a:r>
            <a:r>
              <a:rPr lang="en-US" dirty="0" smtClean="0"/>
              <a:t> </a:t>
            </a:r>
            <a:r>
              <a:rPr lang="en-US" i="1" dirty="0" smtClean="0"/>
              <a:t>expr</a:t>
            </a:r>
            <a:r>
              <a:rPr lang="en-US" dirty="0" smtClean="0"/>
              <a:t> [, </a:t>
            </a:r>
            <a:r>
              <a:rPr lang="en-US" i="1" dirty="0" smtClean="0"/>
              <a:t>expr</a:t>
            </a:r>
            <a:r>
              <a:rPr lang="en-US" dirty="0" smtClean="0"/>
              <a:t>] ... </a:t>
            </a:r>
            <a:r>
              <a:rPr lang="en-US" dirty="0" smtClean="0">
                <a:solidFill>
                  <a:srgbClr val="0077AA"/>
                </a:solidFill>
                <a:latin typeface="Liberation Mono"/>
              </a:rPr>
              <a:t>ORDER</a:t>
            </a:r>
            <a:r>
              <a:rPr lang="en-US" dirty="0" smtClean="0"/>
              <a:t> </a:t>
            </a:r>
            <a:r>
              <a:rPr lang="en-US" dirty="0" smtClean="0">
                <a:solidFill>
                  <a:srgbClr val="0077AA"/>
                </a:solidFill>
                <a:latin typeface="Liberation Mono"/>
              </a:rPr>
              <a:t>BY</a:t>
            </a:r>
            <a:r>
              <a:rPr lang="en-US" dirty="0" smtClean="0"/>
              <a:t> </a:t>
            </a:r>
            <a:r>
              <a:rPr lang="en-US" i="1" dirty="0" smtClean="0"/>
              <a:t>expr</a:t>
            </a:r>
            <a:r>
              <a:rPr lang="en-US" dirty="0" smtClean="0"/>
              <a:t> [ASC|DESC] [, </a:t>
            </a:r>
            <a:r>
              <a:rPr lang="en-US" i="1" dirty="0" smtClean="0"/>
              <a:t>expr</a:t>
            </a:r>
            <a:r>
              <a:rPr lang="en-US" dirty="0" smtClean="0"/>
              <a:t> [ASC | DESC]] ...</a:t>
            </a:r>
            <a:r>
              <a:rPr lang="en-US" dirty="0" smtClean="0">
                <a:solidFill>
                  <a:srgbClr val="0077AA"/>
                </a:solidFill>
                <a:latin typeface="Liberation Mono"/>
              </a:rPr>
              <a:t>)</a:t>
            </a:r>
          </a:p>
          <a:p>
            <a:pPr marL="342900" indent="-342900">
              <a:lnSpc>
                <a:spcPct val="150000"/>
              </a:lnSpc>
              <a:buFont typeface="Arial" pitchFamily="34" charset="0"/>
              <a:buChar char="•"/>
            </a:pPr>
            <a:endParaRPr lang="en-US" dirty="0" smtClean="0">
              <a:solidFill>
                <a:srgbClr val="0077AA"/>
              </a:solidFill>
              <a:latin typeface="Liberation Mono"/>
            </a:endParaRPr>
          </a:p>
          <a:p>
            <a:pPr marL="342900" indent="-342900">
              <a:lnSpc>
                <a:spcPct val="150000"/>
              </a:lnSpc>
              <a:buFont typeface="Arial" pitchFamily="34" charset="0"/>
              <a:buChar char="•"/>
            </a:pPr>
            <a:r>
              <a:rPr lang="en-US" dirty="0" smtClean="0">
                <a:solidFill>
                  <a:srgbClr val="0077AA"/>
                </a:solidFill>
                <a:latin typeface="Liberation Mono"/>
              </a:rPr>
              <a:t>ROW_NUMBER() OVER(PARTITION</a:t>
            </a:r>
            <a:r>
              <a:rPr lang="en-US" dirty="0" smtClean="0"/>
              <a:t> </a:t>
            </a:r>
            <a:r>
              <a:rPr lang="en-US" dirty="0" smtClean="0">
                <a:solidFill>
                  <a:srgbClr val="0077AA"/>
                </a:solidFill>
                <a:latin typeface="Liberation Mono"/>
              </a:rPr>
              <a:t>BY</a:t>
            </a:r>
            <a:r>
              <a:rPr lang="en-US" dirty="0" smtClean="0"/>
              <a:t> </a:t>
            </a:r>
            <a:r>
              <a:rPr lang="en-US" i="1" dirty="0" smtClean="0"/>
              <a:t>expr</a:t>
            </a:r>
            <a:r>
              <a:rPr lang="en-US" dirty="0" smtClean="0"/>
              <a:t> [, </a:t>
            </a:r>
            <a:r>
              <a:rPr lang="en-US" i="1" dirty="0" smtClean="0"/>
              <a:t>expr</a:t>
            </a:r>
            <a:r>
              <a:rPr lang="en-US" dirty="0" smtClean="0"/>
              <a:t>] ... </a:t>
            </a:r>
            <a:r>
              <a:rPr lang="en-US" dirty="0" smtClean="0">
                <a:solidFill>
                  <a:srgbClr val="0077AA"/>
                </a:solidFill>
                <a:latin typeface="Liberation Mono"/>
              </a:rPr>
              <a:t>ORDER</a:t>
            </a:r>
            <a:r>
              <a:rPr lang="en-US" dirty="0" smtClean="0"/>
              <a:t> </a:t>
            </a:r>
            <a:r>
              <a:rPr lang="en-US" dirty="0" smtClean="0">
                <a:solidFill>
                  <a:srgbClr val="0077AA"/>
                </a:solidFill>
                <a:latin typeface="Liberation Mono"/>
              </a:rPr>
              <a:t>BY</a:t>
            </a:r>
            <a:r>
              <a:rPr lang="en-US" dirty="0" smtClean="0"/>
              <a:t> </a:t>
            </a:r>
            <a:r>
              <a:rPr lang="en-US" i="1" dirty="0" smtClean="0"/>
              <a:t>expr</a:t>
            </a:r>
            <a:r>
              <a:rPr lang="en-US" dirty="0" smtClean="0"/>
              <a:t> [ASC|DESC] [, </a:t>
            </a:r>
            <a:r>
              <a:rPr lang="en-US" i="1" dirty="0" smtClean="0"/>
              <a:t>expr</a:t>
            </a:r>
            <a:r>
              <a:rPr lang="en-US" dirty="0" smtClean="0"/>
              <a:t> [ASC | DESC]] ...</a:t>
            </a:r>
            <a:r>
              <a:rPr lang="en-US" dirty="0" smtClean="0">
                <a:solidFill>
                  <a:srgbClr val="0077AA"/>
                </a:solidFill>
                <a:latin typeface="Liberation Mono"/>
              </a:rPr>
              <a:t>)</a:t>
            </a:r>
          </a:p>
        </p:txBody>
      </p:sp>
      <p:sp>
        <p:nvSpPr>
          <p:cNvPr id="10" name="Rectangle 9"/>
          <p:cNvSpPr/>
          <p:nvPr/>
        </p:nvSpPr>
        <p:spPr>
          <a:xfrm>
            <a:off x="152400" y="703183"/>
            <a:ext cx="8839200" cy="369332"/>
          </a:xfrm>
          <a:prstGeom prst="rect">
            <a:avLst/>
          </a:prstGeom>
        </p:spPr>
        <p:txBody>
          <a:bodyPr wrap="square">
            <a:spAutoFit/>
          </a:bodyPr>
          <a:lstStyle/>
          <a:p>
            <a:r>
              <a:rPr lang="en-IN" b="1" dirty="0" smtClean="0">
                <a:latin typeface="Arial" panose="020B0604020202020204" pitchFamily="34" charset="0"/>
                <a:cs typeface="Arial" panose="020B0604020202020204" pitchFamily="34" charset="0"/>
              </a:rPr>
              <a:t>TODO</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1603374250"/>
      </p:ext>
    </p:extLst>
  </p:cSld>
  <p:clrMapOvr>
    <a:masterClrMapping/>
  </p:clrMapOvr>
  <p:timing>
    <p:tnLst>
      <p:par>
        <p:cTn id="1" dur="indefinite" restart="never" nodeType="tmRoot"/>
      </p:par>
    </p:tn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User-Defined </a:t>
            </a:r>
            <a:r>
              <a:rPr lang="en-US" sz="4800" dirty="0">
                <a:solidFill>
                  <a:srgbClr val="DC525C"/>
                </a:solidFill>
                <a:latin typeface="Segoe UI Light" panose="020B0502040204020203" pitchFamily="34" charset="0"/>
                <a:cs typeface="Segoe UI Light" panose="020B0502040204020203" pitchFamily="34" charset="0"/>
              </a:rPr>
              <a:t>Variables</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3791859850"/>
      </p:ext>
    </p:extLst>
  </p:cSld>
  <p:clrMapOvr>
    <a:masterClrMapping/>
  </p:clrMapOvr>
  <p:timing>
    <p:tnLst>
      <p:par>
        <p:cTn id="1" dur="indefinite" restart="never" nodeType="tmRoot"/>
      </p:par>
    </p:tn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User-Defined Variables</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847665"/>
            <a:ext cx="8839200" cy="5324535"/>
          </a:xfrm>
          <a:prstGeom prst="rect">
            <a:avLst/>
          </a:prstGeom>
          <a:solidFill>
            <a:schemeClr val="bg2">
              <a:lumMod val="25000"/>
            </a:schemeClr>
          </a:solidFill>
        </p:spPr>
        <p:txBody>
          <a:bodyPr wrap="square">
            <a:spAutoFit/>
          </a:bodyPr>
          <a:lstStyle/>
          <a:p>
            <a:pPr marL="285750" indent="-285750">
              <a:buFont typeface="Arial" panose="020B0604020202020204" pitchFamily="34" charset="0"/>
              <a:buChar char="•"/>
            </a:pPr>
            <a:r>
              <a:rPr lang="en-IN" sz="2000" dirty="0">
                <a:solidFill>
                  <a:srgbClr val="00FF99"/>
                </a:solidFill>
                <a:latin typeface="Arial" panose="020B0604020202020204" pitchFamily="34" charset="0"/>
                <a:cs typeface="Arial" panose="020B0604020202020204" pitchFamily="34" charset="0"/>
              </a:rPr>
              <a:t>A user variable name can contain other characters if you quote it as a string or identifier (for example, @'my-</a:t>
            </a:r>
            <a:r>
              <a:rPr lang="en-IN" sz="2000" dirty="0" err="1">
                <a:solidFill>
                  <a:srgbClr val="00FF99"/>
                </a:solidFill>
                <a:latin typeface="Arial" panose="020B0604020202020204" pitchFamily="34" charset="0"/>
                <a:cs typeface="Arial" panose="020B0604020202020204" pitchFamily="34" charset="0"/>
              </a:rPr>
              <a:t>var</a:t>
            </a:r>
            <a:r>
              <a:rPr lang="en-IN" sz="2000" dirty="0">
                <a:solidFill>
                  <a:srgbClr val="00FF99"/>
                </a:solidFill>
                <a:latin typeface="Arial" panose="020B0604020202020204" pitchFamily="34" charset="0"/>
                <a:cs typeface="Arial" panose="020B0604020202020204" pitchFamily="34" charset="0"/>
              </a:rPr>
              <a:t>', @"my-</a:t>
            </a:r>
            <a:r>
              <a:rPr lang="en-IN" sz="2000" dirty="0" err="1">
                <a:solidFill>
                  <a:srgbClr val="00FF99"/>
                </a:solidFill>
                <a:latin typeface="Arial" panose="020B0604020202020204" pitchFamily="34" charset="0"/>
                <a:cs typeface="Arial" panose="020B0604020202020204" pitchFamily="34" charset="0"/>
              </a:rPr>
              <a:t>var</a:t>
            </a:r>
            <a:r>
              <a:rPr lang="en-IN" sz="2000" dirty="0">
                <a:solidFill>
                  <a:srgbClr val="00FF99"/>
                </a:solidFill>
                <a:latin typeface="Arial" panose="020B0604020202020204" pitchFamily="34" charset="0"/>
                <a:cs typeface="Arial" panose="020B0604020202020204" pitchFamily="34" charset="0"/>
              </a:rPr>
              <a:t>", or @`my-</a:t>
            </a:r>
            <a:r>
              <a:rPr lang="en-IN" sz="2000" dirty="0" err="1">
                <a:solidFill>
                  <a:srgbClr val="00FF99"/>
                </a:solidFill>
                <a:latin typeface="Arial" panose="020B0604020202020204" pitchFamily="34" charset="0"/>
                <a:cs typeface="Arial" panose="020B0604020202020204" pitchFamily="34" charset="0"/>
              </a:rPr>
              <a:t>var</a:t>
            </a:r>
            <a:r>
              <a:rPr lang="en-IN" sz="2000" dirty="0">
                <a:solidFill>
                  <a:srgbClr val="00FF99"/>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rgbClr val="00FF99"/>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FF99"/>
                </a:solidFill>
                <a:latin typeface="Arial" panose="020B0604020202020204" pitchFamily="34" charset="0"/>
                <a:cs typeface="Arial" panose="020B0604020202020204" pitchFamily="34" charset="0"/>
              </a:rPr>
              <a:t>User-defined variables are session specific. A user variable defined by one client cannot be seen or used by other clients</a:t>
            </a:r>
            <a:r>
              <a:rPr lang="en-IN" sz="2000" dirty="0" smtClean="0">
                <a:solidFill>
                  <a:srgbClr val="00FF99"/>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rgbClr val="00FF99"/>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FF99"/>
                </a:solidFill>
                <a:latin typeface="Arial" panose="020B0604020202020204" pitchFamily="34" charset="0"/>
                <a:cs typeface="Arial" panose="020B0604020202020204" pitchFamily="34" charset="0"/>
              </a:rPr>
              <a:t>All variables for a given client session are automatically freed when that client exits</a:t>
            </a:r>
            <a:r>
              <a:rPr lang="en-IN" sz="2000" dirty="0" smtClean="0">
                <a:solidFill>
                  <a:srgbClr val="00FF99"/>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rgbClr val="00FF99"/>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FF99"/>
                </a:solidFill>
                <a:latin typeface="Arial" panose="020B0604020202020204" pitchFamily="34" charset="0"/>
                <a:cs typeface="Arial" panose="020B0604020202020204" pitchFamily="34" charset="0"/>
              </a:rPr>
              <a:t>User variable names are not case sensitive. Names have a maximum length of 64 characters</a:t>
            </a:r>
            <a:r>
              <a:rPr lang="en-IN" sz="2000" dirty="0" smtClean="0">
                <a:solidFill>
                  <a:srgbClr val="00FF99"/>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rgbClr val="00FF99"/>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FF99"/>
                </a:solidFill>
                <a:latin typeface="Arial" panose="020B0604020202020204" pitchFamily="34"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sz="2000" dirty="0">
              <a:solidFill>
                <a:srgbClr val="00FF99"/>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FF99"/>
                </a:solidFill>
                <a:latin typeface="Arial" panose="020B0604020202020204" pitchFamily="34" charset="0"/>
                <a:cs typeface="Arial" panose="020B0604020202020204" pitchFamily="34" charset="0"/>
              </a:rPr>
              <a:t>If you refer to a variable that has not been initialized, it has a value of NULL and a type of string</a:t>
            </a:r>
            <a:r>
              <a:rPr lang="en-IN" sz="2000" dirty="0" smtClean="0">
                <a:solidFill>
                  <a:srgbClr val="00FF99"/>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xmlns="" val="62842086"/>
      </p:ext>
    </p:extLst>
  </p:cSld>
  <p:clrMapOvr>
    <a:masterClrMapping/>
  </p:clrMapOvr>
  <p:timing>
    <p:tnLst>
      <p:par>
        <p:cTn id="1" dur="indefinite" restart="never" nodeType="tmRoot"/>
      </p:par>
    </p:tn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User-Defined Variables</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4" name="Rectangle 3"/>
          <p:cNvSpPr/>
          <p:nvPr/>
        </p:nvSpPr>
        <p:spPr>
          <a:xfrm>
            <a:off x="152400" y="2032496"/>
            <a:ext cx="8839200" cy="400110"/>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For SET, either </a:t>
            </a:r>
            <a:r>
              <a:rPr lang="en-IN" sz="2000" b="1" dirty="0">
                <a:solidFill>
                  <a:srgbClr val="FF0000"/>
                </a:solidFill>
                <a:latin typeface="Arial" panose="020B0604020202020204" pitchFamily="34" charset="0"/>
                <a:cs typeface="Arial" panose="020B0604020202020204" pitchFamily="34" charset="0"/>
              </a:rPr>
              <a:t>= </a:t>
            </a:r>
            <a:r>
              <a:rPr lang="en-IN" sz="2000" b="1" dirty="0">
                <a:latin typeface="Arial" panose="020B0604020202020204" pitchFamily="34" charset="0"/>
                <a:cs typeface="Arial" panose="020B0604020202020204" pitchFamily="34" charset="0"/>
              </a:rPr>
              <a:t>or </a:t>
            </a:r>
            <a:r>
              <a:rPr lang="en-IN" sz="2000" b="1" dirty="0">
                <a:solidFill>
                  <a:srgbClr val="FF0000"/>
                </a:solidFill>
                <a:latin typeface="Arial" panose="020B0604020202020204" pitchFamily="34" charset="0"/>
                <a:cs typeface="Arial" panose="020B0604020202020204" pitchFamily="34" charset="0"/>
              </a:rPr>
              <a:t>:=</a:t>
            </a:r>
            <a:r>
              <a:rPr lang="en-IN" sz="2000" b="1" dirty="0">
                <a:latin typeface="Arial" panose="020B0604020202020204" pitchFamily="34" charset="0"/>
                <a:cs typeface="Arial" panose="020B0604020202020204" pitchFamily="34" charset="0"/>
              </a:rPr>
              <a:t> can be used as the assignment operator.</a:t>
            </a:r>
          </a:p>
        </p:txBody>
      </p:sp>
      <p:sp>
        <p:nvSpPr>
          <p:cNvPr id="7" name="Rectangle 6"/>
          <p:cNvSpPr/>
          <p:nvPr/>
        </p:nvSpPr>
        <p:spPr>
          <a:xfrm>
            <a:off x="152400" y="2565896"/>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assign a value to a user variable in </a:t>
            </a:r>
            <a:r>
              <a:rPr lang="en-IN" dirty="0" smtClean="0">
                <a:latin typeface="Arial" panose="020B0604020202020204" pitchFamily="34" charset="0"/>
                <a:cs typeface="Arial" panose="020B0604020202020204" pitchFamily="34" charset="0"/>
              </a:rPr>
              <a:t>statements (SELECT, …) </a:t>
            </a:r>
            <a:r>
              <a:rPr lang="en-IN" dirty="0">
                <a:latin typeface="Arial" panose="020B0604020202020204" pitchFamily="34" charset="0"/>
                <a:cs typeface="Arial" panose="020B0604020202020204" pitchFamily="34" charset="0"/>
              </a:rPr>
              <a:t>other than SET. In this case, the assignment operator must be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not =</a:t>
            </a:r>
            <a:r>
              <a:rPr lang="en-IN" dirty="0">
                <a:latin typeface="Arial" panose="020B0604020202020204" pitchFamily="34" charset="0"/>
                <a:cs typeface="Arial" panose="020B0604020202020204" pitchFamily="34" charset="0"/>
              </a:rPr>
              <a:t> because </a:t>
            </a:r>
            <a:r>
              <a:rPr lang="en-IN" dirty="0" smtClean="0">
                <a:latin typeface="Arial" panose="020B0604020202020204" pitchFamily="34" charset="0"/>
                <a:cs typeface="Arial" panose="020B0604020202020204" pitchFamily="34" charset="0"/>
              </a:rPr>
              <a:t>latter </a:t>
            </a:r>
            <a:r>
              <a:rPr lang="en-IN" dirty="0">
                <a:latin typeface="Arial" panose="020B0604020202020204" pitchFamily="34" charset="0"/>
                <a:cs typeface="Arial" panose="020B0604020202020204" pitchFamily="34" charset="0"/>
              </a:rPr>
              <a:t>is treated as the comparison operator </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9" name="Rectangle 8"/>
          <p:cNvSpPr/>
          <p:nvPr/>
        </p:nvSpPr>
        <p:spPr>
          <a:xfrm>
            <a:off x="117764" y="1524000"/>
            <a:ext cx="8873836"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10" name="Rectangle 9"/>
          <p:cNvSpPr/>
          <p:nvPr/>
        </p:nvSpPr>
        <p:spPr>
          <a:xfrm>
            <a:off x="207819" y="3478570"/>
            <a:ext cx="8827324" cy="1703030"/>
          </a:xfrm>
          <a:prstGeom prst="rect">
            <a:avLst/>
          </a:prstGeom>
        </p:spPr>
        <p:txBody>
          <a:bodyPr wrap="square">
            <a:spAutoFit/>
          </a:bodyPr>
          <a:lstStyle/>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smtClean="0">
                <a:solidFill>
                  <a:srgbClr val="669900"/>
                </a:solidFill>
                <a:latin typeface="Liberation Mono"/>
              </a:rPr>
              <a:t>1001</a:t>
            </a:r>
            <a:r>
              <a:rPr lang="en-IN" dirty="0">
                <a:solidFill>
                  <a:srgbClr val="999999"/>
                </a:solidFill>
                <a:latin typeface="Liberation Mono"/>
              </a:rPr>
              <a:t>,</a:t>
            </a:r>
            <a:r>
              <a:rPr lang="en-IN" dirty="0" smtClean="0">
                <a:solidFill>
                  <a:srgbClr val="669900"/>
                </a:solidFill>
                <a:latin typeface="Liberation Mono"/>
              </a:rPr>
              <a:t> </a:t>
            </a:r>
            <a:r>
              <a:rPr lang="en-IN" dirty="0">
                <a:solidFill>
                  <a:srgbClr val="EE9900"/>
                </a:solidFill>
                <a:latin typeface="Liberation Mono"/>
              </a:rPr>
              <a:t>@</a:t>
            </a:r>
            <a:r>
              <a:rPr lang="en-IN" dirty="0" smtClean="0">
                <a:solidFill>
                  <a:srgbClr val="EE9900"/>
                </a:solidFill>
                <a:latin typeface="Liberation Mono"/>
              </a:rPr>
              <a:t>v2 </a:t>
            </a:r>
            <a:r>
              <a:rPr lang="en-IN" dirty="0">
                <a:solidFill>
                  <a:srgbClr val="A67F59"/>
                </a:solidFill>
                <a:latin typeface="Liberation Mono"/>
              </a:rPr>
              <a:t>=</a:t>
            </a:r>
            <a:r>
              <a:rPr lang="en-IN" dirty="0" smtClean="0">
                <a:solidFill>
                  <a:srgbClr val="EE9900"/>
                </a:solidFill>
                <a:latin typeface="Liberation Mono"/>
              </a:rPr>
              <a:t> </a:t>
            </a:r>
            <a:r>
              <a:rPr lang="en-IN" dirty="0" smtClean="0">
                <a:solidFill>
                  <a:srgbClr val="669900"/>
                </a:solidFill>
                <a:latin typeface="Liberation Mono"/>
              </a:rPr>
              <a:t>2</a:t>
            </a:r>
            <a:r>
              <a:rPr lang="en-IN" dirty="0">
                <a:solidFill>
                  <a:srgbClr val="999999"/>
                </a:solidFill>
                <a:latin typeface="Liberation Mono"/>
              </a:rPr>
              <a:t>,</a:t>
            </a:r>
            <a:r>
              <a:rPr lang="en-IN" dirty="0" smtClean="0">
                <a:solidFill>
                  <a:srgbClr val="669900"/>
                </a:solidFill>
                <a:latin typeface="Liberation Mono"/>
              </a:rPr>
              <a:t> </a:t>
            </a:r>
            <a:r>
              <a:rPr lang="en-IN" dirty="0">
                <a:solidFill>
                  <a:srgbClr val="EE9900"/>
                </a:solidFill>
                <a:latin typeface="Liberation Mono"/>
              </a:rPr>
              <a:t>@</a:t>
            </a:r>
            <a:r>
              <a:rPr lang="en-IN" dirty="0" smtClean="0">
                <a:solidFill>
                  <a:srgbClr val="EE9900"/>
                </a:solidFill>
                <a:latin typeface="Liberation Mono"/>
              </a:rPr>
              <a:t>v3 </a:t>
            </a:r>
            <a:r>
              <a:rPr lang="en-IN" dirty="0">
                <a:solidFill>
                  <a:srgbClr val="A67F59"/>
                </a:solidFill>
                <a:latin typeface="Liberation Mono"/>
              </a:rPr>
              <a:t>=</a:t>
            </a:r>
            <a:r>
              <a:rPr lang="en-IN" dirty="0" smtClean="0">
                <a:solidFill>
                  <a:srgbClr val="669900"/>
                </a:solidFill>
                <a:latin typeface="Liberation Mono"/>
              </a:rPr>
              <a:t> </a:t>
            </a:r>
            <a:r>
              <a:rPr lang="en-IN" dirty="0">
                <a:solidFill>
                  <a:srgbClr val="669900"/>
                </a:solidFill>
                <a:latin typeface="Liberation Mono"/>
              </a:rPr>
              <a:t>'</a:t>
            </a:r>
            <a:r>
              <a:rPr lang="en-IN" dirty="0" smtClean="0">
                <a:solidFill>
                  <a:srgbClr val="669900"/>
                </a:solidFill>
                <a:latin typeface="Liberation Mono"/>
              </a:rPr>
              <a:t>Saleel'</a:t>
            </a:r>
            <a:r>
              <a:rPr lang="en-IN" dirty="0" smtClean="0">
                <a:latin typeface="Liberation Mono"/>
              </a:rPr>
              <a:t>;</a:t>
            </a:r>
          </a:p>
          <a:p>
            <a:pPr>
              <a:lnSpc>
                <a:spcPct val="150000"/>
              </a:lnSpc>
            </a:pPr>
            <a:r>
              <a:rPr lang="en-IN" dirty="0" smtClean="0">
                <a:solidFill>
                  <a:srgbClr val="A67F59"/>
                </a:solidFill>
                <a:latin typeface="Liberation Mono"/>
              </a:rPr>
              <a:t>mysql</a:t>
            </a:r>
            <a:r>
              <a:rPr lang="en-IN" dirty="0">
                <a:solidFill>
                  <a:srgbClr val="A67F59"/>
                </a:solidFill>
                <a:latin typeface="Liberation Mono"/>
              </a:rPr>
              <a:t>&gt;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smtClean="0">
                <a:solidFill>
                  <a:srgbClr val="669900"/>
                </a:solidFill>
                <a:latin typeface="Liberation Mono"/>
              </a:rPr>
              <a:t>1001</a:t>
            </a:r>
            <a:r>
              <a:rPr lang="en-IN" dirty="0">
                <a:solidFill>
                  <a:srgbClr val="999999"/>
                </a:solidFill>
                <a:latin typeface="Liberation Mono"/>
              </a:rPr>
              <a:t>,</a:t>
            </a:r>
            <a:r>
              <a:rPr lang="en-IN" dirty="0" smtClean="0">
                <a:solidFill>
                  <a:srgbClr val="669900"/>
                </a:solidFill>
                <a:latin typeface="Liberation Mono"/>
              </a:rPr>
              <a:t> </a:t>
            </a:r>
            <a:r>
              <a:rPr lang="en-IN" dirty="0">
                <a:solidFill>
                  <a:srgbClr val="EE9900"/>
                </a:solidFill>
                <a:latin typeface="Liberation Mono"/>
              </a:rPr>
              <a:t>@v2 </a:t>
            </a:r>
            <a:r>
              <a:rPr lang="en-IN" dirty="0">
                <a:solidFill>
                  <a:srgbClr val="A67F59"/>
                </a:solidFill>
                <a:latin typeface="Liberation Mono"/>
              </a:rPr>
              <a:t>=</a:t>
            </a:r>
            <a:r>
              <a:rPr lang="en-IN" dirty="0">
                <a:solidFill>
                  <a:srgbClr val="EE9900"/>
                </a:solidFill>
                <a:latin typeface="Liberation Mono"/>
              </a:rPr>
              <a:t> </a:t>
            </a:r>
            <a:r>
              <a:rPr lang="en-IN" dirty="0" smtClean="0">
                <a:solidFill>
                  <a:srgbClr val="669900"/>
                </a:solidFill>
                <a:latin typeface="Liberation Mono"/>
              </a:rPr>
              <a:t>2</a:t>
            </a:r>
            <a:r>
              <a:rPr lang="en-IN" dirty="0">
                <a:solidFill>
                  <a:srgbClr val="999999"/>
                </a:solidFill>
                <a:latin typeface="Liberation Mono"/>
              </a:rPr>
              <a:t>,</a:t>
            </a:r>
            <a:r>
              <a:rPr lang="en-IN" dirty="0" smtClean="0">
                <a:solidFill>
                  <a:srgbClr val="669900"/>
                </a:solidFill>
                <a:latin typeface="Liberation Mono"/>
              </a:rPr>
              <a:t> </a:t>
            </a:r>
            <a:r>
              <a:rPr lang="en-IN" dirty="0">
                <a:solidFill>
                  <a:srgbClr val="EE9900"/>
                </a:solidFill>
                <a:latin typeface="Liberation Mono"/>
              </a:rPr>
              <a:t>@v3 </a:t>
            </a:r>
            <a:r>
              <a:rPr lang="en-IN" dirty="0">
                <a:solidFill>
                  <a:srgbClr val="A67F59"/>
                </a:solidFill>
                <a:latin typeface="Liberation Mono"/>
              </a:rPr>
              <a:t>:</a:t>
            </a:r>
            <a:r>
              <a:rPr lang="en-IN" dirty="0" smtClean="0">
                <a:solidFill>
                  <a:srgbClr val="A67F59"/>
                </a:solidFill>
                <a:latin typeface="Liberation Mono"/>
              </a:rPr>
              <a:t>=</a:t>
            </a:r>
            <a:r>
              <a:rPr lang="en-IN" dirty="0" smtClean="0">
                <a:solidFill>
                  <a:srgbClr val="669900"/>
                </a:solidFill>
                <a:latin typeface="Liberation Mono"/>
              </a:rPr>
              <a:t> </a:t>
            </a:r>
            <a:r>
              <a:rPr lang="en-IN" dirty="0">
                <a:solidFill>
                  <a:srgbClr val="EE9900"/>
                </a:solidFill>
                <a:latin typeface="Liberation Mono"/>
              </a:rPr>
              <a:t>@</a:t>
            </a:r>
            <a:r>
              <a:rPr lang="en-IN" dirty="0" smtClean="0">
                <a:solidFill>
                  <a:srgbClr val="EE9900"/>
                </a:solidFill>
                <a:latin typeface="Liberation Mono"/>
              </a:rPr>
              <a:t>v1 </a:t>
            </a:r>
            <a:r>
              <a:rPr lang="en-IN" dirty="0" smtClean="0">
                <a:latin typeface="Liberation Mono"/>
              </a:rPr>
              <a:t>+</a:t>
            </a:r>
            <a:r>
              <a:rPr lang="en-IN" dirty="0" smtClean="0">
                <a:solidFill>
                  <a:srgbClr val="EE9900"/>
                </a:solidFill>
                <a:latin typeface="Liberation Mono"/>
              </a:rPr>
              <a:t> </a:t>
            </a:r>
            <a:r>
              <a:rPr lang="en-IN" dirty="0">
                <a:solidFill>
                  <a:srgbClr val="EE9900"/>
                </a:solidFill>
                <a:latin typeface="Liberation Mono"/>
              </a:rPr>
              <a:t>@</a:t>
            </a:r>
            <a:r>
              <a:rPr lang="en-IN" dirty="0" smtClean="0">
                <a:solidFill>
                  <a:srgbClr val="EE9900"/>
                </a:solidFill>
                <a:latin typeface="Liberation Mono"/>
              </a:rPr>
              <a:t>v2</a:t>
            </a:r>
            <a:r>
              <a:rPr lang="en-IN" dirty="0" smtClean="0">
                <a:latin typeface="Liberation Mono"/>
              </a:rPr>
              <a:t>;</a:t>
            </a:r>
          </a:p>
          <a:p>
            <a:pPr>
              <a:lnSpc>
                <a:spcPct val="150000"/>
              </a:lnSpc>
            </a:pPr>
            <a:r>
              <a:rPr lang="en-IN" dirty="0" smtClean="0">
                <a:solidFill>
                  <a:srgbClr val="A67F59"/>
                </a:solidFill>
                <a:latin typeface="Liberation Mono"/>
              </a:rPr>
              <a:t>mysql</a:t>
            </a:r>
            <a:r>
              <a:rPr lang="en-IN" dirty="0">
                <a:solidFill>
                  <a:srgbClr val="A67F59"/>
                </a:solidFill>
                <a:latin typeface="Liberation Mono"/>
              </a:rPr>
              <a:t>&gt;</a:t>
            </a:r>
            <a:r>
              <a:rPr lang="en-IN" dirty="0">
                <a:solidFill>
                  <a:srgbClr val="000000"/>
                </a:solidFill>
                <a:latin typeface="Liberation Mono"/>
              </a:rPr>
              <a:t> </a:t>
            </a:r>
            <a:r>
              <a:rPr lang="en-IN" dirty="0" smtClean="0">
                <a:solidFill>
                  <a:srgbClr val="0077AA"/>
                </a:solidFill>
                <a:latin typeface="Liberation Mono"/>
              </a:rPr>
              <a:t>SELECT</a:t>
            </a:r>
            <a:r>
              <a:rPr lang="en-IN" dirty="0" smtClean="0">
                <a:solidFill>
                  <a:srgbClr val="000000"/>
                </a:solidFill>
                <a:latin typeface="Liberation Mono"/>
              </a:rPr>
              <a:t> </a:t>
            </a:r>
            <a:r>
              <a:rPr lang="en-IN" dirty="0">
                <a:solidFill>
                  <a:srgbClr val="EE9900"/>
                </a:solidFill>
                <a:latin typeface="Liberation Mono"/>
              </a:rPr>
              <a:t>@</a:t>
            </a:r>
            <a:r>
              <a:rPr lang="en-IN" dirty="0" smtClean="0">
                <a:solidFill>
                  <a:srgbClr val="EE9900"/>
                </a:solidFill>
                <a:latin typeface="Liberation Mono"/>
              </a:rPr>
              <a:t>v1</a:t>
            </a:r>
            <a:r>
              <a:rPr lang="en-IN" dirty="0" smtClean="0">
                <a:solidFill>
                  <a:srgbClr val="000000"/>
                </a:solidFill>
                <a:latin typeface="Liberation Mono"/>
              </a:rPr>
              <a:t> </a:t>
            </a:r>
            <a:r>
              <a:rPr lang="en-IN" dirty="0">
                <a:solidFill>
                  <a:srgbClr val="A67F59"/>
                </a:solidFill>
                <a:latin typeface="Liberation Mono"/>
              </a:rPr>
              <a:t>:</a:t>
            </a:r>
            <a:r>
              <a:rPr lang="en-IN" dirty="0" smtClean="0">
                <a:solidFill>
                  <a:srgbClr val="A67F59"/>
                </a:solidFill>
                <a:latin typeface="Liberation Mono"/>
              </a:rPr>
              <a:t>=</a:t>
            </a:r>
            <a:r>
              <a:rPr lang="en-IN" dirty="0" smtClean="0">
                <a:solidFill>
                  <a:srgbClr val="000000"/>
                </a:solidFill>
                <a:latin typeface="Liberation Mono"/>
              </a:rPr>
              <a:t> </a:t>
            </a:r>
            <a:r>
              <a:rPr lang="en-IN" dirty="0" smtClean="0">
                <a:solidFill>
                  <a:srgbClr val="DD4A68"/>
                </a:solidFill>
                <a:latin typeface="Liberation Mono"/>
              </a:rPr>
              <a:t>MIN</a:t>
            </a:r>
            <a:r>
              <a:rPr lang="en-IN" dirty="0" smtClean="0">
                <a:solidFill>
                  <a:srgbClr val="999999"/>
                </a:solidFill>
                <a:latin typeface="Liberation Mono"/>
              </a:rPr>
              <a:t>(</a:t>
            </a:r>
            <a:r>
              <a:rPr lang="en-IN" dirty="0" smtClean="0">
                <a:solidFill>
                  <a:srgbClr val="000000"/>
                </a:solidFill>
                <a:latin typeface="Liberation Mono"/>
              </a:rPr>
              <a:t>SAL</a:t>
            </a:r>
            <a:r>
              <a:rPr lang="en-IN" dirty="0" smtClean="0">
                <a:solidFill>
                  <a:srgbClr val="999999"/>
                </a:solidFill>
                <a:latin typeface="Liberation Mono"/>
              </a:rPr>
              <a:t>), </a:t>
            </a:r>
            <a:r>
              <a:rPr lang="en-IN" dirty="0">
                <a:solidFill>
                  <a:srgbClr val="EE9900"/>
                </a:solidFill>
                <a:latin typeface="Liberation Mono"/>
              </a:rPr>
              <a:t>@</a:t>
            </a:r>
            <a:r>
              <a:rPr lang="en-IN" dirty="0" smtClean="0">
                <a:solidFill>
                  <a:srgbClr val="EE9900"/>
                </a:solidFill>
                <a:latin typeface="Liberation Mono"/>
              </a:rPr>
              <a:t>v2 </a:t>
            </a:r>
            <a:r>
              <a:rPr lang="en-IN" dirty="0" smtClean="0">
                <a:solidFill>
                  <a:srgbClr val="A67F59"/>
                </a:solidFill>
                <a:latin typeface="Liberation Mono"/>
              </a:rPr>
              <a:t>:= </a:t>
            </a:r>
            <a:r>
              <a:rPr lang="en-IN" dirty="0" smtClean="0">
                <a:solidFill>
                  <a:srgbClr val="DD4A68"/>
                </a:solidFill>
                <a:latin typeface="Liberation Mono"/>
              </a:rPr>
              <a:t>MAX</a:t>
            </a:r>
            <a:r>
              <a:rPr lang="en-IN" dirty="0" smtClean="0">
                <a:solidFill>
                  <a:srgbClr val="999999"/>
                </a:solidFill>
                <a:latin typeface="Liberation Mono"/>
              </a:rPr>
              <a:t>(</a:t>
            </a:r>
            <a:r>
              <a:rPr lang="en-IN" dirty="0" smtClean="0">
                <a:solidFill>
                  <a:srgbClr val="000000"/>
                </a:solidFill>
                <a:latin typeface="Liberation Mono"/>
              </a:rPr>
              <a:t>SAL</a:t>
            </a:r>
            <a:r>
              <a:rPr lang="en-IN" dirty="0" smtClean="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a:lnSpc>
                <a:spcPct val="150000"/>
              </a:lnSpc>
            </a:pPr>
            <a:r>
              <a:rPr lang="en-IN" dirty="0" smtClean="0">
                <a:solidFill>
                  <a:srgbClr val="A67F59"/>
                </a:solidFill>
                <a:latin typeface="Liberation Mono"/>
              </a:rPr>
              <a:t>mysql</a:t>
            </a:r>
            <a:r>
              <a:rPr lang="en-IN" dirty="0">
                <a:solidFill>
                  <a:srgbClr val="A67F59"/>
                </a:solidFill>
                <a:latin typeface="Liberation Mono"/>
              </a:rPr>
              <a:t>&gt;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999999"/>
                </a:solidFill>
                <a:latin typeface="Liberation Mono"/>
              </a:rPr>
              <a:t>,</a:t>
            </a:r>
            <a:r>
              <a:rPr lang="en-IN" dirty="0">
                <a:solidFill>
                  <a:srgbClr val="000000"/>
                </a:solidFill>
                <a:latin typeface="Liberation Mono"/>
              </a:rPr>
              <a:t> </a:t>
            </a:r>
            <a:r>
              <a:rPr lang="en-IN" dirty="0">
                <a:solidFill>
                  <a:srgbClr val="EE9900"/>
                </a:solidFill>
                <a:latin typeface="Liberation Mono"/>
              </a:rPr>
              <a:t>@v2</a:t>
            </a:r>
            <a:r>
              <a:rPr lang="en-IN" dirty="0">
                <a:solidFill>
                  <a:srgbClr val="999999"/>
                </a:solidFill>
                <a:latin typeface="Liberation Mono"/>
              </a:rPr>
              <a:t>,</a:t>
            </a:r>
            <a:r>
              <a:rPr lang="en-IN" dirty="0">
                <a:solidFill>
                  <a:srgbClr val="000000"/>
                </a:solidFill>
                <a:latin typeface="Liberation Mono"/>
              </a:rPr>
              <a:t> </a:t>
            </a:r>
            <a:r>
              <a:rPr lang="en-IN" dirty="0">
                <a:solidFill>
                  <a:srgbClr val="EE9900"/>
                </a:solidFill>
                <a:latin typeface="Liberation Mono"/>
              </a:rPr>
              <a:t>@v3</a:t>
            </a:r>
            <a:r>
              <a:rPr lang="en-IN" dirty="0">
                <a:latin typeface="Liberation Mono"/>
              </a:rPr>
              <a:t>;</a:t>
            </a:r>
            <a:endParaRPr lang="en-IN" dirty="0"/>
          </a:p>
        </p:txBody>
      </p:sp>
      <p:pic>
        <p:nvPicPr>
          <p:cNvPr id="11" name="Picture 10"/>
          <p:cNvPicPr>
            <a:picLocks noChangeAspect="1"/>
          </p:cNvPicPr>
          <p:nvPr/>
        </p:nvPicPr>
        <p:blipFill>
          <a:blip r:embed="rId2"/>
          <a:stretch>
            <a:fillRect/>
          </a:stretch>
        </p:blipFill>
        <p:spPr>
          <a:xfrm>
            <a:off x="207819" y="5483265"/>
            <a:ext cx="6780271" cy="875871"/>
          </a:xfrm>
          <a:prstGeom prst="rect">
            <a:avLst/>
          </a:prstGeom>
        </p:spPr>
      </p:pic>
    </p:spTree>
    <p:extLst>
      <p:ext uri="{BB962C8B-B14F-4D97-AF65-F5344CB8AC3E}">
        <p14:creationId xmlns:p14="http://schemas.microsoft.com/office/powerpoint/2010/main" xmlns="" val="2120274538"/>
      </p:ext>
    </p:extLst>
  </p:cSld>
  <p:clrMapOvr>
    <a:masterClrMapping/>
  </p:clrMapOvr>
  <p:timing>
    <p:tnLst>
      <p:par>
        <p:cTn id="1" dur="indefinite" restart="never" nodeType="tmRoot"/>
      </p:par>
    </p:tn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User-Defined Variables</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88076" y="1530577"/>
            <a:ext cx="8873836"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3" name="Rectangle 2"/>
          <p:cNvSpPr/>
          <p:nvPr/>
        </p:nvSpPr>
        <p:spPr>
          <a:xfrm>
            <a:off x="88076" y="2200870"/>
            <a:ext cx="8827324" cy="923330"/>
          </a:xfrm>
          <a:prstGeom prst="rect">
            <a:avLst/>
          </a:prstGeom>
        </p:spPr>
        <p:txBody>
          <a:bodyPr wrap="square">
            <a:spAutoFit/>
          </a:bodyPr>
          <a:lstStyle/>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smtClean="0">
                <a:solidFill>
                  <a:srgbClr val="EE9900"/>
                </a:solidFill>
                <a:latin typeface="Liberation Mono"/>
              </a:rPr>
              <a:t>@v1 </a:t>
            </a:r>
            <a:r>
              <a:rPr lang="en-IN" dirty="0">
                <a:solidFill>
                  <a:srgbClr val="A67F59"/>
                </a:solidFill>
                <a:latin typeface="Liberation Mono"/>
              </a:rPr>
              <a:t>=</a:t>
            </a:r>
            <a:r>
              <a:rPr lang="en-IN" dirty="0" smtClean="0">
                <a:solidFill>
                  <a:srgbClr val="669900"/>
                </a:solidFill>
                <a:latin typeface="Liberation Mono"/>
              </a:rPr>
              <a:t> </a:t>
            </a:r>
            <a:r>
              <a:rPr lang="en-IN" dirty="0">
                <a:solidFill>
                  <a:srgbClr val="669900"/>
                </a:solidFill>
                <a:latin typeface="Liberation Mono"/>
              </a:rPr>
              <a:t>'</a:t>
            </a:r>
            <a:r>
              <a:rPr lang="en-IN" dirty="0" smtClean="0">
                <a:solidFill>
                  <a:srgbClr val="669900"/>
                </a:solidFill>
                <a:latin typeface="Liberation Mono"/>
              </a:rPr>
              <a:t>ENAME'</a:t>
            </a:r>
            <a:r>
              <a:rPr lang="en-IN" dirty="0" smtClean="0">
                <a:latin typeface="Liberation Mono"/>
              </a:rPr>
              <a:t>;	 </a:t>
            </a:r>
            <a:r>
              <a:rPr lang="en-IN" dirty="0" smtClean="0">
                <a:solidFill>
                  <a:schemeClr val="accent3">
                    <a:lumMod val="50000"/>
                  </a:schemeClr>
                </a:solidFill>
                <a:latin typeface="Liberation Mono"/>
              </a:rPr>
              <a:t>// ENAME IS COLUMN NAME.</a:t>
            </a:r>
          </a:p>
          <a:p>
            <a:pPr>
              <a:lnSpc>
                <a:spcPct val="150000"/>
              </a:lnSpc>
            </a:pPr>
            <a:r>
              <a:rPr lang="en-IN" dirty="0" smtClean="0">
                <a:solidFill>
                  <a:srgbClr val="A67F59"/>
                </a:solidFill>
                <a:latin typeface="Liberation Mono"/>
              </a:rPr>
              <a:t>mysql</a:t>
            </a:r>
            <a:r>
              <a:rPr lang="en-IN" dirty="0">
                <a:solidFill>
                  <a:srgbClr val="A67F59"/>
                </a:solidFill>
                <a:latin typeface="Liberation Mono"/>
              </a:rPr>
              <a:t>&gt;</a:t>
            </a:r>
            <a:r>
              <a:rPr lang="en-IN" dirty="0">
                <a:solidFill>
                  <a:srgbClr val="000000"/>
                </a:solidFill>
                <a:latin typeface="Liberation Mono"/>
              </a:rPr>
              <a:t> </a:t>
            </a:r>
            <a:r>
              <a:rPr lang="en-IN" dirty="0" smtClean="0">
                <a:solidFill>
                  <a:srgbClr val="0077AA"/>
                </a:solidFill>
                <a:latin typeface="Liberation Mono"/>
              </a:rPr>
              <a:t>SELECT</a:t>
            </a:r>
            <a:r>
              <a:rPr lang="en-IN" dirty="0" smtClean="0">
                <a:solidFill>
                  <a:srgbClr val="000000"/>
                </a:solidFill>
                <a:latin typeface="Liberation Mono"/>
              </a:rPr>
              <a:t> </a:t>
            </a:r>
            <a:r>
              <a:rPr lang="en-IN" dirty="0">
                <a:solidFill>
                  <a:srgbClr val="EE9900"/>
                </a:solidFill>
                <a:latin typeface="Liberation Mono"/>
              </a:rPr>
              <a:t>@</a:t>
            </a:r>
            <a:r>
              <a:rPr lang="en-IN" dirty="0" smtClean="0">
                <a:solidFill>
                  <a:srgbClr val="EE9900"/>
                </a:solidFill>
                <a:latin typeface="Liberation Mono"/>
              </a:rPr>
              <a:t>v1</a:t>
            </a:r>
            <a:r>
              <a:rPr lang="en-IN" dirty="0" smtClean="0">
                <a:solidFill>
                  <a:srgbClr val="000000"/>
                </a:solidFill>
                <a:latin typeface="Liberation Mono"/>
              </a:rPr>
              <a:t> </a:t>
            </a:r>
            <a:r>
              <a:rPr lang="en-IN" dirty="0" smtClean="0">
                <a:solidFill>
                  <a:srgbClr val="0077AA"/>
                </a:solidFill>
                <a:latin typeface="Liberation Mono"/>
              </a:rPr>
              <a:t>FROM </a:t>
            </a:r>
            <a:r>
              <a:rPr lang="en-IN" dirty="0">
                <a:latin typeface="Liberation Mono"/>
              </a:rPr>
              <a:t>EMP;</a:t>
            </a:r>
            <a:r>
              <a:rPr lang="en-IN" dirty="0">
                <a:solidFill>
                  <a:srgbClr val="0077AA"/>
                </a:solidFill>
                <a:latin typeface="Liberation Mono"/>
              </a:rPr>
              <a:t> </a:t>
            </a:r>
          </a:p>
        </p:txBody>
      </p:sp>
      <p:sp>
        <p:nvSpPr>
          <p:cNvPr id="11" name="Rectangle 10"/>
          <p:cNvSpPr/>
          <p:nvPr/>
        </p:nvSpPr>
        <p:spPr>
          <a:xfrm>
            <a:off x="0" y="734510"/>
            <a:ext cx="8915400" cy="646331"/>
          </a:xfrm>
          <a:prstGeom prst="rect">
            <a:avLst/>
          </a:prstGeom>
        </p:spPr>
        <p:txBody>
          <a:bodyPr wrap="square">
            <a:spAutoFit/>
          </a:bodyPr>
          <a:lstStyle/>
          <a:p>
            <a:r>
              <a:rPr lang="en-IN" dirty="0">
                <a:solidFill>
                  <a:srgbClr val="008080"/>
                </a:solidFill>
                <a:latin typeface="Arial" panose="020B0604020202020204" pitchFamily="34" charset="0"/>
                <a:cs typeface="Arial" panose="020B0604020202020204" pitchFamily="34" charset="0"/>
              </a:rPr>
              <a:t>User variables are intended to provide data values. They cannot be used directly in an SQL statement as an </a:t>
            </a:r>
            <a:r>
              <a:rPr lang="en-IN" i="1" dirty="0">
                <a:solidFill>
                  <a:srgbClr val="008080"/>
                </a:solidFill>
                <a:latin typeface="Arial" panose="020B0604020202020204" pitchFamily="34" charset="0"/>
                <a:cs typeface="Arial" panose="020B0604020202020204" pitchFamily="34" charset="0"/>
              </a:rPr>
              <a:t>identifier</a:t>
            </a:r>
            <a:r>
              <a:rPr lang="en-IN" dirty="0">
                <a:solidFill>
                  <a:srgbClr val="008080"/>
                </a:solidFill>
                <a:latin typeface="Arial" panose="020B0604020202020204" pitchFamily="34" charset="0"/>
                <a:cs typeface="Arial" panose="020B0604020202020204" pitchFamily="34" charset="0"/>
              </a:rPr>
              <a:t> or as part of an identifier.</a:t>
            </a:r>
          </a:p>
        </p:txBody>
      </p:sp>
      <p:pic>
        <p:nvPicPr>
          <p:cNvPr id="4" name="Picture 3"/>
          <p:cNvPicPr>
            <a:picLocks noChangeAspect="1"/>
          </p:cNvPicPr>
          <p:nvPr/>
        </p:nvPicPr>
        <p:blipFill>
          <a:blip r:embed="rId2"/>
          <a:stretch>
            <a:fillRect/>
          </a:stretch>
        </p:blipFill>
        <p:spPr>
          <a:xfrm>
            <a:off x="914400" y="3276600"/>
            <a:ext cx="1219200" cy="2975429"/>
          </a:xfrm>
          <a:prstGeom prst="rect">
            <a:avLst/>
          </a:prstGeom>
        </p:spPr>
      </p:pic>
    </p:spTree>
    <p:extLst>
      <p:ext uri="{BB962C8B-B14F-4D97-AF65-F5344CB8AC3E}">
        <p14:creationId xmlns:p14="http://schemas.microsoft.com/office/powerpoint/2010/main" xmlns="" val="1123074349"/>
      </p:ext>
    </p:extLst>
  </p:cSld>
  <p:clrMapOvr>
    <a:masterClrMapping/>
  </p:clrMapOvr>
  <p:timing>
    <p:tnLst>
      <p:par>
        <p:cTn id="1" dur="indefinite" restart="never" nodeType="tmRoot"/>
      </p:par>
    </p:tn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Rownum</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214282" y="3714752"/>
            <a:ext cx="8786874" cy="646331"/>
          </a:xfrm>
          <a:prstGeom prst="rect">
            <a:avLst/>
          </a:prstGeom>
        </p:spPr>
        <p:txBody>
          <a:bodyPr wrap="square">
            <a:spAutoFit/>
          </a:bodyPr>
          <a:lstStyle/>
          <a:p>
            <a:r>
              <a:rPr lang="en-IN" dirty="0" smtClean="0">
                <a:solidFill>
                  <a:srgbClr val="A67F59"/>
                </a:solidFill>
                <a:latin typeface="Liberation Mono"/>
              </a:rPr>
              <a:t>mysql&gt; </a:t>
            </a:r>
            <a:r>
              <a:rPr lang="en-US" dirty="0" smtClean="0">
                <a:solidFill>
                  <a:srgbClr val="0077AA"/>
                </a:solidFill>
                <a:latin typeface="Liberation Mono"/>
                <a:ea typeface="Times New Roman" panose="02020603050405020304" pitchFamily="18" charset="0"/>
              </a:rPr>
              <a:t>SELECT</a:t>
            </a:r>
            <a:r>
              <a:rPr lang="en-US" dirty="0" smtClean="0">
                <a:latin typeface="Liberation Mono"/>
              </a:rPr>
              <a:t> * </a:t>
            </a:r>
            <a:r>
              <a:rPr lang="en-US" dirty="0" smtClean="0">
                <a:solidFill>
                  <a:srgbClr val="0077AA"/>
                </a:solidFill>
                <a:latin typeface="Liberation Mono"/>
                <a:ea typeface="Times New Roman" panose="02020603050405020304" pitchFamily="18" charset="0"/>
              </a:rPr>
              <a:t>FROM</a:t>
            </a:r>
            <a:r>
              <a:rPr lang="en-US" dirty="0" smtClean="0">
                <a:latin typeface="Liberation Mono"/>
              </a:rPr>
              <a:t> (</a:t>
            </a:r>
            <a:r>
              <a:rPr lang="en-US" dirty="0" smtClean="0">
                <a:solidFill>
                  <a:srgbClr val="0077AA"/>
                </a:solidFill>
                <a:latin typeface="Liberation Mono"/>
                <a:ea typeface="Times New Roman" panose="02020603050405020304" pitchFamily="18" charset="0"/>
              </a:rPr>
              <a:t>SELECT</a:t>
            </a:r>
            <a:r>
              <a:rPr lang="en-US" dirty="0" smtClean="0">
                <a:latin typeface="Liberation Mono"/>
              </a:rPr>
              <a:t> </a:t>
            </a:r>
            <a:r>
              <a:rPr lang="en-US" dirty="0" smtClean="0">
                <a:solidFill>
                  <a:srgbClr val="EE9900"/>
                </a:solidFill>
                <a:latin typeface="Liberation Mono"/>
              </a:rPr>
              <a:t>@cnt</a:t>
            </a:r>
            <a:r>
              <a:rPr lang="en-US" dirty="0" smtClean="0">
                <a:solidFill>
                  <a:schemeClr val="accent5">
                    <a:lumMod val="50000"/>
                  </a:schemeClr>
                </a:solidFill>
                <a:latin typeface="Liberation Mono"/>
              </a:rPr>
              <a:t> </a:t>
            </a:r>
            <a:r>
              <a:rPr lang="en-US" dirty="0" smtClean="0">
                <a:solidFill>
                  <a:srgbClr val="A67F59"/>
                </a:solidFill>
                <a:latin typeface="Liberation Mono"/>
              </a:rPr>
              <a:t>:=</a:t>
            </a:r>
            <a:r>
              <a:rPr lang="en-US" dirty="0" smtClean="0">
                <a:solidFill>
                  <a:schemeClr val="accent5">
                    <a:lumMod val="50000"/>
                  </a:schemeClr>
                </a:solidFill>
                <a:latin typeface="Liberation Mono"/>
              </a:rPr>
              <a:t> </a:t>
            </a:r>
            <a:r>
              <a:rPr lang="en-US" dirty="0" smtClean="0">
                <a:solidFill>
                  <a:srgbClr val="EE9900"/>
                </a:solidFill>
                <a:latin typeface="Liberation Mono"/>
              </a:rPr>
              <a:t>@cnt </a:t>
            </a:r>
            <a:r>
              <a:rPr lang="en-US" dirty="0" smtClean="0">
                <a:latin typeface="Liberation Mono"/>
              </a:rPr>
              <a:t>+ </a:t>
            </a:r>
            <a:r>
              <a:rPr lang="en-US" dirty="0" smtClean="0">
                <a:solidFill>
                  <a:srgbClr val="669900"/>
                </a:solidFill>
                <a:latin typeface="Liberation Mono"/>
              </a:rPr>
              <a:t>1</a:t>
            </a:r>
            <a:r>
              <a:rPr lang="en-US" dirty="0" smtClean="0">
                <a:latin typeface="Liberation Mono"/>
              </a:rPr>
              <a:t> R1, EMP.* </a:t>
            </a:r>
            <a:r>
              <a:rPr lang="en-US" dirty="0" smtClean="0">
                <a:solidFill>
                  <a:srgbClr val="0077AA"/>
                </a:solidFill>
                <a:latin typeface="Liberation Mono"/>
                <a:ea typeface="Times New Roman" panose="02020603050405020304" pitchFamily="18" charset="0"/>
              </a:rPr>
              <a:t>FROM</a:t>
            </a:r>
            <a:r>
              <a:rPr lang="en-US" dirty="0" smtClean="0">
                <a:latin typeface="Liberation Mono"/>
              </a:rPr>
              <a:t> EMP, (</a:t>
            </a:r>
            <a:r>
              <a:rPr lang="en-US" dirty="0" smtClean="0">
                <a:solidFill>
                  <a:srgbClr val="0077AA"/>
                </a:solidFill>
                <a:latin typeface="Liberation Mono"/>
                <a:ea typeface="Times New Roman" panose="02020603050405020304" pitchFamily="18" charset="0"/>
              </a:rPr>
              <a:t>SELECT</a:t>
            </a:r>
            <a:r>
              <a:rPr lang="en-US" dirty="0" smtClean="0">
                <a:latin typeface="Liberation Mono"/>
              </a:rPr>
              <a:t> </a:t>
            </a:r>
            <a:r>
              <a:rPr lang="en-US" dirty="0" smtClean="0">
                <a:solidFill>
                  <a:srgbClr val="EE9900"/>
                </a:solidFill>
                <a:latin typeface="Liberation Mono"/>
              </a:rPr>
              <a:t>@cnt </a:t>
            </a:r>
            <a:r>
              <a:rPr lang="en-US" dirty="0" smtClean="0">
                <a:solidFill>
                  <a:srgbClr val="A67F59"/>
                </a:solidFill>
                <a:latin typeface="Liberation Mono"/>
              </a:rPr>
              <a:t>:=</a:t>
            </a:r>
            <a:r>
              <a:rPr lang="en-US" dirty="0" smtClean="0">
                <a:solidFill>
                  <a:schemeClr val="accent5">
                    <a:lumMod val="50000"/>
                  </a:schemeClr>
                </a:solidFill>
                <a:latin typeface="Liberation Mono"/>
              </a:rPr>
              <a:t> </a:t>
            </a:r>
            <a:r>
              <a:rPr lang="en-US" dirty="0" smtClean="0">
                <a:solidFill>
                  <a:srgbClr val="669900"/>
                </a:solidFill>
                <a:latin typeface="Liberation Mono"/>
              </a:rPr>
              <a:t>0</a:t>
            </a:r>
            <a:r>
              <a:rPr lang="en-US" dirty="0" smtClean="0">
                <a:latin typeface="Liberation Mono"/>
              </a:rPr>
              <a:t>) T1) T2 </a:t>
            </a:r>
            <a:r>
              <a:rPr lang="en-US" dirty="0" smtClean="0">
                <a:solidFill>
                  <a:srgbClr val="0077AA"/>
                </a:solidFill>
                <a:latin typeface="Liberation Mono"/>
                <a:ea typeface="Times New Roman" panose="02020603050405020304" pitchFamily="18" charset="0"/>
              </a:rPr>
              <a:t>WHERE</a:t>
            </a:r>
            <a:r>
              <a:rPr lang="en-US" dirty="0" smtClean="0">
                <a:latin typeface="Liberation Mono"/>
              </a:rPr>
              <a:t> R1</a:t>
            </a:r>
            <a:r>
              <a:rPr lang="en-US" dirty="0" smtClean="0">
                <a:solidFill>
                  <a:srgbClr val="A67F59"/>
                </a:solidFill>
                <a:latin typeface="Liberation Mono"/>
              </a:rPr>
              <a:t> </a:t>
            </a:r>
            <a:r>
              <a:rPr lang="en-US" dirty="0" smtClean="0">
                <a:latin typeface="Liberation Mono"/>
              </a:rPr>
              <a:t>&gt; </a:t>
            </a:r>
            <a:r>
              <a:rPr lang="en-US" dirty="0" smtClean="0">
                <a:solidFill>
                  <a:srgbClr val="EE9900"/>
                </a:solidFill>
                <a:latin typeface="Liberation Mono"/>
              </a:rPr>
              <a:t>@cnt </a:t>
            </a:r>
            <a:r>
              <a:rPr lang="en-US" dirty="0" smtClean="0">
                <a:latin typeface="Liberation Mono"/>
              </a:rPr>
              <a:t>- </a:t>
            </a:r>
            <a:r>
              <a:rPr lang="en-US" dirty="0" smtClean="0">
                <a:solidFill>
                  <a:srgbClr val="669900"/>
                </a:solidFill>
                <a:latin typeface="Liberation Mono"/>
              </a:rPr>
              <a:t>7</a:t>
            </a:r>
            <a:r>
              <a:rPr lang="en-US" dirty="0" smtClean="0">
                <a:latin typeface="Liberation Mono"/>
              </a:rPr>
              <a:t>;</a:t>
            </a:r>
            <a:endParaRPr lang="en-US" dirty="0">
              <a:latin typeface="Liberation Mono"/>
            </a:endParaRPr>
          </a:p>
        </p:txBody>
      </p:sp>
    </p:spTree>
  </p:cSld>
  <p:clrMapOvr>
    <a:masterClrMapping/>
  </p:clrMapOvr>
  <p:timing>
    <p:tnLst>
      <p:par>
        <p:cTn id="1" dur="indefinite" restart="never" nodeType="tmRoot"/>
      </p:par>
    </p:tn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Rownum</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762000"/>
            <a:ext cx="8839200" cy="2123658"/>
          </a:xfrm>
          <a:prstGeom prst="rect">
            <a:avLst/>
          </a:prstGeom>
        </p:spPr>
        <p:txBody>
          <a:bodyPr wrap="square">
            <a:spAutoFit/>
          </a:bodyPr>
          <a:lstStyle/>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smtClean="0">
                <a:solidFill>
                  <a:srgbClr val="EE9900"/>
                </a:solidFill>
                <a:latin typeface="Liberation Mono"/>
              </a:rPr>
              <a:t>@ROW</a:t>
            </a:r>
            <a:r>
              <a:rPr lang="en-IN" dirty="0" smtClean="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smtClean="0">
                <a:solidFill>
                  <a:srgbClr val="669900"/>
                </a:solidFill>
                <a:latin typeface="Liberation Mono"/>
              </a:rPr>
              <a:t>0</a:t>
            </a:r>
            <a:r>
              <a:rPr lang="en-IN" dirty="0" smtClean="0">
                <a:latin typeface="Liberation Mono"/>
              </a:rPr>
              <a:t>;</a:t>
            </a:r>
          </a:p>
          <a:p>
            <a:endParaRPr lang="en-IN" sz="800" dirty="0" smtClean="0">
              <a:latin typeface="Liberation Mono"/>
            </a:endParaRPr>
          </a:p>
          <a:p>
            <a:r>
              <a:rPr lang="en-IN" dirty="0" smtClean="0">
                <a:solidFill>
                  <a:srgbClr val="A67F59"/>
                </a:solidFill>
                <a:latin typeface="Liberation Mono"/>
              </a:rPr>
              <a:t>mysql</a:t>
            </a:r>
            <a:r>
              <a:rPr lang="en-IN" dirty="0">
                <a:solidFill>
                  <a:srgbClr val="A67F59"/>
                </a:solidFill>
                <a:latin typeface="Liberation Mono"/>
              </a:rPr>
              <a:t>&gt;</a:t>
            </a:r>
            <a:r>
              <a:rPr lang="en-IN" dirty="0">
                <a:solidFill>
                  <a:srgbClr val="000000"/>
                </a:solidFill>
                <a:latin typeface="Liberation Mono"/>
              </a:rPr>
              <a:t> </a:t>
            </a:r>
            <a:r>
              <a:rPr lang="en-IN" dirty="0" smtClean="0">
                <a:solidFill>
                  <a:srgbClr val="0077AA"/>
                </a:solidFill>
                <a:latin typeface="Liberation Mono"/>
              </a:rPr>
              <a:t>SELECT</a:t>
            </a:r>
            <a:r>
              <a:rPr lang="en-IN" dirty="0" smtClean="0">
                <a:solidFill>
                  <a:srgbClr val="000000"/>
                </a:solidFill>
                <a:latin typeface="Liberation Mono"/>
              </a:rPr>
              <a:t> </a:t>
            </a:r>
            <a:r>
              <a:rPr lang="en-IN" dirty="0" smtClean="0">
                <a:solidFill>
                  <a:srgbClr val="EE9900"/>
                </a:solidFill>
                <a:latin typeface="Liberation Mono"/>
              </a:rPr>
              <a:t>@ROW</a:t>
            </a:r>
            <a:r>
              <a:rPr lang="en-IN" dirty="0" smtClean="0">
                <a:solidFill>
                  <a:srgbClr val="000000"/>
                </a:solidFill>
                <a:latin typeface="Liberation Mono"/>
              </a:rPr>
              <a:t> </a:t>
            </a:r>
            <a:r>
              <a:rPr lang="en-IN" dirty="0">
                <a:solidFill>
                  <a:srgbClr val="A67F59"/>
                </a:solidFill>
                <a:latin typeface="Liberation Mono"/>
              </a:rPr>
              <a:t>:</a:t>
            </a:r>
            <a:r>
              <a:rPr lang="en-IN" dirty="0" smtClean="0">
                <a:solidFill>
                  <a:srgbClr val="A67F59"/>
                </a:solidFill>
                <a:latin typeface="Liberation Mono"/>
              </a:rPr>
              <a:t>=</a:t>
            </a:r>
            <a:r>
              <a:rPr lang="en-IN" dirty="0" smtClean="0">
                <a:solidFill>
                  <a:srgbClr val="000000"/>
                </a:solidFill>
                <a:latin typeface="Liberation Mono"/>
              </a:rPr>
              <a:t> </a:t>
            </a:r>
            <a:r>
              <a:rPr lang="en-IN" dirty="0">
                <a:solidFill>
                  <a:srgbClr val="EE9900"/>
                </a:solidFill>
                <a:latin typeface="Liberation Mono"/>
              </a:rPr>
              <a:t>@ROW </a:t>
            </a:r>
            <a:r>
              <a:rPr lang="en-IN" dirty="0" smtClean="0">
                <a:solidFill>
                  <a:srgbClr val="EE9900"/>
                </a:solidFill>
                <a:latin typeface="Liberation Mono"/>
              </a:rPr>
              <a:t> </a:t>
            </a:r>
            <a:r>
              <a:rPr lang="en-IN" dirty="0" smtClean="0">
                <a:latin typeface="Liberation Mono"/>
              </a:rPr>
              <a:t>+</a:t>
            </a:r>
            <a:r>
              <a:rPr lang="en-IN" dirty="0" smtClean="0">
                <a:solidFill>
                  <a:srgbClr val="EE9900"/>
                </a:solidFill>
                <a:latin typeface="Liberation Mono"/>
              </a:rPr>
              <a:t> </a:t>
            </a:r>
            <a:r>
              <a:rPr lang="en-IN" dirty="0" smtClean="0">
                <a:solidFill>
                  <a:srgbClr val="669900"/>
                </a:solidFill>
                <a:latin typeface="Liberation Mono"/>
              </a:rPr>
              <a:t>1 </a:t>
            </a:r>
            <a:r>
              <a:rPr lang="en-IN" dirty="0">
                <a:solidFill>
                  <a:srgbClr val="0077AA"/>
                </a:solidFill>
                <a:latin typeface="Liberation Mono"/>
              </a:rPr>
              <a:t>AS</a:t>
            </a:r>
            <a:r>
              <a:rPr lang="en-IN" dirty="0" smtClean="0">
                <a:solidFill>
                  <a:srgbClr val="669900"/>
                </a:solidFill>
                <a:latin typeface="Liberation Mono"/>
              </a:rPr>
              <a:t> </a:t>
            </a:r>
            <a:r>
              <a:rPr lang="en-IN" dirty="0" smtClean="0">
                <a:latin typeface="Liberation Mono"/>
              </a:rPr>
              <a:t>ROWNUM</a:t>
            </a:r>
            <a:r>
              <a:rPr lang="en-IN" dirty="0" smtClean="0">
                <a:solidFill>
                  <a:srgbClr val="669900"/>
                </a:solidFill>
                <a:latin typeface="Liberation Mono"/>
              </a:rPr>
              <a:t> </a:t>
            </a:r>
            <a:r>
              <a:rPr lang="en-IN" dirty="0" smtClean="0">
                <a:solidFill>
                  <a:srgbClr val="999999"/>
                </a:solidFill>
                <a:latin typeface="Liberation Mono"/>
              </a:rPr>
              <a:t>,</a:t>
            </a:r>
            <a:r>
              <a:rPr lang="en-IN" dirty="0" smtClean="0">
                <a:solidFill>
                  <a:srgbClr val="669900"/>
                </a:solidFill>
                <a:latin typeface="Liberation Mono"/>
              </a:rPr>
              <a:t> </a:t>
            </a:r>
            <a:r>
              <a:rPr lang="en-IN" dirty="0" smtClean="0">
                <a:latin typeface="Liberation Mono"/>
              </a:rPr>
              <a:t>EMP.*</a:t>
            </a:r>
            <a:r>
              <a:rPr lang="en-IN" dirty="0" smtClean="0">
                <a:solidFill>
                  <a:srgbClr val="669900"/>
                </a:solidFill>
                <a:latin typeface="Liberation Mono"/>
              </a:rPr>
              <a:t> </a:t>
            </a:r>
            <a:r>
              <a:rPr lang="en-IN" dirty="0">
                <a:solidFill>
                  <a:srgbClr val="0077AA"/>
                </a:solidFill>
                <a:latin typeface="Liberation Mono"/>
              </a:rPr>
              <a:t>FROM </a:t>
            </a:r>
            <a:r>
              <a:rPr lang="en-IN" dirty="0">
                <a:latin typeface="Liberation Mono"/>
              </a:rPr>
              <a:t>EMP</a:t>
            </a:r>
            <a:r>
              <a:rPr lang="en-IN" dirty="0" smtClean="0">
                <a:latin typeface="Liberation Mono"/>
              </a:rPr>
              <a:t>;</a:t>
            </a:r>
          </a:p>
          <a:p>
            <a:endParaRPr lang="en-IN" sz="800" dirty="0" smtClean="0">
              <a:latin typeface="Liberation Mono"/>
            </a:endParaRPr>
          </a:p>
          <a:p>
            <a:r>
              <a:rPr lang="en-IN" dirty="0" smtClean="0">
                <a:solidFill>
                  <a:srgbClr val="A67F59"/>
                </a:solidFill>
                <a:latin typeface="Liberation Mono"/>
              </a:rPr>
              <a:t>mysql</a:t>
            </a:r>
            <a:r>
              <a:rPr lang="en-IN" dirty="0">
                <a:solidFill>
                  <a:srgbClr val="A67F59"/>
                </a:solidFill>
                <a:latin typeface="Liberation Mono"/>
              </a:rPr>
              <a:t>&gt;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EE9900"/>
                </a:solidFill>
                <a:latin typeface="Liberation Mono"/>
              </a:rPr>
              <a:t>@ROW  </a:t>
            </a:r>
            <a:r>
              <a:rPr lang="en-IN" dirty="0">
                <a:latin typeface="Liberation Mono"/>
              </a:rPr>
              <a:t>+</a:t>
            </a:r>
            <a:r>
              <a:rPr lang="en-IN" dirty="0">
                <a:solidFill>
                  <a:srgbClr val="EE9900"/>
                </a:solidFill>
                <a:latin typeface="Liberation Mono"/>
              </a:rPr>
              <a:t> </a:t>
            </a:r>
            <a:r>
              <a:rPr lang="en-IN" dirty="0">
                <a:solidFill>
                  <a:srgbClr val="669900"/>
                </a:solidFill>
                <a:latin typeface="Liberation Mono"/>
              </a:rPr>
              <a:t>1 </a:t>
            </a:r>
            <a:r>
              <a:rPr lang="en-IN" dirty="0">
                <a:solidFill>
                  <a:srgbClr val="0077AA"/>
                </a:solidFill>
                <a:latin typeface="Liberation Mono"/>
              </a:rPr>
              <a:t>AS</a:t>
            </a:r>
            <a:r>
              <a:rPr lang="en-IN" dirty="0">
                <a:solidFill>
                  <a:srgbClr val="669900"/>
                </a:solidFill>
                <a:latin typeface="Liberation Mono"/>
              </a:rPr>
              <a:t> </a:t>
            </a:r>
            <a:r>
              <a:rPr lang="en-IN" dirty="0">
                <a:latin typeface="Liberation Mono"/>
              </a:rPr>
              <a:t>ROWNUM</a:t>
            </a:r>
            <a:r>
              <a:rPr lang="en-IN" dirty="0">
                <a:solidFill>
                  <a:srgbClr val="669900"/>
                </a:solidFill>
                <a:latin typeface="Liberation Mono"/>
              </a:rPr>
              <a:t> </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EMP.*</a:t>
            </a:r>
            <a:r>
              <a:rPr lang="en-IN" dirty="0">
                <a:solidFill>
                  <a:srgbClr val="669900"/>
                </a:solidFill>
                <a:latin typeface="Liberation Mono"/>
              </a:rPr>
              <a:t> </a:t>
            </a:r>
            <a:r>
              <a:rPr lang="en-IN" dirty="0">
                <a:solidFill>
                  <a:srgbClr val="0077AA"/>
                </a:solidFill>
                <a:latin typeface="Liberation Mono"/>
              </a:rPr>
              <a:t>FROM </a:t>
            </a:r>
            <a:r>
              <a:rPr lang="en-IN" dirty="0" smtClean="0">
                <a:latin typeface="Liberation Mono"/>
              </a:rPr>
              <a:t>EMP,   </a:t>
            </a:r>
          </a:p>
          <a:p>
            <a:r>
              <a:rPr lang="en-IN" dirty="0">
                <a:solidFill>
                  <a:srgbClr val="999999"/>
                </a:solidFill>
                <a:latin typeface="Liberation Mono"/>
              </a:rPr>
              <a:t> </a:t>
            </a:r>
            <a:r>
              <a:rPr lang="en-IN" dirty="0" smtClean="0">
                <a:solidFill>
                  <a:srgbClr val="999999"/>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smtClean="0">
                <a:solidFill>
                  <a:srgbClr val="A67F59"/>
                </a:solidFill>
                <a:latin typeface="Liberation Mono"/>
              </a:rPr>
              <a:t>:= </a:t>
            </a:r>
            <a:r>
              <a:rPr lang="en-IN" dirty="0">
                <a:solidFill>
                  <a:srgbClr val="669900"/>
                </a:solidFill>
                <a:latin typeface="Liberation Mono"/>
              </a:rPr>
              <a:t>0</a:t>
            </a:r>
            <a:r>
              <a:rPr lang="en-IN" dirty="0" smtClean="0">
                <a:solidFill>
                  <a:srgbClr val="999999"/>
                </a:solidFill>
                <a:latin typeface="Liberation Mono"/>
              </a:rPr>
              <a:t>) </a:t>
            </a:r>
            <a:r>
              <a:rPr lang="en-IN" dirty="0">
                <a:solidFill>
                  <a:srgbClr val="0077AA"/>
                </a:solidFill>
                <a:latin typeface="Liberation Mono"/>
              </a:rPr>
              <a:t>AS </a:t>
            </a:r>
            <a:r>
              <a:rPr lang="en-IN" dirty="0" smtClean="0">
                <a:latin typeface="Liberation Mono"/>
              </a:rPr>
              <a:t>E;</a:t>
            </a:r>
            <a:r>
              <a:rPr lang="en-IN" dirty="0" smtClean="0">
                <a:solidFill>
                  <a:srgbClr val="0077AA"/>
                </a:solidFill>
                <a:latin typeface="Liberation Mono"/>
              </a:rPr>
              <a:t> </a:t>
            </a:r>
          </a:p>
          <a:p>
            <a:endParaRPr lang="en-IN" sz="800" dirty="0" smtClean="0">
              <a:solidFill>
                <a:srgbClr val="A67F59"/>
              </a:solidFill>
              <a:latin typeface="Liberation Mono"/>
            </a:endParaRPr>
          </a:p>
          <a:p>
            <a:r>
              <a:rPr lang="en-IN" dirty="0" smtClean="0">
                <a:solidFill>
                  <a:srgbClr val="A67F59"/>
                </a:solidFill>
                <a:latin typeface="Liberation Mono"/>
              </a:rPr>
              <a:t>mysql</a:t>
            </a:r>
            <a:r>
              <a:rPr lang="en-IN" dirty="0">
                <a:solidFill>
                  <a:srgbClr val="A67F59"/>
                </a:solidFill>
                <a:latin typeface="Liberation Mono"/>
              </a:rPr>
              <a:t>&gt;</a:t>
            </a:r>
            <a:r>
              <a:rPr lang="en-IN" dirty="0">
                <a:solidFill>
                  <a:srgbClr val="000000"/>
                </a:solidFill>
                <a:latin typeface="Liberation Mono"/>
              </a:rPr>
              <a:t> </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EE9900"/>
                </a:solidFill>
                <a:latin typeface="Liberation Mono"/>
              </a:rPr>
              <a:t>@rank</a:t>
            </a:r>
            <a:r>
              <a:rPr lang="en-IN" dirty="0">
                <a:solidFill>
                  <a:srgbClr val="DD4A68"/>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EE9900"/>
                </a:solidFill>
                <a:latin typeface="Liberation Mono"/>
              </a:rPr>
              <a:t>@rank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1</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r>
              <a:rPr lang="en-IN" dirty="0">
                <a:solidFill>
                  <a:srgbClr val="0077AA"/>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 BY </a:t>
            </a:r>
            <a:r>
              <a:rPr lang="en-IN" dirty="0">
                <a:latin typeface="Liberation Mono"/>
                <a:ea typeface="Times New Roman" panose="02020603050405020304" pitchFamily="18" charset="0"/>
                <a:cs typeface="Times New Roman" panose="02020603050405020304" pitchFamily="18" charset="0"/>
              </a:rPr>
              <a:t>JOB</a:t>
            </a:r>
            <a:r>
              <a:rPr lang="en-IN"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cs typeface="Times New Roman" panose="02020603050405020304" pitchFamily="18" charset="0"/>
              </a:rPr>
              <a:t>SAL</a:t>
            </a:r>
            <a:r>
              <a:rPr lang="en-IN" dirty="0">
                <a:solidFill>
                  <a:srgbClr val="0077AA"/>
                </a:solidFill>
                <a:latin typeface="Liberation Mono"/>
                <a:ea typeface="Times New Roman" panose="02020603050405020304" pitchFamily="18" charset="0"/>
                <a:cs typeface="Times New Roman" panose="02020603050405020304" pitchFamily="18"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EE9900"/>
                </a:solidFill>
                <a:latin typeface="Liberation Mono"/>
              </a:rPr>
              <a:t>@rank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r>
              <a:rPr lang="en-IN" dirty="0" smtClean="0">
                <a:latin typeface="Liberation Mono"/>
                <a:cs typeface="Arial" panose="020B0604020202020204" pitchFamily="34" charset="0"/>
              </a:rPr>
              <a:t>;</a:t>
            </a:r>
            <a:endParaRPr lang="en-IN" dirty="0">
              <a:latin typeface="Liberation Mono"/>
              <a:cs typeface="Arial" panose="020B0604020202020204" pitchFamily="34" charset="0"/>
            </a:endParaRPr>
          </a:p>
        </p:txBody>
      </p:sp>
      <p:grpSp>
        <p:nvGrpSpPr>
          <p:cNvPr id="9" name="Group 8"/>
          <p:cNvGrpSpPr/>
          <p:nvPr/>
        </p:nvGrpSpPr>
        <p:grpSpPr>
          <a:xfrm>
            <a:off x="130629" y="2971800"/>
            <a:ext cx="8860971" cy="3160931"/>
            <a:chOff x="130629" y="2935069"/>
            <a:chExt cx="8860971" cy="3160931"/>
          </a:xfrm>
        </p:grpSpPr>
        <p:grpSp>
          <p:nvGrpSpPr>
            <p:cNvPr id="8" name="Group 7"/>
            <p:cNvGrpSpPr/>
            <p:nvPr/>
          </p:nvGrpSpPr>
          <p:grpSpPr>
            <a:xfrm>
              <a:off x="130629" y="2935069"/>
              <a:ext cx="8860971" cy="3160931"/>
              <a:chOff x="130629" y="2935069"/>
              <a:chExt cx="8860971" cy="3160931"/>
            </a:xfrm>
          </p:grpSpPr>
          <p:sp>
            <p:nvSpPr>
              <p:cNvPr id="3" name="Rectangle 2"/>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6" name="Picture 5"/>
              <p:cNvPicPr>
                <a:picLocks noChangeAspect="1"/>
              </p:cNvPicPr>
              <p:nvPr/>
            </p:nvPicPr>
            <p:blipFill>
              <a:blip r:embed="rId2"/>
              <a:stretch>
                <a:fillRect/>
              </a:stretch>
            </p:blipFill>
            <p:spPr>
              <a:xfrm>
                <a:off x="130629" y="3215283"/>
                <a:ext cx="8816105" cy="2880717"/>
              </a:xfrm>
              <a:prstGeom prst="rect">
                <a:avLst/>
              </a:prstGeom>
            </p:spPr>
          </p:pic>
        </p:grpSp>
        <p:sp>
          <p:nvSpPr>
            <p:cNvPr id="7" name="Rectangle 6"/>
            <p:cNvSpPr/>
            <p:nvPr/>
          </p:nvSpPr>
          <p:spPr>
            <a:xfrm>
              <a:off x="391886" y="3185441"/>
              <a:ext cx="685800" cy="28807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xmlns="" val="2634129302"/>
      </p:ext>
    </p:extLst>
  </p:cSld>
  <p:clrMapOvr>
    <a:masterClrMapping/>
  </p:clrMapOvr>
  <p:timing>
    <p:tnLst>
      <p:par>
        <p:cTn id="1" dur="indefinite" restart="never" nodeType="tmRoot"/>
      </p:par>
    </p:tnLst>
  </p:timing>
</p:sld>
</file>

<file path=ppt/slides/slide2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Questions?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xmlns="" val="3873518854"/>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DBMS and RDBMS</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701367662"/>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Prepared SQL Statement</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a:t>
            </a:r>
            <a:r>
              <a:rPr lang="en-IN" dirty="0" smtClean="0">
                <a:latin typeface="Arial" panose="020B0604020202020204" pitchFamily="34" charset="0"/>
                <a:cs typeface="Arial" panose="020B0604020202020204" pitchFamily="34" charset="0"/>
              </a:rPr>
              <a:t>stmt_name. </a:t>
            </a:r>
            <a:r>
              <a:rPr lang="en-IN" dirty="0">
                <a:latin typeface="Arial" panose="020B0604020202020204" pitchFamily="34" charset="0"/>
                <a:cs typeface="Arial" panose="020B0604020202020204" pitchFamily="34" charset="0"/>
              </a:rPr>
              <a:t>The prepared statement is executed with EXECUTE and released with DEALLOCATE PREPARE.</a:t>
            </a:r>
          </a:p>
        </p:txBody>
      </p:sp>
      <p:sp>
        <p:nvSpPr>
          <p:cNvPr id="7" name="Rectangle 6"/>
          <p:cNvSpPr/>
          <p:nvPr/>
        </p:nvSpPr>
        <p:spPr>
          <a:xfrm>
            <a:off x="152400" y="1979474"/>
            <a:ext cx="8839200" cy="1938992"/>
          </a:xfrm>
          <a:prstGeom prst="rect">
            <a:avLst/>
          </a:prstGeom>
        </p:spPr>
        <p:txBody>
          <a:bodyPr wrap="square">
            <a:spAutoFit/>
          </a:bodyPr>
          <a:lstStyle/>
          <a:p>
            <a:r>
              <a:rPr lang="en-IN" sz="2000" dirty="0">
                <a:solidFill>
                  <a:srgbClr val="0077AA"/>
                </a:solidFill>
                <a:latin typeface="Liberation Mono"/>
              </a:rPr>
              <a:t>PREPARE stmt_name FROM preparable_stmt</a:t>
            </a:r>
          </a:p>
          <a:p>
            <a:endParaRPr lang="en-IN" sz="2000" dirty="0">
              <a:solidFill>
                <a:srgbClr val="0077AA"/>
              </a:solidFill>
              <a:latin typeface="Liberation Mono"/>
            </a:endParaRPr>
          </a:p>
          <a:p>
            <a:r>
              <a:rPr lang="en-IN" sz="2000" dirty="0">
                <a:solidFill>
                  <a:srgbClr val="0077AA"/>
                </a:solidFill>
                <a:latin typeface="Liberation Mono"/>
              </a:rPr>
              <a:t>EXECUTE stmt_name</a:t>
            </a:r>
          </a:p>
          <a:p>
            <a:r>
              <a:rPr lang="en-IN" sz="2000" dirty="0">
                <a:solidFill>
                  <a:srgbClr val="0077AA"/>
                </a:solidFill>
                <a:latin typeface="Liberation Mono"/>
              </a:rPr>
              <a:t>    [USING @var_name [, @var_name] ...]</a:t>
            </a:r>
          </a:p>
          <a:p>
            <a:endParaRPr lang="en-IN" sz="2000" dirty="0">
              <a:solidFill>
                <a:srgbClr val="0077AA"/>
              </a:solidFill>
              <a:latin typeface="Liberation Mono"/>
            </a:endParaRPr>
          </a:p>
          <a:p>
            <a:r>
              <a:rPr lang="en-US" sz="2000" dirty="0">
                <a:solidFill>
                  <a:srgbClr val="0077AA"/>
                </a:solidFill>
                <a:latin typeface="Liberation Mono"/>
              </a:rPr>
              <a:t>{DEALLOCATE | DROP} PREPARE stmt_name</a:t>
            </a:r>
          </a:p>
        </p:txBody>
      </p:sp>
    </p:spTree>
    <p:extLst>
      <p:ext uri="{BB962C8B-B14F-4D97-AF65-F5344CB8AC3E}">
        <p14:creationId xmlns:p14="http://schemas.microsoft.com/office/powerpoint/2010/main" xmlns="" val="195716439"/>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Prepared SQL Statement</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152400" y="1320225"/>
            <a:ext cx="8839200" cy="584775"/>
          </a:xfrm>
          <a:prstGeom prst="rect">
            <a:avLst/>
          </a:prstGeom>
        </p:spPr>
        <p:txBody>
          <a:bodyPr wrap="square">
            <a:spAutoFit/>
          </a:bodyPr>
          <a:lstStyle/>
          <a:p>
            <a:pPr marL="285750" indent="-285750">
              <a:buFont typeface="Arial" panose="020B0604020202020204" pitchFamily="34" charset="0"/>
              <a:buChar char="•"/>
            </a:pPr>
            <a:r>
              <a:rPr lang="en-IN" sz="1600" dirty="0" smtClean="0">
                <a:latin typeface="Arial" panose="020B0604020202020204" pitchFamily="34" charset="0"/>
                <a:cs typeface="Arial" panose="020B0604020202020204" pitchFamily="34" charset="0"/>
              </a:rPr>
              <a:t>PREPARE stat1 </a:t>
            </a:r>
            <a:r>
              <a:rPr lang="en-IN" sz="1600" dirty="0">
                <a:latin typeface="Arial" panose="020B0604020202020204" pitchFamily="34" charset="0"/>
                <a:cs typeface="Arial" panose="020B0604020202020204" pitchFamily="34" charset="0"/>
              </a:rPr>
              <a:t>from </a:t>
            </a:r>
            <a:r>
              <a:rPr lang="en-IN" sz="1600" dirty="0" smtClean="0">
                <a:latin typeface="Arial" panose="020B0604020202020204" pitchFamily="34" charset="0"/>
                <a:cs typeface="Arial" panose="020B0604020202020204" pitchFamily="34" charset="0"/>
              </a:rPr>
              <a:t>'SELECT * </a:t>
            </a:r>
            <a:r>
              <a:rPr lang="en-IN" sz="1600" dirty="0">
                <a:latin typeface="Arial" panose="020B0604020202020204" pitchFamily="34" charset="0"/>
                <a:cs typeface="Arial" panose="020B0604020202020204" pitchFamily="34" charset="0"/>
              </a:rPr>
              <a:t>from </a:t>
            </a:r>
            <a:r>
              <a:rPr lang="en-IN" sz="1600" dirty="0" smtClean="0">
                <a:latin typeface="Arial" panose="020B0604020202020204" pitchFamily="34" charset="0"/>
                <a:cs typeface="Arial" panose="020B0604020202020204" pitchFamily="34" charset="0"/>
              </a:rPr>
              <a:t>EMP';</a:t>
            </a:r>
            <a:endParaRPr lang="en-IN" sz="1600" dirty="0">
              <a:latin typeface="Arial" panose="020B0604020202020204" pitchFamily="34" charset="0"/>
              <a:cs typeface="Arial" panose="020B0604020202020204" pitchFamily="34" charset="0"/>
            </a:endParaRPr>
          </a:p>
          <a:p>
            <a:r>
              <a:rPr lang="en-IN" sz="1600" dirty="0" smtClean="0">
                <a:latin typeface="Arial" panose="020B0604020202020204" pitchFamily="34" charset="0"/>
                <a:cs typeface="Arial" panose="020B0604020202020204" pitchFamily="34" charset="0"/>
              </a:rPr>
              <a:t>     EXECUTE stat1</a:t>
            </a:r>
            <a:r>
              <a:rPr lang="en-IN" sz="1600" dirty="0">
                <a:latin typeface="Arial" panose="020B0604020202020204" pitchFamily="34" charset="0"/>
                <a:cs typeface="Arial" panose="020B0604020202020204" pitchFamily="34" charset="0"/>
              </a:rPr>
              <a:t>;</a:t>
            </a:r>
          </a:p>
        </p:txBody>
      </p:sp>
      <p:sp>
        <p:nvSpPr>
          <p:cNvPr id="9" name="Rectangle 8"/>
          <p:cNvSpPr/>
          <p:nvPr/>
        </p:nvSpPr>
        <p:spPr>
          <a:xfrm>
            <a:off x="152400" y="1981200"/>
            <a:ext cx="8839200" cy="86177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 := 'SELECT * from EMP where deptno = 10';</a:t>
            </a:r>
          </a:p>
          <a:p>
            <a:r>
              <a:rPr lang="en-IN" sz="1600" dirty="0" smtClean="0">
                <a:latin typeface="Arial" panose="020B0604020202020204" pitchFamily="34" charset="0"/>
                <a:cs typeface="Arial" panose="020B0604020202020204" pitchFamily="34" charset="0"/>
              </a:rPr>
              <a:t>     PREPARE </a:t>
            </a:r>
            <a:r>
              <a:rPr lang="en-IN" sz="1600" dirty="0">
                <a:latin typeface="Arial" panose="020B0604020202020204" pitchFamily="34" charset="0"/>
                <a:cs typeface="Arial" panose="020B0604020202020204" pitchFamily="34" charset="0"/>
              </a:rPr>
              <a:t>stat1 from @x;</a:t>
            </a:r>
          </a:p>
          <a:p>
            <a:r>
              <a:rPr lang="en-IN" sz="1600" dirty="0" smtClean="0">
                <a:latin typeface="Arial" panose="020B0604020202020204" pitchFamily="34" charset="0"/>
                <a:cs typeface="Arial" panose="020B0604020202020204" pitchFamily="34" charset="0"/>
              </a:rPr>
              <a:t>     EXECUTE </a:t>
            </a:r>
            <a:r>
              <a:rPr lang="en-IN" sz="1600" dirty="0">
                <a:latin typeface="Arial" panose="020B0604020202020204" pitchFamily="34" charset="0"/>
                <a:cs typeface="Arial" panose="020B0604020202020204" pitchFamily="34" charset="0"/>
              </a:rPr>
              <a:t>stat1;</a:t>
            </a:r>
          </a:p>
        </p:txBody>
      </p:sp>
      <p:sp>
        <p:nvSpPr>
          <p:cNvPr id="10" name="Rectangle 9"/>
          <p:cNvSpPr/>
          <p:nvPr/>
        </p:nvSpPr>
        <p:spPr>
          <a:xfrm>
            <a:off x="152400" y="2948226"/>
            <a:ext cx="8839200" cy="86177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@x:=10;</a:t>
            </a:r>
          </a:p>
          <a:p>
            <a:r>
              <a:rPr lang="en-IN" sz="1600" dirty="0" smtClean="0">
                <a:latin typeface="Arial" panose="020B0604020202020204" pitchFamily="34" charset="0"/>
                <a:cs typeface="Arial" panose="020B0604020202020204" pitchFamily="34" charset="0"/>
              </a:rPr>
              <a:t>     PREPARE </a:t>
            </a:r>
            <a:r>
              <a:rPr lang="en-IN" sz="1600" dirty="0">
                <a:latin typeface="Arial" panose="020B0604020202020204" pitchFamily="34" charset="0"/>
                <a:cs typeface="Arial" panose="020B0604020202020204" pitchFamily="34" charset="0"/>
              </a:rPr>
              <a:t>stat1 from 'SELECT * from EMP where </a:t>
            </a:r>
            <a:r>
              <a:rPr lang="en-IN" sz="1600" dirty="0" smtClean="0">
                <a:latin typeface="Arial" panose="020B0604020202020204" pitchFamily="34" charset="0"/>
                <a:cs typeface="Arial" panose="020B0604020202020204" pitchFamily="34" charset="0"/>
              </a:rPr>
              <a:t>deptno = ?';</a:t>
            </a:r>
            <a:endParaRPr lang="en-IN" sz="1600" dirty="0">
              <a:latin typeface="Arial" panose="020B0604020202020204" pitchFamily="34" charset="0"/>
              <a:cs typeface="Arial" panose="020B0604020202020204" pitchFamily="34" charset="0"/>
            </a:endParaRPr>
          </a:p>
          <a:p>
            <a:r>
              <a:rPr lang="en-IN" sz="1600" dirty="0" smtClean="0">
                <a:latin typeface="Arial" panose="020B0604020202020204" pitchFamily="34" charset="0"/>
                <a:cs typeface="Arial" panose="020B0604020202020204" pitchFamily="34" charset="0"/>
              </a:rPr>
              <a:t>     EXECUTE </a:t>
            </a:r>
            <a:r>
              <a:rPr lang="en-IN" sz="1600" dirty="0">
                <a:latin typeface="Arial" panose="020B0604020202020204" pitchFamily="34" charset="0"/>
                <a:cs typeface="Arial" panose="020B0604020202020204" pitchFamily="34" charset="0"/>
              </a:rPr>
              <a:t>stat1 using @x;</a:t>
            </a:r>
          </a:p>
        </p:txBody>
      </p:sp>
      <p:sp>
        <p:nvSpPr>
          <p:cNvPr id="11" name="Rectangle 10"/>
          <p:cNvSpPr/>
          <p:nvPr/>
        </p:nvSpPr>
        <p:spPr>
          <a:xfrm>
            <a:off x="-3958" y="622000"/>
            <a:ext cx="9143999" cy="400110"/>
          </a:xfrm>
          <a:prstGeom prst="rect">
            <a:avLst/>
          </a:prstGeom>
          <a:solidFill>
            <a:schemeClr val="bg2">
              <a:lumMod val="10000"/>
            </a:schemeClr>
          </a:solidFill>
        </p:spPr>
        <p:txBody>
          <a:bodyPr wrap="square">
            <a:spAutoFit/>
          </a:bodyPr>
          <a:lstStyle/>
          <a:p>
            <a:r>
              <a:rPr lang="en-IN" b="1" dirty="0">
                <a:solidFill>
                  <a:srgbClr val="B7F7E2"/>
                </a:solidFill>
                <a:latin typeface="Arial" panose="020B0604020202020204" pitchFamily="34" charset="0"/>
                <a:cs typeface="Arial" panose="020B0604020202020204" pitchFamily="34" charset="0"/>
              </a:rPr>
              <a:t>Example</a:t>
            </a:r>
            <a:r>
              <a:rPr lang="en-IN" sz="2000" b="1" dirty="0" smtClean="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of</a:t>
            </a:r>
            <a:r>
              <a:rPr lang="en-IN" sz="2000" b="1" dirty="0" smtClean="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prepared</a:t>
            </a:r>
            <a:r>
              <a:rPr lang="en-IN" sz="2000" b="1" dirty="0" smtClean="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statement</a:t>
            </a:r>
          </a:p>
        </p:txBody>
      </p:sp>
      <p:sp>
        <p:nvSpPr>
          <p:cNvPr id="12" name="Rectangle 11"/>
          <p:cNvSpPr/>
          <p:nvPr/>
        </p:nvSpPr>
        <p:spPr>
          <a:xfrm>
            <a:off x="152400" y="3886200"/>
            <a:ext cx="8839200" cy="86177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@x:=10, @y := 3000;</a:t>
            </a:r>
          </a:p>
          <a:p>
            <a:r>
              <a:rPr lang="en-IN" sz="1600" dirty="0" smtClean="0">
                <a:latin typeface="Arial" panose="020B0604020202020204" pitchFamily="34" charset="0"/>
                <a:cs typeface="Arial" panose="020B0604020202020204" pitchFamily="34" charset="0"/>
              </a:rPr>
              <a:t>     PREPARE stat1 </a:t>
            </a:r>
            <a:r>
              <a:rPr lang="en-IN" sz="1600" dirty="0">
                <a:latin typeface="Arial" panose="020B0604020202020204" pitchFamily="34" charset="0"/>
                <a:cs typeface="Arial" panose="020B0604020202020204" pitchFamily="34" charset="0"/>
              </a:rPr>
              <a:t>from </a:t>
            </a:r>
            <a:r>
              <a:rPr lang="en-IN" sz="1600" dirty="0" smtClean="0">
                <a:latin typeface="Arial" panose="020B0604020202020204" pitchFamily="34" charset="0"/>
                <a:cs typeface="Arial" panose="020B0604020202020204" pitchFamily="34" charset="0"/>
              </a:rPr>
              <a:t>'SELECT </a:t>
            </a:r>
            <a:r>
              <a:rPr lang="en-IN" sz="1600" dirty="0">
                <a:latin typeface="Arial" panose="020B0604020202020204" pitchFamily="34" charset="0"/>
                <a:cs typeface="Arial" panose="020B0604020202020204" pitchFamily="34" charset="0"/>
              </a:rPr>
              <a:t>* from </a:t>
            </a:r>
            <a:r>
              <a:rPr lang="en-IN" sz="1600" dirty="0" smtClean="0">
                <a:latin typeface="Arial" panose="020B0604020202020204" pitchFamily="34" charset="0"/>
                <a:cs typeface="Arial" panose="020B0604020202020204" pitchFamily="34" charset="0"/>
              </a:rPr>
              <a:t>EMP where </a:t>
            </a:r>
            <a:r>
              <a:rPr lang="en-IN" sz="1600" dirty="0">
                <a:latin typeface="Arial" panose="020B0604020202020204" pitchFamily="34" charset="0"/>
                <a:cs typeface="Arial" panose="020B0604020202020204" pitchFamily="34" charset="0"/>
              </a:rPr>
              <a:t>deptno = ? and sal &gt;= ?';</a:t>
            </a:r>
          </a:p>
          <a:p>
            <a:r>
              <a:rPr lang="en-IN" sz="1600" dirty="0" smtClean="0">
                <a:latin typeface="Arial" panose="020B0604020202020204" pitchFamily="34" charset="0"/>
                <a:cs typeface="Arial" panose="020B0604020202020204" pitchFamily="34" charset="0"/>
              </a:rPr>
              <a:t>     EXECUTE stat1 </a:t>
            </a:r>
            <a:r>
              <a:rPr lang="en-IN" sz="1600" dirty="0">
                <a:latin typeface="Arial" panose="020B0604020202020204" pitchFamily="34" charset="0"/>
                <a:cs typeface="Arial" panose="020B0604020202020204" pitchFamily="34" charset="0"/>
              </a:rPr>
              <a:t>using @x, @y;</a:t>
            </a:r>
          </a:p>
        </p:txBody>
      </p:sp>
      <p:sp>
        <p:nvSpPr>
          <p:cNvPr id="2" name="Rectangle 1"/>
          <p:cNvSpPr/>
          <p:nvPr/>
        </p:nvSpPr>
        <p:spPr>
          <a:xfrm>
            <a:off x="152400" y="4876800"/>
            <a:ext cx="3491597" cy="338554"/>
          </a:xfrm>
          <a:prstGeom prst="rect">
            <a:avLst/>
          </a:prstGeom>
        </p:spPr>
        <p:txBody>
          <a:bodyPr wrap="non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a:t>
            </a:r>
            <a:r>
              <a:rPr lang="en-IN" sz="1600" b="1" dirty="0" smtClean="0">
                <a:latin typeface="Arial" panose="020B0604020202020204" pitchFamily="34" charset="0"/>
                <a:cs typeface="Arial" panose="020B0604020202020204" pitchFamily="34" charset="0"/>
              </a:rPr>
              <a:t>PREPARE stat1</a:t>
            </a:r>
            <a:r>
              <a:rPr lang="en-IN" sz="1600" b="1"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xmlns="" val="459194459"/>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2280402828"/>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97971" y="3429000"/>
            <a:ext cx="8893629" cy="1646605"/>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Selects column values and stores them into variables</a:t>
            </a:r>
            <a:r>
              <a:rPr lang="en-IN" sz="2000" dirty="0" smtClean="0">
                <a:latin typeface="Arial" panose="020B0604020202020204" pitchFamily="34" charset="0"/>
                <a:cs typeface="Arial" panose="020B0604020202020204" pitchFamily="34" charset="0"/>
              </a:rPr>
              <a:t>.</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the selected rows to a file. Column and line terminators can be specified to produce a specific output format</a:t>
            </a:r>
            <a:r>
              <a:rPr lang="en-IN" sz="2000" dirty="0" smtClean="0">
                <a:latin typeface="Arial" panose="020B0604020202020204" pitchFamily="34" charset="0"/>
                <a:cs typeface="Arial" panose="020B0604020202020204" pitchFamily="34" charset="0"/>
              </a:rPr>
              <a:t>.</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a single row to a file without any formatting.</a:t>
            </a:r>
            <a:endParaRPr lang="en-IN" sz="2000" b="1" i="1" dirty="0">
              <a:latin typeface="Arial" panose="020B0604020202020204" pitchFamily="34" charset="0"/>
              <a:cs typeface="Arial" panose="020B0604020202020204" pitchFamily="34" charset="0"/>
            </a:endParaRPr>
          </a:p>
        </p:txBody>
      </p:sp>
      <p:sp>
        <p:nvSpPr>
          <p:cNvPr id="9" name="Rectangle 8"/>
          <p:cNvSpPr/>
          <p:nvPr/>
        </p:nvSpPr>
        <p:spPr>
          <a:xfrm>
            <a:off x="152400" y="1598474"/>
            <a:ext cx="8839200" cy="1477328"/>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endParaRPr lang="en-IN" dirty="0" smtClean="0">
              <a:solidFill>
                <a:srgbClr val="298AE5"/>
              </a:solidFill>
              <a:latin typeface="Arial" panose="020B0604020202020204" pitchFamily="34" charset="0"/>
              <a:cs typeface="Arial" panose="020B0604020202020204" pitchFamily="34" charset="0"/>
            </a:endParaRPr>
          </a:p>
          <a:p>
            <a:endParaRPr lang="en-IN" dirty="0" smtClean="0">
              <a:solidFill>
                <a:srgbClr val="298AE5"/>
              </a:solidFill>
              <a:latin typeface="Arial" panose="020B0604020202020204" pitchFamily="34" charset="0"/>
              <a:cs typeface="Arial" panose="020B0604020202020204" pitchFamily="34" charset="0"/>
            </a:endParaRPr>
          </a:p>
          <a:p>
            <a:r>
              <a:rPr lang="en-IN" dirty="0">
                <a:solidFill>
                  <a:srgbClr val="298AE5"/>
                </a:solidFill>
                <a:latin typeface="Arial" panose="020B0604020202020204" pitchFamily="34" charset="0"/>
                <a:cs typeface="Arial" panose="020B0604020202020204" pitchFamily="34" charset="0"/>
              </a:rPr>
              <a:t>SELECT ... INTO OUTFILE</a:t>
            </a:r>
            <a:endParaRPr lang="en-IN" dirty="0" smtClean="0">
              <a:solidFill>
                <a:srgbClr val="298AE5"/>
              </a:solidFill>
              <a:latin typeface="Arial" panose="020B0604020202020204" pitchFamily="34" charset="0"/>
              <a:cs typeface="Arial" panose="020B0604020202020204" pitchFamily="34" charset="0"/>
            </a:endParaRPr>
          </a:p>
          <a:p>
            <a:endParaRPr lang="en-IN" dirty="0">
              <a:solidFill>
                <a:srgbClr val="298AE5"/>
              </a:solidFill>
              <a:latin typeface="Arial" panose="020B0604020202020204" pitchFamily="34" charset="0"/>
              <a:cs typeface="Arial" panose="020B0604020202020204" pitchFamily="34" charset="0"/>
            </a:endParaRPr>
          </a:p>
          <a:p>
            <a:r>
              <a:rPr lang="en-US" dirty="0">
                <a:solidFill>
                  <a:srgbClr val="298AE5"/>
                </a:solidFill>
                <a:latin typeface="Arial" panose="020B0604020202020204" pitchFamily="34" charset="0"/>
                <a:cs typeface="Arial" panose="020B0604020202020204" pitchFamily="34" charset="0"/>
              </a:rPr>
              <a:t>SELECT ... INTO DUMPFILE</a:t>
            </a:r>
          </a:p>
        </p:txBody>
      </p:sp>
      <p:sp>
        <p:nvSpPr>
          <p:cNvPr id="3" name="Rectangle 2"/>
          <p:cNvSpPr/>
          <p:nvPr/>
        </p:nvSpPr>
        <p:spPr>
          <a:xfrm>
            <a:off x="3722914" y="1438870"/>
            <a:ext cx="5334000" cy="923330"/>
          </a:xfrm>
          <a:prstGeom prst="rect">
            <a:avLst/>
          </a:prstGeom>
          <a:solidFill>
            <a:schemeClr val="accent4">
              <a:lumMod val="75000"/>
            </a:schemeClr>
          </a:solidFill>
        </p:spPr>
        <p:txBody>
          <a:bodyPr wrap="square">
            <a:spAutoFit/>
          </a:bodyPr>
          <a:lstStyle/>
          <a:p>
            <a:r>
              <a:rPr lang="en-IN" b="1" dirty="0">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xmlns="" val="442946743"/>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a:t>
            </a:r>
            <a:r>
              <a:rPr lang="en-US" sz="4800" dirty="0" smtClean="0">
                <a:solidFill>
                  <a:srgbClr val="DC525C"/>
                </a:solidFill>
                <a:latin typeface="Segoe UI Light" panose="020B0502040204020203" pitchFamily="34" charset="0"/>
                <a:cs typeface="Segoe UI Light" panose="020B0502040204020203" pitchFamily="34" charset="0"/>
              </a:rPr>
              <a:t>INTO var_list</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3886761492"/>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 var_list</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52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a:t>
            </a:r>
            <a:r>
              <a:rPr lang="en-IN" dirty="0" smtClean="0">
                <a:solidFill>
                  <a:srgbClr val="298AE5"/>
                </a:solidFill>
                <a:latin typeface="Arial" panose="020B0604020202020204" pitchFamily="34" charset="0"/>
                <a:cs typeface="Arial" panose="020B0604020202020204" pitchFamily="34" charset="0"/>
              </a:rPr>
              <a:t>var_list</a:t>
            </a:r>
          </a:p>
        </p:txBody>
      </p:sp>
      <p:sp>
        <p:nvSpPr>
          <p:cNvPr id="5" name="Rectangle 4"/>
          <p:cNvSpPr/>
          <p:nvPr/>
        </p:nvSpPr>
        <p:spPr>
          <a:xfrm>
            <a:off x="152400" y="2081749"/>
            <a:ext cx="8839200" cy="3970318"/>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smtClean="0">
                <a:latin typeface="Arial" panose="020B0604020202020204" pitchFamily="34" charset="0"/>
                <a:cs typeface="Arial" panose="020B0604020202020204" pitchFamily="34" charset="0"/>
              </a:rPr>
              <a:t>The </a:t>
            </a:r>
            <a:r>
              <a:rPr lang="en-IN" dirty="0">
                <a:latin typeface="Arial" panose="020B0604020202020204" pitchFamily="34" charset="0"/>
                <a:cs typeface="Arial" panose="020B0604020202020204" pitchFamily="34" charset="0"/>
              </a:rPr>
              <a:t>statement may retrieve multiple rows, you can use LIMIT 1 to limit the result set to a single row.</a:t>
            </a:r>
          </a:p>
        </p:txBody>
      </p:sp>
    </p:spTree>
    <p:extLst>
      <p:ext uri="{BB962C8B-B14F-4D97-AF65-F5344CB8AC3E}">
        <p14:creationId xmlns:p14="http://schemas.microsoft.com/office/powerpoint/2010/main" xmlns="" val="825274082"/>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 var_list</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52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a:t>
            </a:r>
            <a:r>
              <a:rPr lang="en-IN" dirty="0" smtClean="0">
                <a:solidFill>
                  <a:srgbClr val="298AE5"/>
                </a:solidFill>
                <a:latin typeface="Arial" panose="020B0604020202020204" pitchFamily="34" charset="0"/>
                <a:cs typeface="Arial" panose="020B0604020202020204" pitchFamily="34" charset="0"/>
              </a:rPr>
              <a:t>var_list</a:t>
            </a:r>
          </a:p>
        </p:txBody>
      </p:sp>
      <p:sp>
        <p:nvSpPr>
          <p:cNvPr id="5" name="Rectangle 4"/>
          <p:cNvSpPr/>
          <p:nvPr/>
        </p:nvSpPr>
        <p:spPr>
          <a:xfrm>
            <a:off x="152400" y="2081749"/>
            <a:ext cx="8839200"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a:t>
            </a:r>
            <a:r>
              <a:rPr lang="en-IN" sz="1600" dirty="0" smtClean="0">
                <a:latin typeface="Arial" panose="020B0604020202020204" pitchFamily="34" charset="0"/>
                <a:cs typeface="Arial" panose="020B0604020202020204" pitchFamily="34" charset="0"/>
              </a:rPr>
              <a:t>x = 0</a:t>
            </a:r>
            <a:r>
              <a:rPr lang="en-IN" sz="1600" dirty="0">
                <a:latin typeface="Arial" panose="020B0604020202020204" pitchFamily="34" charset="0"/>
                <a:cs typeface="Arial" panose="020B0604020202020204" pitchFamily="34" charset="0"/>
              </a:rPr>
              <a:t>;</a:t>
            </a:r>
          </a:p>
          <a:p>
            <a:r>
              <a:rPr lang="en-IN" sz="1600" dirty="0" smtClean="0">
                <a:latin typeface="Arial" panose="020B0604020202020204" pitchFamily="34" charset="0"/>
                <a:cs typeface="Arial" panose="020B0604020202020204" pitchFamily="34" charset="0"/>
              </a:rPr>
              <a:t>      SET </a:t>
            </a:r>
            <a:r>
              <a:rPr lang="en-IN" sz="1600" dirty="0">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y = null</a:t>
            </a:r>
            <a:r>
              <a:rPr lang="en-IN" sz="1600" dirty="0">
                <a:latin typeface="Arial" panose="020B0604020202020204" pitchFamily="34" charset="0"/>
                <a:cs typeface="Arial" panose="020B0604020202020204" pitchFamily="34" charset="0"/>
              </a:rPr>
              <a:t>;</a:t>
            </a:r>
          </a:p>
          <a:p>
            <a:r>
              <a:rPr lang="en-IN" sz="1600" dirty="0" smtClean="0">
                <a:latin typeface="Arial" panose="020B0604020202020204" pitchFamily="34" charset="0"/>
                <a:cs typeface="Arial" panose="020B0604020202020204" pitchFamily="34" charset="0"/>
              </a:rPr>
              <a:t>      SELECT empno</a:t>
            </a:r>
            <a:r>
              <a:rPr lang="en-IN" sz="1600" dirty="0">
                <a:latin typeface="Arial" panose="020B0604020202020204" pitchFamily="34" charset="0"/>
                <a:cs typeface="Arial" panose="020B0604020202020204" pitchFamily="34" charset="0"/>
              </a:rPr>
              <a:t>, ename into @x, @y from </a:t>
            </a:r>
            <a:r>
              <a:rPr lang="en-IN" sz="1600" dirty="0" smtClean="0">
                <a:latin typeface="Arial" panose="020B0604020202020204" pitchFamily="34" charset="0"/>
                <a:cs typeface="Arial" panose="020B0604020202020204" pitchFamily="34" charset="0"/>
              </a:rPr>
              <a:t>EMP where </a:t>
            </a:r>
            <a:r>
              <a:rPr lang="en-IN" sz="1600" dirty="0">
                <a:latin typeface="Arial" panose="020B0604020202020204" pitchFamily="34" charset="0"/>
                <a:cs typeface="Arial" panose="020B0604020202020204" pitchFamily="34" charset="0"/>
              </a:rPr>
              <a:t>empno=7788;</a:t>
            </a:r>
          </a:p>
        </p:txBody>
      </p:sp>
      <p:sp>
        <p:nvSpPr>
          <p:cNvPr id="7" name="Rectangle 6"/>
          <p:cNvSpPr/>
          <p:nvPr/>
        </p:nvSpPr>
        <p:spPr>
          <a:xfrm>
            <a:off x="152400" y="3251537"/>
            <a:ext cx="8839200"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a:t>
            </a:r>
            <a:r>
              <a:rPr lang="en-IN" sz="1600" dirty="0" smtClean="0">
                <a:latin typeface="Arial" panose="020B0604020202020204" pitchFamily="34" charset="0"/>
                <a:cs typeface="Arial" panose="020B0604020202020204" pitchFamily="34" charset="0"/>
              </a:rPr>
              <a:t>x = 0</a:t>
            </a:r>
            <a:r>
              <a:rPr lang="en-IN" sz="1600" dirty="0">
                <a:latin typeface="Arial" panose="020B0604020202020204" pitchFamily="34" charset="0"/>
                <a:cs typeface="Arial" panose="020B0604020202020204" pitchFamily="34" charset="0"/>
              </a:rPr>
              <a:t>;</a:t>
            </a:r>
          </a:p>
          <a:p>
            <a:r>
              <a:rPr lang="en-IN" sz="1600" dirty="0" smtClean="0">
                <a:latin typeface="Arial" panose="020B0604020202020204" pitchFamily="34" charset="0"/>
                <a:cs typeface="Arial" panose="020B0604020202020204" pitchFamily="34" charset="0"/>
              </a:rPr>
              <a:t>      SET </a:t>
            </a:r>
            <a:r>
              <a:rPr lang="en-IN" sz="1600" dirty="0">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y = null</a:t>
            </a:r>
            <a:r>
              <a:rPr lang="en-IN" sz="1600" dirty="0">
                <a:latin typeface="Arial" panose="020B0604020202020204" pitchFamily="34" charset="0"/>
                <a:cs typeface="Arial" panose="020B0604020202020204" pitchFamily="34" charset="0"/>
              </a:rPr>
              <a:t>;</a:t>
            </a:r>
          </a:p>
          <a:p>
            <a:r>
              <a:rPr lang="en-IN" sz="1600" dirty="0" smtClean="0">
                <a:latin typeface="Arial" panose="020B0604020202020204" pitchFamily="34" charset="0"/>
                <a:cs typeface="Arial" panose="020B0604020202020204" pitchFamily="34" charset="0"/>
              </a:rPr>
              <a:t>      SELECT max(sal), min(sal) </a:t>
            </a:r>
            <a:r>
              <a:rPr lang="en-IN" sz="1600" dirty="0">
                <a:latin typeface="Arial" panose="020B0604020202020204" pitchFamily="34" charset="0"/>
                <a:cs typeface="Arial" panose="020B0604020202020204" pitchFamily="34" charset="0"/>
              </a:rPr>
              <a:t>into @x, @y from </a:t>
            </a:r>
            <a:r>
              <a:rPr lang="en-IN" sz="1600" dirty="0" smtClean="0">
                <a:latin typeface="Arial" panose="020B0604020202020204" pitchFamily="34" charset="0"/>
                <a:cs typeface="Arial" panose="020B0604020202020204" pitchFamily="34" charset="0"/>
              </a:rPr>
              <a:t>EMP where </a:t>
            </a:r>
            <a:r>
              <a:rPr lang="en-IN" sz="1600" dirty="0">
                <a:latin typeface="Arial" panose="020B0604020202020204" pitchFamily="34" charset="0"/>
                <a:cs typeface="Arial" panose="020B0604020202020204" pitchFamily="34" charset="0"/>
              </a:rPr>
              <a:t>empno=7788;</a:t>
            </a:r>
          </a:p>
        </p:txBody>
      </p:sp>
    </p:spTree>
    <p:extLst>
      <p:ext uri="{BB962C8B-B14F-4D97-AF65-F5344CB8AC3E}">
        <p14:creationId xmlns:p14="http://schemas.microsoft.com/office/powerpoint/2010/main" xmlns="" val="3813885731"/>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a:t>
            </a:r>
            <a:r>
              <a:rPr lang="en-US" sz="4800" dirty="0" smtClean="0">
                <a:solidFill>
                  <a:srgbClr val="DC525C"/>
                </a:solidFill>
                <a:latin typeface="Segoe UI Light" panose="020B0502040204020203" pitchFamily="34" charset="0"/>
                <a:cs typeface="Segoe UI Light" panose="020B0502040204020203" pitchFamily="34" charset="0"/>
              </a:rPr>
              <a:t>INTO </a:t>
            </a:r>
            <a:r>
              <a:rPr lang="en-US" sz="4800" dirty="0">
                <a:solidFill>
                  <a:srgbClr val="DC525C"/>
                </a:solidFill>
                <a:latin typeface="Segoe UI Light" panose="020B0502040204020203" pitchFamily="34" charset="0"/>
                <a:cs typeface="Segoe UI Light" panose="020B0502040204020203" pitchFamily="34" charset="0"/>
              </a:rPr>
              <a:t>OUTFILE</a:t>
            </a:r>
          </a:p>
        </p:txBody>
      </p:sp>
      <p:sp>
        <p:nvSpPr>
          <p:cNvPr id="3" name="Rectangle 2"/>
          <p:cNvSpPr/>
          <p:nvPr/>
        </p:nvSpPr>
        <p:spPr>
          <a:xfrm>
            <a:off x="152400" y="0"/>
            <a:ext cx="6213176" cy="1754326"/>
          </a:xfrm>
          <a:prstGeom prst="rect">
            <a:avLst/>
          </a:prstGeom>
        </p:spPr>
        <p:txBody>
          <a:bodyPr wrap="none">
            <a:spAutoFit/>
          </a:bodyPr>
          <a:lstStyle/>
          <a:p>
            <a:pPr>
              <a:lnSpc>
                <a:spcPct val="150000"/>
              </a:lnSpc>
            </a:pPr>
            <a:r>
              <a:rPr lang="en-US" sz="2400" dirty="0" smtClean="0">
                <a:solidFill>
                  <a:srgbClr val="D9DD21"/>
                </a:solidFill>
              </a:rPr>
              <a:t>If not working then do changes in </a:t>
            </a:r>
            <a:r>
              <a:rPr lang="en-US" sz="2400" i="1" dirty="0" smtClean="0">
                <a:solidFill>
                  <a:srgbClr val="D9DD21"/>
                </a:solidFill>
              </a:rPr>
              <a:t>my.ini</a:t>
            </a:r>
            <a:r>
              <a:rPr lang="en-US" sz="2400" dirty="0" smtClean="0">
                <a:solidFill>
                  <a:srgbClr val="D9DD21"/>
                </a:solidFill>
              </a:rPr>
              <a:t> file.</a:t>
            </a:r>
          </a:p>
          <a:p>
            <a:pPr>
              <a:lnSpc>
                <a:spcPct val="150000"/>
              </a:lnSpc>
            </a:pPr>
            <a:r>
              <a:rPr lang="en-US" sz="2400" dirty="0" smtClean="0">
                <a:solidFill>
                  <a:srgbClr val="298AE5"/>
                </a:solidFill>
                <a:latin typeface="Gill Sans MT (Body)"/>
                <a:cs typeface="Arial" panose="020B0604020202020204" pitchFamily="34" charset="0"/>
              </a:rPr>
              <a:t>secure_file_priv = ""</a:t>
            </a:r>
          </a:p>
          <a:p>
            <a:pPr>
              <a:lnSpc>
                <a:spcPct val="150000"/>
              </a:lnSpc>
            </a:pPr>
            <a:r>
              <a:rPr lang="en-US" sz="2400" dirty="0" smtClean="0">
                <a:solidFill>
                  <a:srgbClr val="298AE5"/>
                </a:solidFill>
                <a:latin typeface="Gill Sans MT (Body)"/>
                <a:cs typeface="Arial" panose="020B0604020202020204" pitchFamily="34" charset="0"/>
              </a:rPr>
              <a:t>SHOW VARIABLES LIKE "secure_file_priv";</a:t>
            </a:r>
            <a:endParaRPr lang="en-US" sz="2400" dirty="0">
              <a:solidFill>
                <a:srgbClr val="298AE5"/>
              </a:solidFill>
              <a:latin typeface="Gill Sans MT (Body)"/>
              <a:cs typeface="Arial" panose="020B0604020202020204" pitchFamily="34" charset="0"/>
            </a:endParaRPr>
          </a:p>
        </p:txBody>
      </p:sp>
    </p:spTree>
    <p:extLst>
      <p:ext uri="{BB962C8B-B14F-4D97-AF65-F5344CB8AC3E}">
        <p14:creationId xmlns:p14="http://schemas.microsoft.com/office/powerpoint/2010/main" xmlns="" val="2360730901"/>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 OUTFILE</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9" name="Rectangle 8"/>
          <p:cNvSpPr/>
          <p:nvPr/>
        </p:nvSpPr>
        <p:spPr>
          <a:xfrm>
            <a:off x="152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OUTFILE</a:t>
            </a:r>
            <a:endParaRPr lang="en-IN" dirty="0" smtClean="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152400" y="2081749"/>
            <a:ext cx="8839200" cy="2308324"/>
          </a:xfrm>
          <a:prstGeom prst="rect">
            <a:avLst/>
          </a:prstGeom>
        </p:spPr>
        <p:txBody>
          <a:bodyPr wrap="square">
            <a:spAutoFit/>
          </a:bodyPr>
          <a:lstStyle/>
          <a:p>
            <a:pPr marL="342900" indent="-342900">
              <a:buFont typeface="Arial" panose="020B0604020202020204" pitchFamily="34" charset="0"/>
              <a:buChar char="•"/>
            </a:pPr>
            <a:r>
              <a:rPr lang="en-IN" sz="1600" dirty="0" smtClean="0">
                <a:latin typeface="Arial" panose="020B0604020202020204" pitchFamily="34" charset="0"/>
                <a:cs typeface="Arial" panose="020B0604020202020204" pitchFamily="34" charset="0"/>
              </a:rPr>
              <a:t>SELECT * </a:t>
            </a:r>
            <a:r>
              <a:rPr lang="en-IN" sz="1600" dirty="0">
                <a:latin typeface="Arial" panose="020B0604020202020204" pitchFamily="34" charset="0"/>
                <a:cs typeface="Arial" panose="020B0604020202020204" pitchFamily="34" charset="0"/>
              </a:rPr>
              <a:t>from </a:t>
            </a:r>
            <a:r>
              <a:rPr lang="en-IN" sz="1600" dirty="0" smtClean="0">
                <a:latin typeface="Arial" panose="020B0604020202020204" pitchFamily="34" charset="0"/>
                <a:cs typeface="Arial" panose="020B0604020202020204" pitchFamily="34" charset="0"/>
              </a:rPr>
              <a:t>EMP INTO OUTFILE "d:/Test/o.txt";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smtClean="0">
                <a:latin typeface="Arial" panose="020B0604020202020204" pitchFamily="34" charset="0"/>
                <a:cs typeface="Arial" panose="020B0604020202020204" pitchFamily="34" charset="0"/>
              </a:rPr>
              <a:t>SELECT * </a:t>
            </a:r>
            <a:r>
              <a:rPr lang="en-IN" sz="1600" dirty="0">
                <a:latin typeface="Arial" panose="020B0604020202020204" pitchFamily="34" charset="0"/>
                <a:cs typeface="Arial" panose="020B0604020202020204" pitchFamily="34" charset="0"/>
              </a:rPr>
              <a:t>from </a:t>
            </a:r>
            <a:r>
              <a:rPr lang="en-IN" sz="1600" dirty="0" smtClean="0">
                <a:latin typeface="Arial" panose="020B0604020202020204" pitchFamily="34" charset="0"/>
                <a:cs typeface="Arial" panose="020B0604020202020204" pitchFamily="34" charset="0"/>
              </a:rPr>
              <a:t>EMP INTO OUTFILE "d:/Test/o.txt</a:t>
            </a:r>
            <a:r>
              <a:rPr lang="en-IN" sz="1600" dirty="0">
                <a:latin typeface="Arial" panose="020B0604020202020204" pitchFamily="34" charset="0"/>
                <a:cs typeface="Arial" panose="020B0604020202020204" pitchFamily="34" charset="0"/>
              </a:rPr>
              <a:t>" fields terminated by </a:t>
            </a:r>
            <a:r>
              <a:rPr lang="en-IN" sz="1600" dirty="0" smtClean="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smtClean="0">
                <a:latin typeface="Arial" panose="020B0604020202020204" pitchFamily="34" charset="0"/>
                <a:cs typeface="Arial" panose="020B0604020202020204" pitchFamily="34" charset="0"/>
              </a:rPr>
              <a:t>SELECT * </a:t>
            </a:r>
            <a:r>
              <a:rPr lang="en-IN" sz="1600" dirty="0">
                <a:latin typeface="Arial" panose="020B0604020202020204" pitchFamily="34" charset="0"/>
                <a:cs typeface="Arial" panose="020B0604020202020204" pitchFamily="34" charset="0"/>
              </a:rPr>
              <a:t>from </a:t>
            </a:r>
            <a:r>
              <a:rPr lang="en-IN" sz="1600" dirty="0" smtClean="0">
                <a:latin typeface="Arial" panose="020B0604020202020204" pitchFamily="34" charset="0"/>
                <a:cs typeface="Arial" panose="020B0604020202020204" pitchFamily="34" charset="0"/>
              </a:rPr>
              <a:t>EMP INTO OUTFILE "</a:t>
            </a:r>
            <a:r>
              <a:rPr lang="en-IN" sz="1600" dirty="0">
                <a:latin typeface="Arial" panose="020B0604020202020204" pitchFamily="34" charset="0"/>
                <a:cs typeface="Arial" panose="020B0604020202020204" pitchFamily="34" charset="0"/>
              </a:rPr>
              <a:t>d:/</a:t>
            </a:r>
            <a:r>
              <a:rPr lang="en-IN" sz="1600" dirty="0" smtClean="0">
                <a:latin typeface="Arial" panose="020B0604020202020204" pitchFamily="34" charset="0"/>
                <a:cs typeface="Arial" panose="020B0604020202020204" pitchFamily="34" charset="0"/>
              </a:rPr>
              <a:t>Test/o.txt</a:t>
            </a:r>
            <a:r>
              <a:rPr lang="en-IN" sz="1600" dirty="0">
                <a:latin typeface="Arial" panose="020B0604020202020204" pitchFamily="34" charset="0"/>
                <a:cs typeface="Arial" panose="020B0604020202020204" pitchFamily="34" charset="0"/>
              </a:rPr>
              <a:t>" fields terminated by ',' lines terminated by '\n</a:t>
            </a:r>
            <a:r>
              <a:rPr lang="en-IN" sz="1600" dirty="0" smtClean="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smtClean="0">
                <a:latin typeface="Arial" panose="020B0604020202020204" pitchFamily="34" charset="0"/>
                <a:cs typeface="Arial" panose="020B0604020202020204" pitchFamily="34" charset="0"/>
              </a:rPr>
              <a:t>SELECT * </a:t>
            </a:r>
            <a:r>
              <a:rPr lang="en-IN" sz="1600" dirty="0">
                <a:latin typeface="Arial" panose="020B0604020202020204" pitchFamily="34" charset="0"/>
                <a:cs typeface="Arial" panose="020B0604020202020204" pitchFamily="34" charset="0"/>
              </a:rPr>
              <a:t>from </a:t>
            </a:r>
            <a:r>
              <a:rPr lang="en-IN" sz="1600" dirty="0" smtClean="0">
                <a:latin typeface="Arial" panose="020B0604020202020204" pitchFamily="34" charset="0"/>
                <a:cs typeface="Arial" panose="020B0604020202020204" pitchFamily="34" charset="0"/>
              </a:rPr>
              <a:t>EMP INTO OUTFILE "</a:t>
            </a:r>
            <a:r>
              <a:rPr lang="en-IN" sz="1600" dirty="0">
                <a:latin typeface="Arial" panose="020B0604020202020204" pitchFamily="34" charset="0"/>
                <a:cs typeface="Arial" panose="020B0604020202020204" pitchFamily="34" charset="0"/>
              </a:rPr>
              <a:t>d:/</a:t>
            </a:r>
            <a:r>
              <a:rPr lang="en-IN" sz="1600" dirty="0" smtClean="0">
                <a:latin typeface="Arial" panose="020B0604020202020204" pitchFamily="34" charset="0"/>
                <a:cs typeface="Arial" panose="020B0604020202020204" pitchFamily="34" charset="0"/>
              </a:rPr>
              <a:t>Test/o.txt</a:t>
            </a:r>
            <a:r>
              <a:rPr lang="en-IN" sz="1600" dirty="0">
                <a:latin typeface="Arial" panose="020B0604020202020204" pitchFamily="34" charset="0"/>
                <a:cs typeface="Arial" panose="020B0604020202020204" pitchFamily="34" charset="0"/>
              </a:rPr>
              <a:t>" fields terminated by ',' optionally enclosed by '"' lines terminated by '\n';</a:t>
            </a:r>
          </a:p>
        </p:txBody>
      </p:sp>
    </p:spTree>
    <p:extLst>
      <p:ext uri="{BB962C8B-B14F-4D97-AF65-F5344CB8AC3E}">
        <p14:creationId xmlns:p14="http://schemas.microsoft.com/office/powerpoint/2010/main" xmlns="" val="1701430608"/>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xmlns="" val="1775925884"/>
              </p:ext>
            </p:extLst>
          </p:nvPr>
        </p:nvGraphicFramePr>
        <p:xfrm>
          <a:off x="152400" y="962010"/>
          <a:ext cx="8839200" cy="5060736"/>
        </p:xfrm>
        <a:graphic>
          <a:graphicData uri="http://schemas.openxmlformats.org/drawingml/2006/table">
            <a:tbl>
              <a:tblPr firstRow="1" bandRow="1">
                <a:tableStyleId>{5940675A-B579-460E-94D1-54222C63F5DA}</a:tableStyleId>
              </a:tblPr>
              <a:tblGrid>
                <a:gridCol w="4419600"/>
                <a:gridCol w="4419600"/>
              </a:tblGrid>
              <a:tr h="576174">
                <a:tc>
                  <a:txBody>
                    <a:bodyPr/>
                    <a:lstStyle/>
                    <a:p>
                      <a:pPr algn="ctr"/>
                      <a:r>
                        <a:rPr lang="en-US" sz="3200" dirty="0" smtClean="0">
                          <a:latin typeface="Arial" pitchFamily="34" charset="0"/>
                          <a:cs typeface="Arial" pitchFamily="34" charset="0"/>
                        </a:rPr>
                        <a:t>DBMS</a:t>
                      </a:r>
                      <a:endParaRPr lang="en-US" sz="3200" dirty="0">
                        <a:latin typeface="Arial" pitchFamily="34" charset="0"/>
                        <a:cs typeface="Arial" pitchFamily="34" charset="0"/>
                      </a:endParaRPr>
                    </a:p>
                  </a:txBody>
                  <a:tcPr/>
                </a:tc>
                <a:tc>
                  <a:txBody>
                    <a:bodyPr/>
                    <a:lstStyle/>
                    <a:p>
                      <a:pPr algn="ctr"/>
                      <a:r>
                        <a:rPr kumimoji="0" lang="en-US" sz="3200" kern="1200" dirty="0" smtClean="0">
                          <a:solidFill>
                            <a:schemeClr val="tx1"/>
                          </a:solidFill>
                          <a:latin typeface="Arial" pitchFamily="34" charset="0"/>
                          <a:ea typeface="+mn-ea"/>
                          <a:cs typeface="Arial" pitchFamily="34" charset="0"/>
                        </a:rPr>
                        <a:t>RDBMS</a:t>
                      </a:r>
                    </a:p>
                  </a:txBody>
                  <a:tcPr/>
                </a:tc>
              </a:tr>
              <a:tr h="458256">
                <a:tc>
                  <a:txBody>
                    <a:bodyPr/>
                    <a:lstStyle/>
                    <a:p>
                      <a:r>
                        <a:rPr lang="en-US" sz="1800" dirty="0" smtClean="0">
                          <a:latin typeface="Arial" pitchFamily="34" charset="0"/>
                          <a:cs typeface="Arial" pitchFamily="34" charset="0"/>
                        </a:rPr>
                        <a:t>DBMS applications store data as file.</a:t>
                      </a:r>
                      <a:endParaRPr lang="en-US" sz="1800" dirty="0">
                        <a:latin typeface="Arial" pitchFamily="34" charset="0"/>
                        <a:cs typeface="Arial" pitchFamily="34" charset="0"/>
                      </a:endParaRPr>
                    </a:p>
                  </a:txBody>
                  <a:tcPr/>
                </a:tc>
                <a:tc>
                  <a:txBody>
                    <a:bodyPr/>
                    <a:lstStyle/>
                    <a:p>
                      <a:r>
                        <a:rPr kumimoji="0" lang="en-US" sz="1800" b="0" i="0" kern="1200" dirty="0" smtClean="0">
                          <a:solidFill>
                            <a:schemeClr val="tx1"/>
                          </a:solidFill>
                          <a:latin typeface="Arial" pitchFamily="34" charset="0"/>
                          <a:ea typeface="+mn-ea"/>
                          <a:cs typeface="Arial" pitchFamily="34" charset="0"/>
                        </a:rPr>
                        <a:t>RDBMS applications store data in a tabular form.</a:t>
                      </a:r>
                      <a:endParaRPr lang="en-US" sz="1800" b="0" dirty="0">
                        <a:latin typeface="Arial" pitchFamily="34" charset="0"/>
                        <a:cs typeface="Arial" pitchFamily="34" charset="0"/>
                      </a:endParaRPr>
                    </a:p>
                  </a:txBody>
                  <a:tcPr/>
                </a:tc>
              </a:tr>
              <a:tr h="458256">
                <a:tc>
                  <a:txBody>
                    <a:bodyPr/>
                    <a:lstStyle/>
                    <a:p>
                      <a:r>
                        <a:rPr kumimoji="0" lang="en-US" sz="1800" kern="1200" dirty="0" smtClean="0">
                          <a:solidFill>
                            <a:schemeClr val="tx1"/>
                          </a:solidFill>
                          <a:latin typeface="Arial" pitchFamily="34" charset="0"/>
                          <a:ea typeface="+mn-ea"/>
                          <a:cs typeface="Arial" pitchFamily="34" charset="0"/>
                        </a:rPr>
                        <a:t>Normalization is not present in DBMS.</a:t>
                      </a:r>
                    </a:p>
                  </a:txBody>
                  <a:tcPr/>
                </a:tc>
                <a:tc>
                  <a:txBody>
                    <a:bodyPr/>
                    <a:lstStyle/>
                    <a:p>
                      <a:pPr marL="0" algn="l" rtl="0" eaLnBrk="1" latinLnBrk="0" hangingPunct="1"/>
                      <a:r>
                        <a:rPr kumimoji="0" lang="en-US" sz="1800" kern="1200" dirty="0" smtClean="0">
                          <a:solidFill>
                            <a:schemeClr val="tx1"/>
                          </a:solidFill>
                          <a:latin typeface="Arial" pitchFamily="34" charset="0"/>
                          <a:ea typeface="+mn-ea"/>
                          <a:cs typeface="Arial" pitchFamily="34" charset="0"/>
                        </a:rPr>
                        <a:t>Normalization is present in RDBMS.</a:t>
                      </a:r>
                    </a:p>
                  </a:txBody>
                  <a:tcPr/>
                </a:tc>
              </a:tr>
              <a:tr h="458256">
                <a:tc>
                  <a:txBody>
                    <a:bodyPr/>
                    <a:lstStyle/>
                    <a:p>
                      <a:r>
                        <a:rPr kumimoji="0" lang="en-US" sz="1800" kern="1200" dirty="0" smtClean="0">
                          <a:solidFill>
                            <a:schemeClr val="tx1"/>
                          </a:solidFill>
                          <a:latin typeface="Arial" pitchFamily="34" charset="0"/>
                          <a:ea typeface="+mn-ea"/>
                          <a:cs typeface="Arial" pitchFamily="34" charset="0"/>
                        </a:rPr>
                        <a:t>DBMS does not apply any security with regards to data manipulation.</a:t>
                      </a:r>
                    </a:p>
                  </a:txBody>
                  <a:tcPr/>
                </a:tc>
                <a:tc>
                  <a:txBody>
                    <a:bodyPr/>
                    <a:lstStyle/>
                    <a:p>
                      <a:r>
                        <a:rPr kumimoji="0" lang="en-US" sz="1800" kern="1200" dirty="0" smtClean="0">
                          <a:solidFill>
                            <a:schemeClr val="tx1"/>
                          </a:solidFill>
                          <a:latin typeface="Arial" pitchFamily="34" charset="0"/>
                          <a:ea typeface="+mn-ea"/>
                          <a:cs typeface="Arial" pitchFamily="34" charset="0"/>
                        </a:rPr>
                        <a:t>RDBMS defines the integrity constraint for the purpose of ACID (Atomocity, Consistency, Isolation and Durability) property.</a:t>
                      </a:r>
                    </a:p>
                  </a:txBody>
                  <a:tcPr/>
                </a:tc>
              </a:tr>
              <a:tr h="458256">
                <a:tc>
                  <a:txBody>
                    <a:bodyPr/>
                    <a:lstStyle/>
                    <a:p>
                      <a:r>
                        <a:rPr kumimoji="0" lang="en-US" sz="1800" kern="1200" dirty="0" smtClean="0">
                          <a:solidFill>
                            <a:schemeClr val="tx1"/>
                          </a:solidFill>
                          <a:latin typeface="Arial" pitchFamily="34" charset="0"/>
                          <a:ea typeface="+mn-ea"/>
                          <a:cs typeface="Arial" pitchFamily="34" charset="0"/>
                        </a:rPr>
                        <a:t>DBMS uses file system to store data, so there will be no relation between the tables.</a:t>
                      </a:r>
                    </a:p>
                  </a:txBody>
                  <a:tcPr/>
                </a:tc>
                <a:tc>
                  <a:txBody>
                    <a:bodyPr/>
                    <a:lstStyle/>
                    <a:p>
                      <a:pPr marL="0" algn="l" rtl="0" eaLnBrk="1" latinLnBrk="0" hangingPunct="1"/>
                      <a:r>
                        <a:rPr kumimoji="0" lang="en-US" sz="1800" kern="1200" dirty="0" smtClean="0">
                          <a:solidFill>
                            <a:schemeClr val="tx1"/>
                          </a:solidFill>
                          <a:latin typeface="Arial" pitchFamily="34" charset="0"/>
                          <a:ea typeface="+mn-ea"/>
                          <a:cs typeface="Arial" pitchFamily="34" charset="0"/>
                        </a:rPr>
                        <a:t>in RDBMS, data are stored in the form of tables, so a relationship between these data will be stored.</a:t>
                      </a:r>
                    </a:p>
                  </a:txBody>
                  <a:tcPr/>
                </a:tc>
              </a:tr>
              <a:tr h="458256">
                <a:tc>
                  <a:txBody>
                    <a:bodyPr/>
                    <a:lstStyle/>
                    <a:p>
                      <a:r>
                        <a:rPr kumimoji="0" lang="en-US" sz="1800" kern="1200" dirty="0" smtClean="0">
                          <a:solidFill>
                            <a:schemeClr val="tx1"/>
                          </a:solidFill>
                          <a:latin typeface="Arial" pitchFamily="34" charset="0"/>
                          <a:ea typeface="+mn-ea"/>
                          <a:cs typeface="Arial" pitchFamily="34" charset="0"/>
                        </a:rPr>
                        <a:t>DBMS does not support distributed database.</a:t>
                      </a:r>
                    </a:p>
                  </a:txBody>
                  <a:tcPr/>
                </a:tc>
                <a:tc>
                  <a:txBody>
                    <a:bodyPr/>
                    <a:lstStyle/>
                    <a:p>
                      <a:pPr marL="0" algn="l" rtl="0" eaLnBrk="1" latinLnBrk="0" hangingPunct="1"/>
                      <a:r>
                        <a:rPr kumimoji="0" lang="en-US" sz="1800" kern="1200" dirty="0" smtClean="0">
                          <a:solidFill>
                            <a:schemeClr val="tx1"/>
                          </a:solidFill>
                          <a:latin typeface="Arial" pitchFamily="34" charset="0"/>
                          <a:ea typeface="+mn-ea"/>
                          <a:cs typeface="Arial" pitchFamily="34" charset="0"/>
                        </a:rPr>
                        <a:t>RDBMS supports distributed database.</a:t>
                      </a:r>
                    </a:p>
                  </a:txBody>
                  <a:tcPr/>
                </a:tc>
              </a:tr>
              <a:tr h="458256">
                <a:tc>
                  <a:txBody>
                    <a:bodyPr/>
                    <a:lstStyle/>
                    <a:p>
                      <a:r>
                        <a:rPr kumimoji="0" lang="en-US" sz="1800" kern="1200" dirty="0" smtClean="0">
                          <a:solidFill>
                            <a:schemeClr val="tx1"/>
                          </a:solidFill>
                          <a:latin typeface="Arial" pitchFamily="34" charset="0"/>
                          <a:ea typeface="+mn-ea"/>
                          <a:cs typeface="Arial" pitchFamily="34" charset="0"/>
                        </a:rPr>
                        <a:t>Examples of DBMS are file systems, xml etc.</a:t>
                      </a:r>
                    </a:p>
                  </a:txBody>
                  <a:tcPr/>
                </a:tc>
                <a:tc>
                  <a:txBody>
                    <a:bodyPr/>
                    <a:lstStyle/>
                    <a:p>
                      <a:pPr marL="0" algn="l" rtl="0" eaLnBrk="1" latinLnBrk="0" hangingPunct="1"/>
                      <a:r>
                        <a:rPr kumimoji="0" lang="en-US" sz="1800" kern="1200" dirty="0" smtClean="0">
                          <a:solidFill>
                            <a:schemeClr val="tx1"/>
                          </a:solidFill>
                          <a:latin typeface="Arial" pitchFamily="34" charset="0"/>
                          <a:ea typeface="+mn-ea"/>
                          <a:cs typeface="Arial" pitchFamily="34" charset="0"/>
                        </a:rPr>
                        <a:t>Example of RDBMS are </a:t>
                      </a:r>
                      <a:r>
                        <a:rPr kumimoji="0" lang="en-US" sz="1800" kern="1200" dirty="0" err="1" smtClean="0">
                          <a:solidFill>
                            <a:schemeClr val="tx1"/>
                          </a:solidFill>
                          <a:latin typeface="Arial" pitchFamily="34" charset="0"/>
                          <a:ea typeface="+mn-ea"/>
                          <a:cs typeface="Arial" pitchFamily="34" charset="0"/>
                        </a:rPr>
                        <a:t>mysql</a:t>
                      </a:r>
                      <a:r>
                        <a:rPr kumimoji="0" lang="en-US" sz="1800" kern="1200" dirty="0" smtClean="0">
                          <a:solidFill>
                            <a:schemeClr val="tx1"/>
                          </a:solidFill>
                          <a:latin typeface="Arial" pitchFamily="34" charset="0"/>
                          <a:ea typeface="+mn-ea"/>
                          <a:cs typeface="Arial" pitchFamily="34" charset="0"/>
                        </a:rPr>
                        <a:t>, postgre, sql server, oracle etc.</a:t>
                      </a:r>
                    </a:p>
                  </a:txBody>
                  <a:tcPr/>
                </a:tc>
              </a:tr>
            </a:tbl>
          </a:graphicData>
        </a:graphic>
      </p:graphicFrame>
      <p:sp>
        <p:nvSpPr>
          <p:cNvPr id="5" name="Rectangle 4"/>
          <p:cNvSpPr/>
          <p:nvPr/>
        </p:nvSpPr>
        <p:spPr>
          <a:xfrm>
            <a:off x="0" y="0"/>
            <a:ext cx="9144000" cy="646331"/>
          </a:xfrm>
          <a:prstGeom prst="rect">
            <a:avLst/>
          </a:prstGeom>
          <a:solidFill>
            <a:schemeClr val="bg2">
              <a:lumMod val="10000"/>
            </a:schemeClr>
          </a:solidFill>
        </p:spPr>
        <p:txBody>
          <a:bodyPr wrap="square">
            <a:spAutoFit/>
          </a:bodyPr>
          <a:lstStyle/>
          <a:p>
            <a:pPr algn="ctr"/>
            <a:r>
              <a:rPr lang="en-IN" sz="3600" dirty="0" smtClean="0">
                <a:solidFill>
                  <a:schemeClr val="bg1">
                    <a:lumMod val="95000"/>
                  </a:schemeClr>
                </a:solidFill>
                <a:latin typeface="Arial" panose="020B0604020202020204" pitchFamily="34" charset="0"/>
                <a:cs typeface="Arial" panose="020B0604020202020204" pitchFamily="34" charset="0"/>
              </a:rPr>
              <a:t>Difference between DBMS and RDBMS?</a:t>
            </a:r>
            <a:r>
              <a:rPr lang="en-US" sz="3600" dirty="0" smtClean="0">
                <a:latin typeface="Arial" pitchFamily="34" charset="0"/>
                <a:cs typeface="Arial" pitchFamily="34" charset="0"/>
              </a:rPr>
              <a:t> </a:t>
            </a:r>
            <a:r>
              <a:rPr lang="en-IN" sz="3600" dirty="0">
                <a:solidFill>
                  <a:schemeClr val="bg1"/>
                </a:solidFill>
              </a:rPr>
              <a:t> </a:t>
            </a:r>
            <a:endParaRPr lang="en-IN" sz="3600" dirty="0">
              <a:solidFill>
                <a:schemeClr val="bg1"/>
              </a:solidFill>
              <a:latin typeface="Arial" panose="020B0604020202020204" pitchFamily="34" charset="0"/>
              <a:cs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a:t>
            </a:r>
            <a:r>
              <a:rPr lang="en-US" sz="4800" dirty="0" smtClean="0">
                <a:solidFill>
                  <a:srgbClr val="DC525C"/>
                </a:solidFill>
                <a:latin typeface="Segoe UI Light" panose="020B0502040204020203" pitchFamily="34" charset="0"/>
                <a:cs typeface="Segoe UI Light" panose="020B0502040204020203" pitchFamily="34" charset="0"/>
              </a:rPr>
              <a:t>INTO </a:t>
            </a:r>
            <a:r>
              <a:rPr lang="en-US" sz="4800" dirty="0">
                <a:solidFill>
                  <a:srgbClr val="DC525C"/>
                </a:solidFill>
                <a:latin typeface="Segoe UI Light" panose="020B0502040204020203" pitchFamily="34" charset="0"/>
                <a:cs typeface="Segoe UI Light" panose="020B0502040204020203" pitchFamily="34" charset="0"/>
              </a:rPr>
              <a:t>DUMPFILE</a:t>
            </a:r>
          </a:p>
        </p:txBody>
      </p:sp>
    </p:spTree>
    <p:extLst>
      <p:ext uri="{BB962C8B-B14F-4D97-AF65-F5344CB8AC3E}">
        <p14:creationId xmlns:p14="http://schemas.microsoft.com/office/powerpoint/2010/main" xmlns="" val="1123055916"/>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 DUMPFILE</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152400" y="1916668"/>
            <a:ext cx="8839200" cy="369332"/>
          </a:xfrm>
          <a:prstGeom prst="rect">
            <a:avLst/>
          </a:prstGeom>
        </p:spPr>
        <p:txBody>
          <a:bodyPr wrap="square">
            <a:spAutoFit/>
          </a:bodyPr>
          <a:lstStyle/>
          <a:p>
            <a:r>
              <a:rPr lang="en-US" dirty="0">
                <a:solidFill>
                  <a:srgbClr val="298AE5"/>
                </a:solidFill>
                <a:latin typeface="Arial" panose="020B0604020202020204" pitchFamily="34" charset="0"/>
                <a:cs typeface="Arial" panose="020B0604020202020204" pitchFamily="34" charset="0"/>
              </a:rPr>
              <a:t>SELECT ... INTO DUMPFILE</a:t>
            </a:r>
            <a:endParaRPr lang="en-IN" dirty="0" smtClean="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152400" y="2492514"/>
            <a:ext cx="8839200" cy="338554"/>
          </a:xfrm>
          <a:prstGeom prst="rect">
            <a:avLst/>
          </a:prstGeom>
        </p:spPr>
        <p:txBody>
          <a:bodyPr wrap="square">
            <a:spAutoFit/>
          </a:bodyPr>
          <a:lstStyle/>
          <a:p>
            <a:pPr marL="342900" indent="-342900">
              <a:buFont typeface="Arial" panose="020B0604020202020204" pitchFamily="34" charset="0"/>
              <a:buChar char="•"/>
            </a:pPr>
            <a:r>
              <a:rPr lang="en-IN" sz="1600" dirty="0" smtClean="0">
                <a:latin typeface="Arial" panose="020B0604020202020204" pitchFamily="34" charset="0"/>
                <a:cs typeface="Arial" panose="020B0604020202020204" pitchFamily="34" charset="0"/>
              </a:rPr>
              <a:t>SELECT * </a:t>
            </a:r>
            <a:r>
              <a:rPr lang="en-IN" sz="1600" dirty="0">
                <a:latin typeface="Arial" panose="020B0604020202020204" pitchFamily="34" charset="0"/>
                <a:cs typeface="Arial" panose="020B0604020202020204" pitchFamily="34" charset="0"/>
              </a:rPr>
              <a:t>from </a:t>
            </a:r>
            <a:r>
              <a:rPr lang="en-IN" sz="1600" dirty="0" smtClean="0">
                <a:latin typeface="Arial" panose="020B0604020202020204" pitchFamily="34" charset="0"/>
                <a:cs typeface="Arial" panose="020B0604020202020204" pitchFamily="34" charset="0"/>
              </a:rPr>
              <a:t>EMP where empno = 7788 INTO DUMPFILE "</a:t>
            </a:r>
            <a:r>
              <a:rPr lang="en-IN" sz="1600" dirty="0">
                <a:latin typeface="Arial" panose="020B0604020202020204" pitchFamily="34" charset="0"/>
                <a:cs typeface="Arial" panose="020B0604020202020204" pitchFamily="34" charset="0"/>
              </a:rPr>
              <a:t>d:/</a:t>
            </a:r>
            <a:r>
              <a:rPr lang="en-IN" sz="1600" dirty="0" smtClean="0">
                <a:latin typeface="Arial" panose="020B0604020202020204" pitchFamily="34" charset="0"/>
                <a:cs typeface="Arial" panose="020B0604020202020204" pitchFamily="34" charset="0"/>
              </a:rPr>
              <a:t>Test/o.txt";</a:t>
            </a:r>
          </a:p>
        </p:txBody>
      </p:sp>
    </p:spTree>
    <p:extLst>
      <p:ext uri="{BB962C8B-B14F-4D97-AF65-F5344CB8AC3E}">
        <p14:creationId xmlns:p14="http://schemas.microsoft.com/office/powerpoint/2010/main" xmlns="" val="3290262035"/>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rPr>
              <a:t>Sub-Queries</a:t>
            </a:r>
          </a:p>
        </p:txBody>
      </p:sp>
      <p:sp>
        <p:nvSpPr>
          <p:cNvPr id="3" name="Rectangle 2"/>
          <p:cNvSpPr/>
          <p:nvPr/>
        </p:nvSpPr>
        <p:spPr>
          <a:xfrm>
            <a:off x="152400" y="53876"/>
            <a:ext cx="8839200" cy="2154436"/>
          </a:xfrm>
          <a:prstGeom prst="rect">
            <a:avLst/>
          </a:prstGeom>
          <a:solidFill>
            <a:srgbClr val="E8F97F"/>
          </a:solidFill>
        </p:spPr>
        <p:txBody>
          <a:bodyPr wrap="square">
            <a:spAutoFit/>
          </a:bodyPr>
          <a:lstStyle/>
          <a:p>
            <a:r>
              <a:rPr lang="en-IN" sz="1900" dirty="0" smtClean="0"/>
              <a:t>- A </a:t>
            </a:r>
            <a:r>
              <a:rPr lang="en-IN" sz="1900" dirty="0"/>
              <a:t>subquery must be enclosed in parentheses</a:t>
            </a:r>
            <a:r>
              <a:rPr lang="en-IN" sz="1900" dirty="0" smtClean="0"/>
              <a:t>.</a:t>
            </a:r>
          </a:p>
          <a:p>
            <a:endParaRPr lang="en-IN" sz="1000" dirty="0" smtClean="0"/>
          </a:p>
          <a:p>
            <a:r>
              <a:rPr lang="en-IN" sz="1900" dirty="0" smtClean="0"/>
              <a:t>- Use </a:t>
            </a:r>
            <a:r>
              <a:rPr lang="en-IN" sz="1900" dirty="0"/>
              <a:t>single-row operators with single-row subqueries, and use multiple-row operators with multiple-row subqueries</a:t>
            </a:r>
            <a:r>
              <a:rPr lang="en-IN" sz="1900" dirty="0" smtClean="0"/>
              <a:t>.</a:t>
            </a:r>
          </a:p>
          <a:p>
            <a:endParaRPr lang="en-IN" sz="1000" dirty="0"/>
          </a:p>
          <a:p>
            <a:r>
              <a:rPr lang="en-IN" sz="1900" dirty="0" smtClean="0"/>
              <a:t>- </a:t>
            </a:r>
            <a:r>
              <a:rPr lang="en-IN" sz="1900" dirty="0"/>
              <a:t>If a subquery (inner query) returns a null value to the outer query, the outer query will not return any rows when using certain comparison operators in a WHERE clause.</a:t>
            </a:r>
          </a:p>
        </p:txBody>
      </p:sp>
      <p:sp>
        <p:nvSpPr>
          <p:cNvPr id="5" name="Rectangle 4"/>
          <p:cNvSpPr/>
          <p:nvPr/>
        </p:nvSpPr>
        <p:spPr>
          <a:xfrm>
            <a:off x="152400" y="3139954"/>
            <a:ext cx="8839200" cy="646331"/>
          </a:xfrm>
          <a:prstGeom prst="rect">
            <a:avLst/>
          </a:prstGeom>
          <a:solidFill>
            <a:schemeClr val="accent6">
              <a:lumMod val="50000"/>
            </a:schemeClr>
          </a:solidFill>
        </p:spPr>
        <p:txBody>
          <a:bodyPr wrap="square">
            <a:spAutoFit/>
          </a:bodyPr>
          <a:lstStyle/>
          <a:p>
            <a:r>
              <a:rPr lang="en-IN" dirty="0">
                <a:solidFill>
                  <a:schemeClr val="bg1"/>
                </a:solidFill>
                <a:latin typeface="Gill Sans MT (Body)"/>
              </a:rPr>
              <a:t>You may </a:t>
            </a:r>
            <a:r>
              <a:rPr lang="en-IN" dirty="0" smtClean="0">
                <a:solidFill>
                  <a:schemeClr val="bg1"/>
                </a:solidFill>
                <a:latin typeface="Gill Sans MT (Body)"/>
              </a:rPr>
              <a:t>use </a:t>
            </a:r>
            <a:r>
              <a:rPr lang="en-IN" dirty="0">
                <a:solidFill>
                  <a:schemeClr val="bg1"/>
                </a:solidFill>
                <a:latin typeface="Gill Sans MT (Body)"/>
              </a:rPr>
              <a:t>comparison operators such as &lt;&gt;, &lt;, &gt;, &lt;=, and &gt;= with a </a:t>
            </a:r>
            <a:r>
              <a:rPr lang="en-IN" b="1" i="1" dirty="0">
                <a:solidFill>
                  <a:schemeClr val="bg1"/>
                </a:solidFill>
                <a:latin typeface="Gill Sans MT (Body)"/>
              </a:rPr>
              <a:t>single</a:t>
            </a:r>
            <a:r>
              <a:rPr lang="en-IN" dirty="0">
                <a:solidFill>
                  <a:schemeClr val="bg1"/>
                </a:solidFill>
                <a:latin typeface="Gill Sans MT (Body)"/>
              </a:rPr>
              <a:t> </a:t>
            </a:r>
            <a:r>
              <a:rPr lang="en-IN" b="1" i="1" dirty="0">
                <a:solidFill>
                  <a:schemeClr val="bg1"/>
                </a:solidFill>
                <a:latin typeface="Gill Sans MT (Body)"/>
              </a:rPr>
              <a:t>row</a:t>
            </a:r>
            <a:r>
              <a:rPr lang="en-IN" dirty="0">
                <a:solidFill>
                  <a:schemeClr val="bg1"/>
                </a:solidFill>
                <a:latin typeface="Gill Sans MT (Body)"/>
              </a:rPr>
              <a:t> </a:t>
            </a:r>
            <a:r>
              <a:rPr lang="en-IN" b="1" i="1" dirty="0">
                <a:solidFill>
                  <a:schemeClr val="bg1"/>
                </a:solidFill>
                <a:latin typeface="Gill Sans MT (Body)"/>
              </a:rPr>
              <a:t>subquery</a:t>
            </a:r>
            <a:r>
              <a:rPr lang="en-IN" dirty="0">
                <a:solidFill>
                  <a:schemeClr val="bg1"/>
                </a:solidFill>
                <a:latin typeface="Gill Sans MT (Body)"/>
              </a:rPr>
              <a:t>.</a:t>
            </a:r>
          </a:p>
        </p:txBody>
      </p:sp>
      <p:sp>
        <p:nvSpPr>
          <p:cNvPr id="6" name="Rectangle 5"/>
          <p:cNvSpPr/>
          <p:nvPr/>
        </p:nvSpPr>
        <p:spPr>
          <a:xfrm>
            <a:off x="152400" y="3846595"/>
            <a:ext cx="8839200" cy="923330"/>
          </a:xfrm>
          <a:prstGeom prst="rect">
            <a:avLst/>
          </a:prstGeom>
          <a:solidFill>
            <a:schemeClr val="accent6">
              <a:lumMod val="50000"/>
            </a:schemeClr>
          </a:solidFill>
        </p:spPr>
        <p:txBody>
          <a:bodyPr wrap="square">
            <a:spAutoFit/>
          </a:bodyPr>
          <a:lstStyle/>
          <a:p>
            <a:r>
              <a:rPr lang="en-IN" dirty="0">
                <a:solidFill>
                  <a:schemeClr val="bg1"/>
                </a:solidFill>
                <a:latin typeface="Gill Sans MT (Body)"/>
              </a:rPr>
              <a:t>Multiple row subquery returns one or more rows to the outer SQL statement. You may use the IN, ANY, or ALL operator in outer query to handle a subquery that returns </a:t>
            </a:r>
            <a:r>
              <a:rPr lang="en-IN" b="1" i="1" dirty="0">
                <a:solidFill>
                  <a:schemeClr val="bg1"/>
                </a:solidFill>
                <a:latin typeface="Gill Sans MT (Body)"/>
              </a:rPr>
              <a:t>multiple</a:t>
            </a:r>
            <a:r>
              <a:rPr lang="en-IN" dirty="0">
                <a:solidFill>
                  <a:schemeClr val="bg1"/>
                </a:solidFill>
                <a:latin typeface="Gill Sans MT (Body)"/>
              </a:rPr>
              <a:t> </a:t>
            </a:r>
            <a:r>
              <a:rPr lang="en-IN" b="1" i="1" dirty="0">
                <a:solidFill>
                  <a:schemeClr val="bg1"/>
                </a:solidFill>
                <a:latin typeface="Gill Sans MT (Body)"/>
              </a:rPr>
              <a:t>rows</a:t>
            </a:r>
            <a:r>
              <a:rPr lang="en-IN" dirty="0">
                <a:solidFill>
                  <a:schemeClr val="bg1"/>
                </a:solidFill>
                <a:latin typeface="Gill Sans MT (Body)"/>
              </a:rPr>
              <a:t>.</a:t>
            </a:r>
          </a:p>
        </p:txBody>
      </p:sp>
      <p:pic>
        <p:nvPicPr>
          <p:cNvPr id="4" name="Picture 3"/>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52400" y="4848100"/>
            <a:ext cx="8839200" cy="1880316"/>
          </a:xfrm>
          <a:prstGeom prst="rect">
            <a:avLst/>
          </a:prstGeom>
        </p:spPr>
      </p:pic>
    </p:spTree>
  </p:cSld>
  <p:clrMapOvr>
    <a:masterClrMapping/>
  </p:clrMapOvr>
  <p:timing>
    <p:tnLst>
      <p:par>
        <p:cTn id="1" dur="indefinite" restart="never" nodeType="tmRoot"/>
      </p:par>
    </p:tn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rPr>
              <a:t>Sub-Queries</a:t>
            </a:r>
          </a:p>
        </p:txBody>
      </p:sp>
      <p:sp>
        <p:nvSpPr>
          <p:cNvPr id="3" name="Rectangle 2"/>
          <p:cNvSpPr/>
          <p:nvPr/>
        </p:nvSpPr>
        <p:spPr>
          <a:xfrm>
            <a:off x="152400" y="152400"/>
            <a:ext cx="8839200" cy="677108"/>
          </a:xfrm>
          <a:prstGeom prst="rect">
            <a:avLst/>
          </a:prstGeom>
          <a:solidFill>
            <a:srgbClr val="E8F97F"/>
          </a:solidFill>
        </p:spPr>
        <p:txBody>
          <a:bodyPr wrap="square">
            <a:spAutoFit/>
          </a:bodyPr>
          <a:lstStyle/>
          <a:p>
            <a:r>
              <a:rPr lang="en-IN" sz="1900" dirty="0"/>
              <a:t>If ORDER BY occurs within a subquery and also is applied in the outer query, the outermost ORDER BY takes precedence.</a:t>
            </a:r>
          </a:p>
        </p:txBody>
      </p:sp>
      <p:pic>
        <p:nvPicPr>
          <p:cNvPr id="4" name="Picture 3"/>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52400" y="4343400"/>
            <a:ext cx="8839200" cy="1880316"/>
          </a:xfrm>
          <a:prstGeom prst="rect">
            <a:avLst/>
          </a:prstGeom>
        </p:spPr>
      </p:pic>
      <p:sp>
        <p:nvSpPr>
          <p:cNvPr id="8" name="Rectangle 7"/>
          <p:cNvSpPr/>
          <p:nvPr/>
        </p:nvSpPr>
        <p:spPr>
          <a:xfrm>
            <a:off x="152400" y="873825"/>
            <a:ext cx="5334000" cy="369332"/>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SELECT</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ORDER</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ORDER</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 </a:t>
            </a:r>
            <a:r>
              <a:rPr lang="en-IN" dirty="0">
                <a:solidFill>
                  <a:srgbClr val="0077AA"/>
                </a:solidFill>
                <a:latin typeface="Liberation Mono"/>
              </a:rPr>
              <a:t>DESC</a:t>
            </a:r>
            <a:r>
              <a:rPr lang="en-IN" dirty="0">
                <a:solidFill>
                  <a:srgbClr val="999999"/>
                </a:solidFill>
                <a:latin typeface="Liberation Mono"/>
              </a:rPr>
              <a:t>;</a:t>
            </a:r>
            <a:endParaRPr lang="en-IN" dirty="0"/>
          </a:p>
        </p:txBody>
      </p:sp>
      <p:sp>
        <p:nvSpPr>
          <p:cNvPr id="10" name="Rectangle 9"/>
          <p:cNvSpPr/>
          <p:nvPr/>
        </p:nvSpPr>
        <p:spPr>
          <a:xfrm>
            <a:off x="152400" y="1371600"/>
            <a:ext cx="8839200" cy="677108"/>
          </a:xfrm>
          <a:prstGeom prst="rect">
            <a:avLst/>
          </a:prstGeom>
          <a:solidFill>
            <a:srgbClr val="E8F97F"/>
          </a:solidFill>
        </p:spPr>
        <p:txBody>
          <a:bodyPr wrap="square">
            <a:spAutoFit/>
          </a:bodyPr>
          <a:lstStyle/>
          <a:p>
            <a:r>
              <a:rPr lang="en-IN" sz="1900" dirty="0"/>
              <a:t>If LIMIT occurs within a subquery and also is applied in the outer query, the outermost LIMIT takes precedence.</a:t>
            </a:r>
          </a:p>
        </p:txBody>
      </p:sp>
      <p:sp>
        <p:nvSpPr>
          <p:cNvPr id="11" name="Rectangle 10"/>
          <p:cNvSpPr/>
          <p:nvPr/>
        </p:nvSpPr>
        <p:spPr>
          <a:xfrm>
            <a:off x="152400" y="2121725"/>
            <a:ext cx="3429000" cy="369332"/>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SELECT</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LIMIT</a:t>
            </a:r>
            <a:r>
              <a:rPr lang="en-IN" dirty="0">
                <a:solidFill>
                  <a:srgbClr val="000000"/>
                </a:solidFill>
                <a:latin typeface="Liberation Mono"/>
              </a:rPr>
              <a:t> </a:t>
            </a:r>
            <a:r>
              <a:rPr lang="en-IN" dirty="0">
                <a:solidFill>
                  <a:srgbClr val="990055"/>
                </a:solidFill>
                <a:latin typeface="Liberation Mono"/>
              </a:rPr>
              <a:t>1</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LIMIT</a:t>
            </a:r>
            <a:r>
              <a:rPr lang="en-IN" dirty="0">
                <a:solidFill>
                  <a:srgbClr val="000000"/>
                </a:solidFill>
                <a:latin typeface="Liberation Mono"/>
              </a:rPr>
              <a:t> </a:t>
            </a:r>
            <a:r>
              <a:rPr lang="en-IN" dirty="0">
                <a:solidFill>
                  <a:srgbClr val="990055"/>
                </a:solidFill>
                <a:latin typeface="Liberation Mono"/>
              </a:rPr>
              <a:t>2</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xmlns="" val="3783013475"/>
      </p:ext>
    </p:extLst>
  </p:cSld>
  <p:clrMapOvr>
    <a:masterClrMapping/>
  </p:clrMapOvr>
  <p:timing>
    <p:tnLst>
      <p:par>
        <p:cTn id="1" dur="indefinite" restart="never" nodeType="tmRoot"/>
      </p:par>
    </p:tn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Single Row Subqueries</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57071"/>
            <a:ext cx="8991600"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single row subquery returns </a:t>
            </a:r>
            <a:r>
              <a:rPr lang="en-IN" sz="2400" b="1" i="1" dirty="0">
                <a:solidFill>
                  <a:srgbClr val="FFC000"/>
                </a:solidFill>
                <a:latin typeface="Arial" panose="020B0604020202020204" pitchFamily="34" charset="0"/>
                <a:cs typeface="Arial" panose="020B0604020202020204" pitchFamily="34" charset="0"/>
              </a:rPr>
              <a:t>zero or one row </a:t>
            </a:r>
            <a:r>
              <a:rPr lang="en-IN" sz="2400" dirty="0">
                <a:latin typeface="Arial" panose="020B0604020202020204" pitchFamily="34" charset="0"/>
                <a:cs typeface="Arial" panose="020B0604020202020204" pitchFamily="34" charset="0"/>
              </a:rPr>
              <a:t>to the outer SQL statement. You can place a subquery in a </a:t>
            </a:r>
            <a:r>
              <a:rPr lang="en-IN" sz="2400" b="1" i="1" dirty="0">
                <a:solidFill>
                  <a:srgbClr val="C41A1A"/>
                </a:solidFill>
                <a:latin typeface="Arial" panose="020B0604020202020204" pitchFamily="34" charset="0"/>
                <a:cs typeface="Arial" panose="020B0604020202020204" pitchFamily="34" charset="0"/>
              </a:rPr>
              <a:t>WHERE</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a </a:t>
            </a:r>
            <a:r>
              <a:rPr lang="en-IN" sz="2400" b="1" i="1" dirty="0">
                <a:solidFill>
                  <a:srgbClr val="C41A1A"/>
                </a:solidFill>
                <a:latin typeface="Arial" panose="020B0604020202020204" pitchFamily="34" charset="0"/>
                <a:cs typeface="Arial" panose="020B0604020202020204" pitchFamily="34" charset="0"/>
              </a:rPr>
              <a:t>HAVING</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or a </a:t>
            </a:r>
            <a:r>
              <a:rPr lang="en-IN" sz="2400" b="1" i="1" dirty="0">
                <a:solidFill>
                  <a:srgbClr val="C41A1A"/>
                </a:solidFill>
                <a:latin typeface="Arial" panose="020B0604020202020204" pitchFamily="34" charset="0"/>
                <a:cs typeface="Arial" panose="020B0604020202020204" pitchFamily="34" charset="0"/>
              </a:rPr>
              <a:t>FROM</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28206" y="2307925"/>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smtClean="0">
                  <a:solidFill>
                    <a:schemeClr val="bg1">
                      <a:lumMod val="65000"/>
                    </a:schemeClr>
                  </a:solidFill>
                </a:rPr>
                <a:t>Outer Query</a:t>
              </a:r>
              <a:endParaRPr lang="en-IN" sz="2400" dirty="0">
                <a:solidFill>
                  <a:schemeClr val="bg1">
                    <a:lumMod val="65000"/>
                  </a:schemeClr>
                </a:solidFill>
              </a:endParaRP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506088"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xmlns="" val="3533475096"/>
      </p:ext>
    </p:extLst>
  </p:cSld>
  <p:clrMapOvr>
    <a:masterClrMapping/>
  </p:clrMapOvr>
  <p:timing>
    <p:tnLst>
      <p:par>
        <p:cTn id="1" dur="indefinite" restart="never" nodeType="tmRoot"/>
      </p:par>
    </p:tn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Multiple</a:t>
            </a:r>
            <a:r>
              <a:rPr lang="en-IN" sz="3200" b="1" dirty="0"/>
              <a:t> </a:t>
            </a:r>
            <a:r>
              <a:rPr lang="en-IN" sz="3200" b="1" i="1" dirty="0">
                <a:solidFill>
                  <a:srgbClr val="FFFF00"/>
                </a:solidFill>
                <a:latin typeface="Arial" pitchFamily="34" charset="0"/>
                <a:cs typeface="Arial" pitchFamily="34" charset="0"/>
              </a:rPr>
              <a:t>Row</a:t>
            </a:r>
            <a:r>
              <a:rPr lang="en-IN" sz="3200" b="1" dirty="0"/>
              <a:t> </a:t>
            </a:r>
            <a:r>
              <a:rPr lang="en-IN" sz="3200" b="1" i="1" dirty="0">
                <a:solidFill>
                  <a:srgbClr val="FFFF00"/>
                </a:solidFill>
                <a:latin typeface="Arial" pitchFamily="34" charset="0"/>
                <a:cs typeface="Arial" pitchFamily="34" charset="0"/>
              </a:rPr>
              <a:t>and</a:t>
            </a:r>
            <a:r>
              <a:rPr lang="en-IN" sz="3200" b="1" dirty="0"/>
              <a:t> </a:t>
            </a:r>
            <a:r>
              <a:rPr lang="en-IN" sz="3200" b="1" i="1" dirty="0" smtClean="0">
                <a:solidFill>
                  <a:srgbClr val="FFFF00"/>
                </a:solidFill>
                <a:latin typeface="Arial" pitchFamily="34" charset="0"/>
                <a:cs typeface="Arial" pitchFamily="34" charset="0"/>
              </a:rPr>
              <a:t>Column</a:t>
            </a:r>
            <a:r>
              <a:rPr lang="en-IN" sz="3200" b="1" dirty="0" smtClean="0"/>
              <a:t> </a:t>
            </a:r>
            <a:r>
              <a:rPr lang="en-IN" sz="3200" b="1" i="1" dirty="0" smtClean="0">
                <a:solidFill>
                  <a:srgbClr val="FFFF00"/>
                </a:solidFill>
                <a:latin typeface="Arial" pitchFamily="34" charset="0"/>
                <a:cs typeface="Arial" pitchFamily="34" charset="0"/>
              </a:rPr>
              <a:t>Subqueries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57071"/>
            <a:ext cx="8991600" cy="1200329"/>
          </a:xfrm>
          <a:prstGeom prst="rect">
            <a:avLst/>
          </a:prstGeom>
        </p:spPr>
        <p:txBody>
          <a:bodyPr wrap="square">
            <a:spAutoFit/>
          </a:bodyPr>
          <a:lstStyle/>
          <a:p>
            <a:pPr algn="just"/>
            <a:r>
              <a:rPr lang="en-IN" sz="2400" dirty="0" smtClean="0">
                <a:latin typeface="Arial" panose="020B0604020202020204" pitchFamily="34" charset="0"/>
                <a:cs typeface="Arial" panose="020B0604020202020204" pitchFamily="34" charset="0"/>
              </a:rPr>
              <a:t>A multiple </a:t>
            </a:r>
            <a:r>
              <a:rPr lang="en-IN" sz="2400" dirty="0">
                <a:latin typeface="Arial" panose="020B0604020202020204" pitchFamily="34" charset="0"/>
                <a:cs typeface="Arial" panose="020B0604020202020204" pitchFamily="34" charset="0"/>
              </a:rPr>
              <a:t>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rgbClr val="C00000"/>
                </a:solidFill>
                <a:latin typeface="Arial" panose="020B0604020202020204" pitchFamily="34" charset="0"/>
                <a:cs typeface="Arial" panose="020B0604020202020204" pitchFamily="34" charset="0"/>
              </a:rPr>
              <a:t>I</a:t>
            </a:r>
            <a:r>
              <a:rPr lang="en-IN" sz="2400" b="1" i="1" dirty="0">
                <a:solidFill>
                  <a:srgbClr val="C41A1A"/>
                </a:solidFill>
                <a:latin typeface="Arial" panose="020B0604020202020204" pitchFamily="34" charset="0"/>
                <a:cs typeface="Arial" panose="020B0604020202020204" pitchFamily="34" charset="0"/>
              </a:rPr>
              <a:t>N</a:t>
            </a:r>
            <a:r>
              <a:rPr lang="en-IN" sz="2400" dirty="0">
                <a:latin typeface="Arial" panose="020B0604020202020204" pitchFamily="34" charset="0"/>
                <a:cs typeface="Arial" panose="020B0604020202020204" pitchFamily="34" charset="0"/>
              </a:rPr>
              <a:t>, </a:t>
            </a:r>
            <a:r>
              <a:rPr lang="en-IN" sz="2400" b="1" i="1" dirty="0">
                <a:solidFill>
                  <a:srgbClr val="C41A1A"/>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rgbClr val="C41A1A"/>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grpSp>
        <p:nvGrpSpPr>
          <p:cNvPr id="7" name="Group 6"/>
          <p:cNvGrpSpPr/>
          <p:nvPr/>
        </p:nvGrpSpPr>
        <p:grpSpPr>
          <a:xfrm>
            <a:off x="76200" y="2307925"/>
            <a:ext cx="9016905" cy="3117274"/>
            <a:chOff x="76200" y="2307925"/>
            <a:chExt cx="9016905" cy="3117274"/>
          </a:xfrm>
        </p:grpSpPr>
        <p:pic>
          <p:nvPicPr>
            <p:cNvPr id="6" name="Picture 5"/>
            <p:cNvPicPr>
              <a:picLocks noChangeAspect="1"/>
            </p:cNvPicPr>
            <p:nvPr/>
          </p:nvPicPr>
          <p:blipFill>
            <a:blip r:embed="rId2"/>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smtClean="0">
                  <a:solidFill>
                    <a:schemeClr val="bg1">
                      <a:lumMod val="65000"/>
                    </a:schemeClr>
                  </a:solidFill>
                </a:rPr>
                <a:t>Outer Query</a:t>
              </a:r>
              <a:endParaRPr lang="en-IN" sz="2400" dirty="0">
                <a:solidFill>
                  <a:schemeClr val="bg1">
                    <a:lumMod val="65000"/>
                  </a:schemeClr>
                </a:solidFill>
              </a:endParaRP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506088"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xmlns="" val="148897667"/>
      </p:ext>
    </p:extLst>
  </p:cSld>
  <p:clrMapOvr>
    <a:masterClrMapping/>
  </p:clrMapOvr>
  <p:timing>
    <p:tnLst>
      <p:par>
        <p:cTn id="1" dur="indefinite" restart="never" nodeType="tmRoot"/>
      </p:par>
    </p:tnLst>
  </p:timing>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Subqueries</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subquery is a SELECT statement within another statement</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52400" y="1460957"/>
            <a:ext cx="8839200" cy="2585323"/>
          </a:xfrm>
          <a:prstGeom prst="rect">
            <a:avLst/>
          </a:prstGeom>
          <a:solidFill>
            <a:schemeClr val="bg1">
              <a:lumMod val="95000"/>
            </a:schemeClr>
          </a:solidFill>
        </p:spPr>
        <p:txBody>
          <a:bodyPr wrap="square">
            <a:spAutoFit/>
          </a:bodyPr>
          <a:lstStyle/>
          <a:p>
            <a:r>
              <a:rPr lang="en-IN" dirty="0">
                <a:latin typeface="Arial" panose="020B0604020202020204" pitchFamily="34" charset="0"/>
                <a:cs typeface="Arial" panose="020B0604020202020204" pitchFamily="34" charset="0"/>
              </a:rPr>
              <a:t>A subquery may occur in:</a:t>
            </a:r>
          </a:p>
          <a:p>
            <a:pPr marL="285750" indent="-285750">
              <a:lnSpc>
                <a:spcPct val="200000"/>
              </a:lnSpc>
              <a:buFont typeface="Arial" panose="020B0604020202020204" pitchFamily="34" charset="0"/>
              <a:buChar char="•"/>
            </a:pPr>
            <a:r>
              <a:rPr lang="en-IN" dirty="0" smtClean="0">
                <a:latin typeface="Arial" panose="020B0604020202020204" pitchFamily="34" charset="0"/>
                <a:cs typeface="Arial" panose="020B0604020202020204" pitchFamily="34" charset="0"/>
              </a:rPr>
              <a:t>A</a:t>
            </a:r>
            <a:r>
              <a:rPr lang="en-IN" b="1" dirty="0" smtClean="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SELECT</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smtClean="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FROM</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smtClean="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WHERE</a:t>
            </a:r>
            <a:r>
              <a:rPr lang="en-IN" b="1" dirty="0">
                <a:solidFill>
                  <a:srgbClr val="00B0F0"/>
                </a:solidFill>
                <a:latin typeface="Arial" panose="020B0604020202020204" pitchFamily="34" charset="0"/>
                <a:cs typeface="Arial" panose="020B0604020202020204" pitchFamily="34" charset="0"/>
              </a:rPr>
              <a:t> </a:t>
            </a:r>
            <a:r>
              <a:rPr lang="en-IN" dirty="0" smtClean="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smtClean="0">
                <a:latin typeface="Arial" panose="020B0604020202020204" pitchFamily="34" charset="0"/>
                <a:cs typeface="Arial" panose="020B0604020202020204" pitchFamily="34" charset="0"/>
              </a:rPr>
              <a:t>A </a:t>
            </a:r>
            <a:r>
              <a:rPr lang="en-IN" b="1" i="1" dirty="0">
                <a:solidFill>
                  <a:srgbClr val="00B0F0"/>
                </a:solidFill>
                <a:latin typeface="Arial" panose="020B0604020202020204" pitchFamily="34" charset="0"/>
                <a:cs typeface="Arial" panose="020B0604020202020204" pitchFamily="34" charset="0"/>
              </a:rPr>
              <a:t>HAVING</a:t>
            </a:r>
            <a:r>
              <a:rPr lang="en-IN" dirty="0" smtClean="0">
                <a:latin typeface="Arial" panose="020B0604020202020204" pitchFamily="34" charset="0"/>
                <a:cs typeface="Arial" panose="020B0604020202020204" pitchFamily="34" charset="0"/>
              </a:rPr>
              <a:t> clause</a:t>
            </a:r>
          </a:p>
        </p:txBody>
      </p:sp>
      <p:sp>
        <p:nvSpPr>
          <p:cNvPr id="8" name="Rectangle 7"/>
          <p:cNvSpPr/>
          <p:nvPr/>
        </p:nvSpPr>
        <p:spPr>
          <a:xfrm>
            <a:off x="174170" y="4321314"/>
            <a:ext cx="8817429"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subquery's outer statement can be any one of: </a:t>
            </a:r>
            <a:r>
              <a:rPr lang="en-IN" b="1" i="1" dirty="0">
                <a:solidFill>
                  <a:srgbClr val="C00000"/>
                </a:solidFill>
                <a:latin typeface="Arial" panose="020B0604020202020204" pitchFamily="34" charset="0"/>
                <a:cs typeface="Arial" panose="020B0604020202020204" pitchFamily="34" charset="0"/>
              </a:rPr>
              <a:t>SELECT</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INSERT</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UPDATE</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DELETE</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SET</a:t>
            </a:r>
            <a:r>
              <a:rPr lang="en-IN" sz="2000" b="1" i="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DO</a:t>
            </a:r>
            <a:r>
              <a:rPr lang="en-IN" sz="2000" b="1" i="1" dirty="0">
                <a:latin typeface="Arial" panose="020B0604020202020204" pitchFamily="34" charset="0"/>
                <a:cs typeface="Arial" panose="020B0604020202020204" pitchFamily="34" charset="0"/>
              </a:rPr>
              <a:t>.</a:t>
            </a:r>
          </a:p>
        </p:txBody>
      </p:sp>
    </p:spTree>
  </p:cSld>
  <p:clrMapOvr>
    <a:masterClrMapping/>
  </p:clrMapOvr>
  <p:timing>
    <p:tnLst>
      <p:par>
        <p:cTn id="1" dur="indefinite" restart="never" nodeType="tmRoot"/>
      </p:par>
    </p:tnLst>
  </p:timing>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Subqueries with INSERT</a:t>
            </a:r>
            <a:endParaRPr lang="en-IN" sz="3200" b="1" i="1" dirty="0">
              <a:solidFill>
                <a:srgbClr val="FFFF00"/>
              </a:solidFill>
              <a:latin typeface="Arial" pitchFamily="34" charset="0"/>
              <a:cs typeface="Arial" pitchFamily="34" charset="0"/>
            </a:endParaRPr>
          </a:p>
        </p:txBody>
      </p:sp>
      <p:sp>
        <p:nvSpPr>
          <p:cNvPr id="10" name="Rectangle 9"/>
          <p:cNvSpPr/>
          <p:nvPr/>
        </p:nvSpPr>
        <p:spPr>
          <a:xfrm>
            <a:off x="152400" y="915649"/>
            <a:ext cx="997389" cy="400110"/>
          </a:xfrm>
          <a:prstGeom prst="rect">
            <a:avLst/>
          </a:prstGeom>
        </p:spPr>
        <p:txBody>
          <a:bodyPr wrap="none">
            <a:spAutoFit/>
          </a:bodyPr>
          <a:lstStyle/>
          <a:p>
            <a:r>
              <a:rPr lang="en-US" sz="2000" b="1" i="1" dirty="0" smtClean="0">
                <a:solidFill>
                  <a:schemeClr val="bg1">
                    <a:lumMod val="85000"/>
                  </a:schemeClr>
                </a:solidFill>
                <a:latin typeface="Arial" pitchFamily="34" charset="0"/>
                <a:cs typeface="Arial" pitchFamily="34" charset="0"/>
              </a:rPr>
              <a:t>syntax</a:t>
            </a:r>
          </a:p>
        </p:txBody>
      </p:sp>
      <p:sp>
        <p:nvSpPr>
          <p:cNvPr id="5" name="Rectangle 3"/>
          <p:cNvSpPr>
            <a:spLocks noChangeArrowheads="1"/>
          </p:cNvSpPr>
          <p:nvPr/>
        </p:nvSpPr>
        <p:spPr bwMode="auto">
          <a:xfrm>
            <a:off x="148441" y="1422737"/>
            <a:ext cx="8843157" cy="1015663"/>
          </a:xfrm>
          <a:prstGeom prst="rect">
            <a:avLst/>
          </a:prstGeom>
          <a:solidFill>
            <a:srgbClr val="F8F8F8"/>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sz="2000" dirty="0">
                <a:solidFill>
                  <a:srgbClr val="0077AA"/>
                </a:solidFill>
                <a:latin typeface="Liberation Mono"/>
              </a:rPr>
              <a:t>INSERT INTO table_name [ (column1 [, column2 ]) ] </a:t>
            </a:r>
          </a:p>
          <a:p>
            <a:pPr marL="0" marR="0" lvl="0" indent="0" algn="l" defTabSz="914400" rtl="0" eaLnBrk="0" fontAlgn="base" latinLnBrk="0" hangingPunct="0">
              <a:lnSpc>
                <a:spcPct val="100000"/>
              </a:lnSpc>
              <a:spcBef>
                <a:spcPct val="0"/>
              </a:spcBef>
              <a:spcAft>
                <a:spcPct val="0"/>
              </a:spcAft>
              <a:buClrTx/>
              <a:buSzTx/>
              <a:buFontTx/>
              <a:buNone/>
              <a:tabLst/>
            </a:pPr>
            <a:r>
              <a:rPr lang="en-US" sz="2000" dirty="0">
                <a:solidFill>
                  <a:srgbClr val="0077AA"/>
                </a:solidFill>
                <a:latin typeface="Liberation Mono"/>
              </a:rPr>
              <a:t>SELECT [ *|column1 [, column2 ] FROM table1 [, table2 ] </a:t>
            </a:r>
          </a:p>
          <a:p>
            <a:pPr marL="0" marR="0" lvl="0" indent="0" algn="l" defTabSz="914400" rtl="0" eaLnBrk="0" fontAlgn="base" latinLnBrk="0" hangingPunct="0">
              <a:lnSpc>
                <a:spcPct val="100000"/>
              </a:lnSpc>
              <a:spcBef>
                <a:spcPct val="0"/>
              </a:spcBef>
              <a:spcAft>
                <a:spcPct val="0"/>
              </a:spcAft>
              <a:buClrTx/>
              <a:buSzTx/>
              <a:buFontTx/>
              <a:buNone/>
              <a:tabLst/>
            </a:pPr>
            <a:r>
              <a:rPr lang="en-US" sz="2000" dirty="0">
                <a:solidFill>
                  <a:srgbClr val="0077AA"/>
                </a:solidFill>
                <a:latin typeface="Liberation Mono"/>
              </a:rPr>
              <a:t>[ WHERE VALUE OPERATOR ]; </a:t>
            </a:r>
          </a:p>
        </p:txBody>
      </p:sp>
      <p:pic>
        <p:nvPicPr>
          <p:cNvPr id="6" name="Picture 5"/>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48441" y="4038600"/>
            <a:ext cx="7166760" cy="860503"/>
          </a:xfrm>
          <a:prstGeom prst="rect">
            <a:avLst/>
          </a:prstGeom>
        </p:spPr>
      </p:pic>
      <p:pic>
        <p:nvPicPr>
          <p:cNvPr id="3" name="Picture 2"/>
          <p:cNvPicPr>
            <a:picLocks noChangeAspect="1"/>
          </p:cNvPicPr>
          <p:nvPr/>
        </p:nvPicPr>
        <p:blipFill>
          <a:blip r:embed="rId3"/>
          <a:stretch>
            <a:fillRect/>
          </a:stretch>
        </p:blipFill>
        <p:spPr>
          <a:xfrm>
            <a:off x="148441" y="3033712"/>
            <a:ext cx="6981825" cy="409575"/>
          </a:xfrm>
          <a:prstGeom prst="rect">
            <a:avLst/>
          </a:prstGeom>
        </p:spPr>
      </p:pic>
      <p:sp>
        <p:nvSpPr>
          <p:cNvPr id="7" name="Rectangle 6"/>
          <p:cNvSpPr/>
          <p:nvPr/>
        </p:nvSpPr>
        <p:spPr>
          <a:xfrm>
            <a:off x="3906747" y="2939144"/>
            <a:ext cx="322351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p:cNvSpPr/>
          <p:nvPr/>
        </p:nvSpPr>
        <p:spPr>
          <a:xfrm>
            <a:off x="691578" y="4430486"/>
            <a:ext cx="6281726"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xmlns="" val="3212266341"/>
      </p:ext>
    </p:extLst>
  </p:cSld>
  <p:clrMapOvr>
    <a:masterClrMapping/>
  </p:clrMapOvr>
  <p:timing>
    <p:tnLst>
      <p:par>
        <p:cTn id="1" dur="indefinite" restart="never" nodeType="tmRoot"/>
      </p:par>
    </p:tnLst>
  </p:timing>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Subqueries with UPDATE</a:t>
            </a:r>
            <a:endParaRPr lang="en-IN" sz="3200" b="1" i="1" dirty="0">
              <a:solidFill>
                <a:srgbClr val="FFFF00"/>
              </a:solidFill>
              <a:latin typeface="Arial" pitchFamily="34" charset="0"/>
              <a:cs typeface="Arial" pitchFamily="34" charset="0"/>
            </a:endParaRPr>
          </a:p>
        </p:txBody>
      </p:sp>
      <p:sp>
        <p:nvSpPr>
          <p:cNvPr id="10" name="Rectangle 9"/>
          <p:cNvSpPr/>
          <p:nvPr/>
        </p:nvSpPr>
        <p:spPr>
          <a:xfrm>
            <a:off x="152400" y="914400"/>
            <a:ext cx="997389" cy="400110"/>
          </a:xfrm>
          <a:prstGeom prst="rect">
            <a:avLst/>
          </a:prstGeom>
        </p:spPr>
        <p:txBody>
          <a:bodyPr wrap="none">
            <a:spAutoFit/>
          </a:bodyPr>
          <a:lstStyle/>
          <a:p>
            <a:r>
              <a:rPr lang="en-US" sz="2000" b="1" i="1" dirty="0" smtClean="0">
                <a:solidFill>
                  <a:schemeClr val="bg1">
                    <a:lumMod val="85000"/>
                  </a:schemeClr>
                </a:solidFill>
                <a:latin typeface="Arial" pitchFamily="34" charset="0"/>
                <a:cs typeface="Arial" pitchFamily="34" charset="0"/>
              </a:rPr>
              <a:t>syntax</a:t>
            </a:r>
          </a:p>
        </p:txBody>
      </p:sp>
      <p:sp>
        <p:nvSpPr>
          <p:cNvPr id="3" name="Rectangle 2"/>
          <p:cNvSpPr>
            <a:spLocks noChangeArrowheads="1"/>
          </p:cNvSpPr>
          <p:nvPr/>
        </p:nvSpPr>
        <p:spPr bwMode="auto">
          <a:xfrm>
            <a:off x="148442" y="1441847"/>
            <a:ext cx="8843157" cy="1015663"/>
          </a:xfrm>
          <a:prstGeom prst="rect">
            <a:avLst/>
          </a:prstGeom>
          <a:solidFill>
            <a:srgbClr val="F8F8F8"/>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UPDATE table_name SET column_name = new_value [ WHERE OPERATOR [ VALUE </a:t>
            </a:r>
            <a:r>
              <a:rPr lang="en-US" sz="2000" dirty="0" smtClean="0">
                <a:solidFill>
                  <a:srgbClr val="0077AA"/>
                </a:solidFill>
                <a:latin typeface="Liberation Mono"/>
              </a:rPr>
              <a:t>] (</a:t>
            </a:r>
            <a:r>
              <a:rPr lang="en-US" sz="2000" dirty="0">
                <a:solidFill>
                  <a:srgbClr val="0077AA"/>
                </a:solidFill>
                <a:latin typeface="Liberation Mono"/>
              </a:rPr>
              <a:t>SELECT </a:t>
            </a:r>
            <a:r>
              <a:rPr lang="en-US" sz="2000" dirty="0" smtClean="0">
                <a:solidFill>
                  <a:srgbClr val="0077AA"/>
                </a:solidFill>
                <a:latin typeface="Liberation Mono"/>
              </a:rPr>
              <a:t>column_name </a:t>
            </a:r>
            <a:r>
              <a:rPr lang="en-US" sz="2000" dirty="0">
                <a:solidFill>
                  <a:srgbClr val="0077AA"/>
                </a:solidFill>
                <a:latin typeface="Liberation Mono"/>
              </a:rPr>
              <a:t>FROM </a:t>
            </a:r>
            <a:r>
              <a:rPr lang="en-US" sz="2000" dirty="0" smtClean="0">
                <a:solidFill>
                  <a:srgbClr val="0077AA"/>
                </a:solidFill>
                <a:latin typeface="Liberation Mono"/>
              </a:rPr>
              <a:t>table_name) </a:t>
            </a:r>
            <a:r>
              <a:rPr lang="en-US" sz="2000" dirty="0">
                <a:solidFill>
                  <a:srgbClr val="0077AA"/>
                </a:solidFill>
                <a:latin typeface="Liberation Mono"/>
              </a:rPr>
              <a:t>[ WHERE) ] </a:t>
            </a:r>
          </a:p>
        </p:txBody>
      </p:sp>
    </p:spTree>
    <p:extLst>
      <p:ext uri="{BB962C8B-B14F-4D97-AF65-F5344CB8AC3E}">
        <p14:creationId xmlns:p14="http://schemas.microsoft.com/office/powerpoint/2010/main" xmlns="" val="3616541887"/>
      </p:ext>
    </p:extLst>
  </p:cSld>
  <p:clrMapOvr>
    <a:masterClrMapping/>
  </p:clrMapOvr>
  <p:timing>
    <p:tnLst>
      <p:par>
        <p:cTn id="1" dur="indefinite" restart="never" nodeType="tmRoot"/>
      </p:par>
    </p:tnLst>
  </p:timing>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Subqueries with DELETE</a:t>
            </a:r>
            <a:endParaRPr lang="en-IN" sz="3200" b="1" i="1" dirty="0">
              <a:solidFill>
                <a:srgbClr val="FFFF00"/>
              </a:solidFill>
              <a:latin typeface="Arial" pitchFamily="34" charset="0"/>
              <a:cs typeface="Arial" pitchFamily="34" charset="0"/>
            </a:endParaRPr>
          </a:p>
        </p:txBody>
      </p:sp>
      <p:sp>
        <p:nvSpPr>
          <p:cNvPr id="10" name="Rectangle 9"/>
          <p:cNvSpPr/>
          <p:nvPr/>
        </p:nvSpPr>
        <p:spPr>
          <a:xfrm>
            <a:off x="152400" y="873204"/>
            <a:ext cx="997389" cy="400110"/>
          </a:xfrm>
          <a:prstGeom prst="rect">
            <a:avLst/>
          </a:prstGeom>
        </p:spPr>
        <p:txBody>
          <a:bodyPr wrap="none">
            <a:spAutoFit/>
          </a:bodyPr>
          <a:lstStyle/>
          <a:p>
            <a:r>
              <a:rPr lang="en-US" sz="2000" b="1" i="1" dirty="0" smtClean="0">
                <a:solidFill>
                  <a:schemeClr val="bg1">
                    <a:lumMod val="85000"/>
                  </a:schemeClr>
                </a:solidFill>
                <a:latin typeface="Arial" pitchFamily="34" charset="0"/>
                <a:cs typeface="Arial" pitchFamily="34" charset="0"/>
              </a:rPr>
              <a:t>syntax</a:t>
            </a:r>
          </a:p>
        </p:txBody>
      </p:sp>
      <p:sp>
        <p:nvSpPr>
          <p:cNvPr id="11" name="Rectangle 4"/>
          <p:cNvSpPr>
            <a:spLocks noChangeArrowheads="1"/>
          </p:cNvSpPr>
          <p:nvPr/>
        </p:nvSpPr>
        <p:spPr bwMode="auto">
          <a:xfrm>
            <a:off x="148441" y="1425714"/>
            <a:ext cx="8843157" cy="707886"/>
          </a:xfrm>
          <a:prstGeom prst="rect">
            <a:avLst/>
          </a:prstGeom>
          <a:solidFill>
            <a:srgbClr val="F8F8F8"/>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rPr>
              <a:t>DELETE FROM table_name [ WHERE OPERATOR [ VALUE ] </a:t>
            </a:r>
          </a:p>
          <a:p>
            <a:pPr eaLnBrk="0" fontAlgn="base" hangingPunct="0">
              <a:spcBef>
                <a:spcPct val="0"/>
              </a:spcBef>
              <a:spcAft>
                <a:spcPct val="0"/>
              </a:spcAft>
            </a:pPr>
            <a:r>
              <a:rPr lang="en-US" sz="2000" dirty="0">
                <a:solidFill>
                  <a:srgbClr val="0077AA"/>
                </a:solidFill>
                <a:latin typeface="Liberation Mono"/>
              </a:rPr>
              <a:t>(SELECT </a:t>
            </a:r>
            <a:r>
              <a:rPr lang="en-US" sz="2000" dirty="0" smtClean="0">
                <a:solidFill>
                  <a:srgbClr val="0077AA"/>
                </a:solidFill>
                <a:latin typeface="Liberation Mono"/>
              </a:rPr>
              <a:t>column_name </a:t>
            </a:r>
            <a:r>
              <a:rPr lang="en-US" sz="2000" dirty="0">
                <a:solidFill>
                  <a:srgbClr val="0077AA"/>
                </a:solidFill>
                <a:latin typeface="Liberation Mono"/>
              </a:rPr>
              <a:t>FROM </a:t>
            </a:r>
            <a:r>
              <a:rPr lang="en-US" sz="2000" dirty="0" smtClean="0">
                <a:solidFill>
                  <a:srgbClr val="0077AA"/>
                </a:solidFill>
                <a:latin typeface="Liberation Mono"/>
              </a:rPr>
              <a:t>table_name) </a:t>
            </a:r>
            <a:r>
              <a:rPr lang="en-US" sz="2000" dirty="0">
                <a:solidFill>
                  <a:srgbClr val="0077AA"/>
                </a:solidFill>
                <a:latin typeface="Liberation Mono"/>
              </a:rPr>
              <a:t>[ WHERE) ] </a:t>
            </a:r>
          </a:p>
        </p:txBody>
      </p:sp>
    </p:spTree>
    <p:extLst>
      <p:ext uri="{BB962C8B-B14F-4D97-AF65-F5344CB8AC3E}">
        <p14:creationId xmlns:p14="http://schemas.microsoft.com/office/powerpoint/2010/main" xmlns="" val="347510706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590800"/>
            <a:ext cx="8839200" cy="914400"/>
          </a:xfrm>
          <a:prstGeom prst="rect">
            <a:avLst/>
          </a:prstGeom>
        </p:spPr>
        <p:txBody>
          <a:bodyPr>
            <a:normAutofit/>
          </a:bodyPr>
          <a:lstStyle/>
          <a:p>
            <a:pPr lvl="0" algn="ctr">
              <a:spcBef>
                <a:spcPct val="0"/>
              </a:spcBef>
              <a:defRPr/>
            </a:pPr>
            <a:endParaRPr kumimoji="0" lang="en-US" sz="3600" b="1" i="1" u="none" strike="noStrike" kern="1200" cap="none" spc="0" normalizeH="0" baseline="0" noProof="0" dirty="0" smtClean="0">
              <a:ln>
                <a:noFill/>
              </a:ln>
              <a:effectLst/>
              <a:uLnTx/>
              <a:uFillTx/>
              <a:latin typeface="Arial" pitchFamily="34" charset="0"/>
              <a:cs typeface="Arial" pitchFamily="34" charset="0"/>
            </a:endParaRPr>
          </a:p>
        </p:txBody>
      </p:sp>
      <p:sp>
        <p:nvSpPr>
          <p:cNvPr id="4" name="Rectangle 3"/>
          <p:cNvSpPr/>
          <p:nvPr/>
        </p:nvSpPr>
        <p:spPr>
          <a:xfrm>
            <a:off x="152400" y="726281"/>
            <a:ext cx="8839200" cy="5509200"/>
          </a:xfrm>
          <a:prstGeom prst="rect">
            <a:avLst/>
          </a:prstGeom>
          <a:solidFill>
            <a:schemeClr val="bg1"/>
          </a:solidFill>
        </p:spPr>
        <p:txBody>
          <a:bodyPr wrap="square">
            <a:spAutoFit/>
          </a:bodyPr>
          <a:lstStyle/>
          <a:p>
            <a:r>
              <a:rPr lang="en-US" sz="2800" b="1" u="sng" dirty="0" smtClean="0">
                <a:latin typeface="Arial" pitchFamily="34" charset="0"/>
                <a:cs typeface="Arial" pitchFamily="34" charset="0"/>
              </a:rPr>
              <a:t>Atomicity</a:t>
            </a:r>
            <a:r>
              <a:rPr lang="en-US" sz="2400" dirty="0" smtClean="0">
                <a:latin typeface="Arial" pitchFamily="34" charset="0"/>
                <a:cs typeface="Arial" pitchFamily="34" charset="0"/>
              </a:rPr>
              <a:t>. In a transaction involving two or more separate</a:t>
            </a:r>
            <a:r>
              <a:rPr lang="en-US" sz="2400" dirty="0" smtClean="0"/>
              <a:t> </a:t>
            </a:r>
            <a:r>
              <a:rPr lang="en-US" sz="2400" dirty="0" smtClean="0">
                <a:latin typeface="Arial" pitchFamily="34" charset="0"/>
                <a:cs typeface="Arial" pitchFamily="34" charset="0"/>
              </a:rPr>
              <a:t>pieces of information, either all of the pieces are committed or none are.</a:t>
            </a:r>
          </a:p>
          <a:p>
            <a:endParaRPr lang="en-US" sz="1200" dirty="0" smtClean="0">
              <a:latin typeface="Arial" pitchFamily="34" charset="0"/>
              <a:cs typeface="Arial" pitchFamily="34" charset="0"/>
            </a:endParaRPr>
          </a:p>
          <a:p>
            <a:endParaRPr lang="en-US" sz="1200" dirty="0" smtClean="0">
              <a:latin typeface="Arial" pitchFamily="34" charset="0"/>
              <a:cs typeface="Arial" pitchFamily="34" charset="0"/>
            </a:endParaRPr>
          </a:p>
          <a:p>
            <a:r>
              <a:rPr lang="en-US" sz="2800" b="1" u="sng" dirty="0" smtClean="0">
                <a:latin typeface="Arial" pitchFamily="34" charset="0"/>
                <a:cs typeface="Arial" pitchFamily="34" charset="0"/>
              </a:rPr>
              <a:t>Consistency</a:t>
            </a:r>
            <a:r>
              <a:rPr lang="en-US" sz="2400" dirty="0" smtClean="0">
                <a:latin typeface="Arial" pitchFamily="34" charset="0"/>
                <a:cs typeface="Arial" pitchFamily="34" charset="0"/>
              </a:rPr>
              <a:t>. A transaction either creates a new and valid state of data, or, if any failure occurs, returns all data to its state before the transaction was started.</a:t>
            </a:r>
          </a:p>
          <a:p>
            <a:endParaRPr lang="en-US" sz="1200" dirty="0" smtClean="0">
              <a:latin typeface="Arial" pitchFamily="34" charset="0"/>
              <a:cs typeface="Arial" pitchFamily="34" charset="0"/>
            </a:endParaRPr>
          </a:p>
          <a:p>
            <a:endParaRPr lang="en-US" sz="1200" dirty="0" smtClean="0">
              <a:latin typeface="Arial" pitchFamily="34" charset="0"/>
              <a:cs typeface="Arial" pitchFamily="34" charset="0"/>
            </a:endParaRPr>
          </a:p>
          <a:p>
            <a:r>
              <a:rPr lang="en-US" sz="2800" b="1" u="sng" dirty="0" smtClean="0">
                <a:latin typeface="Arial" pitchFamily="34" charset="0"/>
                <a:cs typeface="Arial" pitchFamily="34" charset="0"/>
              </a:rPr>
              <a:t>Isolation</a:t>
            </a:r>
            <a:r>
              <a:rPr lang="en-US" sz="2400" dirty="0" smtClean="0">
                <a:latin typeface="Arial" pitchFamily="34" charset="0"/>
                <a:cs typeface="Arial" pitchFamily="34" charset="0"/>
              </a:rPr>
              <a:t>. A transaction in process and not yet committed must remain isolated from any other transaction.</a:t>
            </a:r>
          </a:p>
          <a:p>
            <a:endParaRPr lang="en-US" sz="1200" dirty="0" smtClean="0">
              <a:latin typeface="Arial" pitchFamily="34" charset="0"/>
              <a:cs typeface="Arial" pitchFamily="34" charset="0"/>
            </a:endParaRPr>
          </a:p>
          <a:p>
            <a:endParaRPr lang="en-US" sz="1200" dirty="0" smtClean="0">
              <a:latin typeface="Arial" pitchFamily="34" charset="0"/>
              <a:cs typeface="Arial" pitchFamily="34" charset="0"/>
            </a:endParaRPr>
          </a:p>
          <a:p>
            <a:r>
              <a:rPr lang="en-US" sz="2800" b="1" u="sng" dirty="0" smtClean="0">
                <a:latin typeface="Arial" pitchFamily="34" charset="0"/>
                <a:cs typeface="Arial" pitchFamily="34" charset="0"/>
              </a:rPr>
              <a:t>Durability</a:t>
            </a:r>
            <a:r>
              <a:rPr lang="en-US" sz="2400" dirty="0" smtClean="0">
                <a:latin typeface="Arial" pitchFamily="34" charset="0"/>
                <a:cs typeface="Arial" pitchFamily="34" charset="0"/>
              </a:rPr>
              <a:t>. Committed data is saved by the system such that, even in the event of a failure and system restart, the data is available in its correct state.</a:t>
            </a:r>
            <a:endParaRPr lang="en-US" sz="2400" dirty="0">
              <a:latin typeface="Arial" pitchFamily="34" charset="0"/>
              <a:cs typeface="Arial" pitchFamily="34" charset="0"/>
            </a:endParaRPr>
          </a:p>
        </p:txBody>
      </p:sp>
      <p:sp>
        <p:nvSpPr>
          <p:cNvPr id="5" name="Rectangle 4"/>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smtClean="0">
                <a:solidFill>
                  <a:schemeClr val="bg1">
                    <a:lumMod val="95000"/>
                  </a:schemeClr>
                </a:solidFill>
                <a:latin typeface="Arial" panose="020B0604020202020204" pitchFamily="34" charset="0"/>
                <a:cs typeface="Arial" panose="020B0604020202020204" pitchFamily="34" charset="0"/>
              </a:rPr>
              <a:t>ACID properties of transactions</a:t>
            </a:r>
            <a:endParaRPr lang="en-IN" sz="3600" dirty="0">
              <a:solidFill>
                <a:schemeClr val="bg1"/>
              </a:solidFill>
              <a:latin typeface="Arial" panose="020B0604020202020204" pitchFamily="34" charset="0"/>
              <a:cs typeface="Arial" panose="020B0604020202020204" pitchFamily="34" charset="0"/>
            </a:endParaRPr>
          </a:p>
        </p:txBody>
      </p:sp>
    </p:spTree>
  </p:cSld>
  <p:clrMapOvr>
    <a:masterClrMapping/>
  </p:clrMapOvr>
  <p:transition/>
  <p:timing>
    <p:tnLst>
      <p:par>
        <p:cTn id="1" dur="indefinite" restart="never" nodeType="tmRoot"/>
      </p:par>
    </p:tnLst>
  </p:timing>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Types of Subqueries</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76200" y="685800"/>
            <a:ext cx="8991600" cy="5847755"/>
          </a:xfrm>
          <a:prstGeom prst="rect">
            <a:avLst/>
          </a:prstGeom>
        </p:spPr>
        <p:txBody>
          <a:bodyPr wrap="square">
            <a:spAutoFit/>
          </a:bodyPr>
          <a:lstStyle/>
          <a:p>
            <a:pPr marL="285750" indent="-285750">
              <a:buFont typeface="Arial" panose="020B0604020202020204" pitchFamily="34" charset="0"/>
              <a:buChar char="•"/>
            </a:pPr>
            <a:r>
              <a:rPr lang="en-IN" sz="2200" dirty="0" smtClean="0">
                <a:solidFill>
                  <a:srgbClr val="008080"/>
                </a:solidFill>
                <a:latin typeface="Arial" panose="020B0604020202020204" pitchFamily="34" charset="0"/>
                <a:cs typeface="Arial" panose="020B0604020202020204" pitchFamily="34" charset="0"/>
              </a:rPr>
              <a:t>The </a:t>
            </a:r>
            <a:r>
              <a:rPr lang="en-IN" sz="2200" dirty="0">
                <a:solidFill>
                  <a:srgbClr val="008080"/>
                </a:solidFill>
                <a:latin typeface="Arial" panose="020B0604020202020204" pitchFamily="34" charset="0"/>
                <a:cs typeface="Arial" panose="020B0604020202020204" pitchFamily="34" charset="0"/>
              </a:rPr>
              <a:t>Subquery as Scalar </a:t>
            </a:r>
            <a:r>
              <a:rPr lang="en-IN" sz="2200" dirty="0" smtClean="0">
                <a:solidFill>
                  <a:srgbClr val="008080"/>
                </a:solidFill>
                <a:latin typeface="Arial" panose="020B0604020202020204" pitchFamily="34" charset="0"/>
                <a:cs typeface="Arial" panose="020B0604020202020204" pitchFamily="34" charset="0"/>
              </a:rPr>
              <a:t>Operand</a:t>
            </a:r>
            <a:r>
              <a:rPr lang="en-IN" sz="2200" dirty="0">
                <a:solidFill>
                  <a:srgbClr val="C00000"/>
                </a:solidFill>
                <a:latin typeface="Arial" panose="020B0604020202020204" pitchFamily="34" charset="0"/>
                <a:cs typeface="Arial" panose="020B0604020202020204" pitchFamily="34" charset="0"/>
              </a:rPr>
              <a:t> – </a:t>
            </a:r>
            <a:r>
              <a:rPr lang="en-IN" sz="2200" dirty="0" smtClean="0">
                <a:solidFill>
                  <a:srgbClr val="C00000"/>
                </a:solidFill>
                <a:latin typeface="Arial" panose="020B0604020202020204" pitchFamily="34" charset="0"/>
                <a:cs typeface="Arial" panose="020B0604020202020204" pitchFamily="34" charset="0"/>
              </a:rPr>
              <a:t>SELECT clause </a:t>
            </a:r>
            <a:r>
              <a:rPr lang="en-IN" sz="2200" dirty="0" smtClean="0">
                <a:solidFill>
                  <a:srgbClr val="00B050"/>
                </a:solidFill>
                <a:latin typeface="Arial" panose="020B0604020202020204" pitchFamily="34" charset="0"/>
                <a:cs typeface="Arial" panose="020B0604020202020204" pitchFamily="34" charset="0"/>
              </a:rPr>
              <a:t>(to give in selection-list)</a:t>
            </a: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Comparisons using </a:t>
            </a:r>
            <a:r>
              <a:rPr lang="en-IN" sz="2200" dirty="0" smtClean="0">
                <a:solidFill>
                  <a:srgbClr val="008080"/>
                </a:solidFill>
                <a:latin typeface="Arial" panose="020B0604020202020204" pitchFamily="34" charset="0"/>
                <a:cs typeface="Arial" panose="020B0604020202020204" pitchFamily="34" charset="0"/>
              </a:rPr>
              <a:t>Subqueries </a:t>
            </a:r>
            <a:r>
              <a:rPr lang="en-IN" sz="2200" dirty="0" smtClean="0">
                <a:solidFill>
                  <a:srgbClr val="C00000"/>
                </a:solidFill>
                <a:latin typeface="Arial" panose="020B0604020202020204" pitchFamily="34" charset="0"/>
                <a:cs typeface="Arial" panose="020B0604020202020204" pitchFamily="34" charset="0"/>
              </a:rPr>
              <a:t>– Single row subquery</a:t>
            </a:r>
            <a:r>
              <a:rPr lang="en-IN" sz="2200" dirty="0" smtClean="0">
                <a:solidFill>
                  <a:srgbClr val="00B050"/>
                </a:solidFill>
                <a:latin typeface="Arial" panose="020B0604020202020204" pitchFamily="34" charset="0"/>
                <a:cs typeface="Arial" panose="020B0604020202020204" pitchFamily="34" charset="0"/>
              </a:rPr>
              <a:t> (to give in WHERE or in HAVING clause)</a:t>
            </a:r>
          </a:p>
          <a:p>
            <a:pPr marL="285750" indent="-285750">
              <a:buFont typeface="Arial" panose="020B0604020202020204" pitchFamily="34" charset="0"/>
              <a:buChar char="•"/>
            </a:pPr>
            <a:endParaRPr lang="en-IN" sz="2200" dirty="0" smtClean="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in the FROM </a:t>
            </a:r>
            <a:r>
              <a:rPr lang="en-IN" sz="2200" dirty="0" smtClean="0">
                <a:solidFill>
                  <a:srgbClr val="008080"/>
                </a:solidFill>
                <a:latin typeface="Arial" panose="020B0604020202020204" pitchFamily="34" charset="0"/>
                <a:cs typeface="Arial" panose="020B0604020202020204" pitchFamily="34" charset="0"/>
              </a:rPr>
              <a:t>Clause </a:t>
            </a:r>
            <a:r>
              <a:rPr lang="en-IN" sz="2200" dirty="0">
                <a:solidFill>
                  <a:srgbClr val="C00000"/>
                </a:solidFill>
                <a:latin typeface="Arial" panose="020B0604020202020204" pitchFamily="34" charset="0"/>
                <a:cs typeface="Arial" panose="020B0604020202020204" pitchFamily="34" charset="0"/>
              </a:rPr>
              <a:t>– Inline </a:t>
            </a:r>
            <a:r>
              <a:rPr lang="en-IN" sz="2200" dirty="0" smtClean="0">
                <a:solidFill>
                  <a:srgbClr val="C00000"/>
                </a:solidFill>
                <a:latin typeface="Arial" panose="020B0604020202020204" pitchFamily="34" charset="0"/>
                <a:cs typeface="Arial" panose="020B0604020202020204" pitchFamily="34" charset="0"/>
              </a:rPr>
              <a:t>Views </a:t>
            </a:r>
            <a:r>
              <a:rPr lang="en-IN" sz="2200" dirty="0" smtClean="0">
                <a:solidFill>
                  <a:srgbClr val="00B050"/>
                </a:solidFill>
                <a:latin typeface="Arial" panose="020B0604020202020204" pitchFamily="34" charset="0"/>
                <a:cs typeface="Arial" panose="020B0604020202020204" pitchFamily="34" charset="0"/>
              </a:rPr>
              <a:t>(to give in FROM clause)</a:t>
            </a:r>
            <a:endParaRPr lang="en-IN" sz="2200" dirty="0">
              <a:solidFill>
                <a:srgbClr val="00B05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smtClean="0">
                <a:solidFill>
                  <a:srgbClr val="008080"/>
                </a:solidFill>
                <a:latin typeface="Arial" panose="020B0604020202020204" pitchFamily="34" charset="0"/>
                <a:cs typeface="Arial" panose="020B0604020202020204" pitchFamily="34" charset="0"/>
              </a:rPr>
              <a:t>Subqueries </a:t>
            </a:r>
            <a:r>
              <a:rPr lang="en-IN" sz="2200" dirty="0">
                <a:solidFill>
                  <a:srgbClr val="008080"/>
                </a:solidFill>
                <a:latin typeface="Arial" panose="020B0604020202020204" pitchFamily="34" charset="0"/>
                <a:cs typeface="Arial" panose="020B0604020202020204" pitchFamily="34" charset="0"/>
              </a:rPr>
              <a:t>with ALL, ANY, IN, or </a:t>
            </a:r>
            <a:r>
              <a:rPr lang="en-IN" sz="2200" dirty="0" smtClean="0">
                <a:solidFill>
                  <a:srgbClr val="008080"/>
                </a:solidFill>
                <a:latin typeface="Arial" panose="020B0604020202020204" pitchFamily="34" charset="0"/>
                <a:cs typeface="Arial" panose="020B0604020202020204" pitchFamily="34" charset="0"/>
              </a:rPr>
              <a:t>SOME </a:t>
            </a:r>
            <a:r>
              <a:rPr lang="en-IN" sz="2200" dirty="0" smtClean="0">
                <a:solidFill>
                  <a:srgbClr val="C00000"/>
                </a:solidFill>
                <a:latin typeface="Arial" panose="020B0604020202020204" pitchFamily="34" charset="0"/>
                <a:cs typeface="Arial" panose="020B0604020202020204" pitchFamily="34" charset="0"/>
              </a:rPr>
              <a:t>– Multiple row subquery </a:t>
            </a:r>
            <a:r>
              <a:rPr lang="en-IN" sz="2200" dirty="0" smtClean="0">
                <a:solidFill>
                  <a:srgbClr val="00B050"/>
                </a:solidFill>
                <a:latin typeface="Arial" panose="020B0604020202020204" pitchFamily="34" charset="0"/>
                <a:cs typeface="Arial" panose="020B0604020202020204" pitchFamily="34" charset="0"/>
              </a:rPr>
              <a:t>(to give in WHERE clause or HAVING clause)</a:t>
            </a:r>
          </a:p>
          <a:p>
            <a:pPr marL="285750" indent="-285750">
              <a:buFont typeface="Arial" panose="020B0604020202020204" pitchFamily="34" charset="0"/>
              <a:buChar char="•"/>
            </a:pPr>
            <a:endParaRPr lang="en-IN" sz="22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Row </a:t>
            </a:r>
            <a:r>
              <a:rPr lang="en-IN" sz="2200" dirty="0" smtClean="0">
                <a:solidFill>
                  <a:srgbClr val="008080"/>
                </a:solidFill>
                <a:latin typeface="Arial" panose="020B0604020202020204" pitchFamily="34" charset="0"/>
                <a:cs typeface="Arial" panose="020B0604020202020204" pitchFamily="34" charset="0"/>
              </a:rPr>
              <a:t>Subqueries</a:t>
            </a: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with EXISTS or NOT </a:t>
            </a:r>
            <a:r>
              <a:rPr lang="en-IN" sz="2200" dirty="0" smtClean="0">
                <a:solidFill>
                  <a:srgbClr val="008080"/>
                </a:solidFill>
                <a:latin typeface="Arial" panose="020B0604020202020204" pitchFamily="34" charset="0"/>
                <a:cs typeface="Arial" panose="020B0604020202020204" pitchFamily="34" charset="0"/>
              </a:rPr>
              <a:t>EXISTS</a:t>
            </a:r>
          </a:p>
          <a:p>
            <a:endParaRPr lang="en-IN" sz="22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chemeClr val="bg1"/>
                </a:solidFill>
                <a:latin typeface="Arial" panose="020B0604020202020204" pitchFamily="34" charset="0"/>
                <a:cs typeface="Arial" panose="020B0604020202020204" pitchFamily="34" charset="0"/>
              </a:rPr>
              <a:t>Correlated </a:t>
            </a:r>
            <a:r>
              <a:rPr lang="en-IN" sz="2200" dirty="0" smtClean="0">
                <a:solidFill>
                  <a:schemeClr val="bg1"/>
                </a:solidFill>
                <a:latin typeface="Arial" panose="020B0604020202020204" pitchFamily="34" charset="0"/>
                <a:cs typeface="Arial" panose="020B0604020202020204" pitchFamily="34" charset="0"/>
              </a:rPr>
              <a:t>Subqueries</a:t>
            </a:r>
            <a:endParaRPr lang="en-IN" sz="22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198604681"/>
      </p:ext>
    </p:extLst>
  </p:cSld>
  <p:clrMapOvr>
    <a:masterClrMapping/>
  </p:clrMapOvr>
  <p:timing>
    <p:tnLst>
      <p:par>
        <p:cTn id="1" dur="indefinite" restart="never" nodeType="tmRoot"/>
      </p:par>
    </p:tnLst>
  </p:timing>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4056381407"/>
      </p:ext>
    </p:extLst>
  </p:cSld>
  <p:clrMapOvr>
    <a:masterClrMapping/>
  </p:clrMapOvr>
  <p:timing>
    <p:tnLst>
      <p:par>
        <p:cTn id="1" dur="indefinite" restart="never" nodeType="tmRoot"/>
      </p:par>
    </p:tnLst>
  </p:timing>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The Subquery as Scalar Operand</a:t>
            </a:r>
          </a:p>
        </p:txBody>
      </p:sp>
      <p:sp>
        <p:nvSpPr>
          <p:cNvPr id="5" name="Rectangle 4"/>
          <p:cNvSpPr/>
          <p:nvPr/>
        </p:nvSpPr>
        <p:spPr>
          <a:xfrm>
            <a:off x="76200" y="838200"/>
            <a:ext cx="8991600" cy="2308324"/>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scalar subquery is a subquery that returns </a:t>
            </a:r>
            <a:r>
              <a:rPr lang="en-IN" sz="2400"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 scalar subquery is a simple operand, and you can use it almost anywhere a single column value is legal. </a:t>
            </a:r>
            <a:endParaRPr lang="en-IN" dirty="0" smtClean="0">
              <a:latin typeface="Arial" panose="020B0604020202020204" pitchFamily="34" charset="0"/>
              <a:cs typeface="Arial" panose="020B0604020202020204" pitchFamily="34" charset="0"/>
            </a:endParaRPr>
          </a:p>
          <a:p>
            <a:endParaRPr lang="en-IN" sz="8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smtClean="0">
                <a:latin typeface="Arial" panose="020B0604020202020204" pitchFamily="34" charset="0"/>
                <a:cs typeface="Arial" panose="020B0604020202020204" pitchFamily="34" charset="0"/>
              </a:rPr>
              <a:t>If </a:t>
            </a:r>
            <a:r>
              <a:rPr lang="en-IN" sz="2000" dirty="0">
                <a:latin typeface="Arial" panose="020B0604020202020204" pitchFamily="34" charset="0"/>
                <a:cs typeface="Arial" panose="020B0604020202020204" pitchFamily="34" charset="0"/>
              </a:rPr>
              <a:t>the subquery returns 0 rows then the value of scalar subquery expression </a:t>
            </a:r>
            <a:r>
              <a:rPr lang="en-IN" sz="2000" dirty="0" smtClean="0">
                <a:latin typeface="Arial" panose="020B0604020202020204" pitchFamily="34" charset="0"/>
                <a:cs typeface="Arial" panose="020B0604020202020204" pitchFamily="34" charset="0"/>
              </a:rPr>
              <a:t>is </a:t>
            </a:r>
            <a:r>
              <a:rPr lang="en-IN" sz="2000" b="1" dirty="0" smtClean="0">
                <a:solidFill>
                  <a:srgbClr val="0089A4"/>
                </a:solidFill>
                <a:latin typeface="Arial" panose="020B0604020202020204" pitchFamily="34" charset="0"/>
                <a:cs typeface="Arial" panose="020B0604020202020204" pitchFamily="34" charset="0"/>
              </a:rPr>
              <a:t>NULL</a:t>
            </a:r>
            <a:r>
              <a:rPr lang="en-IN" sz="2000" dirty="0" smtClean="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2000" dirty="0" smtClean="0">
                <a:latin typeface="Arial" panose="020B0604020202020204" pitchFamily="34" charset="0"/>
                <a:cs typeface="Arial" panose="020B0604020202020204" pitchFamily="34" charset="0"/>
              </a:rPr>
              <a:t>if </a:t>
            </a:r>
            <a:r>
              <a:rPr lang="en-IN" sz="2000" dirty="0">
                <a:latin typeface="Arial" panose="020B0604020202020204" pitchFamily="34" charset="0"/>
                <a:cs typeface="Arial" panose="020B0604020202020204" pitchFamily="34" charset="0"/>
              </a:rPr>
              <a:t>the subquery returns more than one row then MySQL returns an </a:t>
            </a:r>
            <a:r>
              <a:rPr lang="en-IN" sz="2000" b="1" dirty="0" smtClean="0">
                <a:solidFill>
                  <a:srgbClr val="0089A4"/>
                </a:solidFill>
                <a:latin typeface="Arial" panose="020B0604020202020204" pitchFamily="34" charset="0"/>
                <a:cs typeface="Arial" panose="020B0604020202020204" pitchFamily="34" charset="0"/>
              </a:rPr>
              <a:t>ERROR</a:t>
            </a:r>
            <a:r>
              <a:rPr lang="en-IN" sz="2000" dirty="0" smtClean="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sp>
        <p:nvSpPr>
          <p:cNvPr id="2" name="Rectangle 1"/>
          <p:cNvSpPr/>
          <p:nvPr/>
        </p:nvSpPr>
        <p:spPr>
          <a:xfrm>
            <a:off x="76200" y="3352800"/>
            <a:ext cx="8991600" cy="2862322"/>
          </a:xfrm>
          <a:prstGeom prst="rect">
            <a:avLst/>
          </a:prstGeom>
        </p:spPr>
        <p:txBody>
          <a:bodyPr wrap="square">
            <a:spAutoFit/>
          </a:bodyPr>
          <a:lstStyle/>
          <a:p>
            <a:pPr marL="342900" indent="-342900">
              <a:lnSpc>
                <a:spcPct val="150000"/>
              </a:lnSpc>
              <a:buFont typeface="+mj-lt"/>
              <a:buAutoNum type="arabicPeriod"/>
            </a:pPr>
            <a:r>
              <a:rPr lang="en-IN" sz="2000" dirty="0" smtClean="0">
                <a:solidFill>
                  <a:srgbClr val="FF0000"/>
                </a:solidFill>
                <a:latin typeface="Arial" panose="020B0604020202020204" pitchFamily="34" charset="0"/>
                <a:cs typeface="Arial" panose="020B0604020202020204" pitchFamily="34" charset="0"/>
              </a:rPr>
              <a:t>SELECT (SELECT 1</a:t>
            </a:r>
            <a:r>
              <a:rPr lang="en-IN" sz="2000" dirty="0">
                <a:solidFill>
                  <a:srgbClr val="FF0000"/>
                </a:solidFill>
                <a:latin typeface="Arial" panose="020B0604020202020204" pitchFamily="34" charset="0"/>
                <a:cs typeface="Arial" panose="020B0604020202020204" pitchFamily="34" charset="0"/>
              </a:rPr>
              <a:t>, 2) </a:t>
            </a:r>
            <a:r>
              <a:rPr lang="en-IN" sz="2000" dirty="0" smtClean="0">
                <a:solidFill>
                  <a:srgbClr val="FF0000"/>
                </a:solidFill>
                <a:latin typeface="Arial" panose="020B0604020202020204" pitchFamily="34" charset="0"/>
                <a:cs typeface="Arial" panose="020B0604020202020204" pitchFamily="34" charset="0"/>
              </a:rPr>
              <a:t>; </a:t>
            </a:r>
            <a:r>
              <a:rPr lang="en-IN" sz="2000" dirty="0" smtClean="0">
                <a:solidFill>
                  <a:srgbClr val="92D050"/>
                </a:solidFill>
                <a:latin typeface="Arial" panose="020B0604020202020204" pitchFamily="34" charset="0"/>
                <a:cs typeface="Arial" panose="020B0604020202020204" pitchFamily="34" charset="0"/>
              </a:rPr>
              <a:t>// error</a:t>
            </a:r>
            <a:endParaRPr lang="en-IN" sz="2000" dirty="0">
              <a:solidFill>
                <a:srgbClr val="92D050"/>
              </a:solidFill>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IN" sz="2000" dirty="0" smtClean="0">
                <a:solidFill>
                  <a:srgbClr val="FF0000"/>
                </a:solidFill>
                <a:latin typeface="Arial" panose="020B0604020202020204" pitchFamily="34" charset="0"/>
                <a:cs typeface="Arial" panose="020B0604020202020204" pitchFamily="34" charset="0"/>
              </a:rPr>
              <a:t>SELECT (SELECT ename</a:t>
            </a:r>
            <a:r>
              <a:rPr lang="en-IN" sz="2000" dirty="0">
                <a:solidFill>
                  <a:srgbClr val="FF0000"/>
                </a:solidFill>
                <a:latin typeface="Arial" panose="020B0604020202020204" pitchFamily="34" charset="0"/>
                <a:cs typeface="Arial" panose="020B0604020202020204" pitchFamily="34" charset="0"/>
              </a:rPr>
              <a:t>, sal </a:t>
            </a:r>
            <a:r>
              <a:rPr lang="en-IN" sz="2000" dirty="0" smtClean="0">
                <a:solidFill>
                  <a:srgbClr val="FF0000"/>
                </a:solidFill>
                <a:latin typeface="Arial" panose="020B0604020202020204" pitchFamily="34" charset="0"/>
                <a:cs typeface="Arial" panose="020B0604020202020204" pitchFamily="34" charset="0"/>
              </a:rPr>
              <a:t>FROM EMP);</a:t>
            </a:r>
            <a:r>
              <a:rPr lang="en-IN" sz="2000" dirty="0" smtClean="0">
                <a:latin typeface="Arial" panose="020B0604020202020204" pitchFamily="34" charset="0"/>
                <a:cs typeface="Arial" panose="020B0604020202020204" pitchFamily="34" charset="0"/>
              </a:rPr>
              <a:t> </a:t>
            </a:r>
            <a:r>
              <a:rPr lang="en-IN" sz="2000" dirty="0">
                <a:solidFill>
                  <a:srgbClr val="92D050"/>
                </a:solidFill>
                <a:latin typeface="Arial" panose="020B0604020202020204" pitchFamily="34" charset="0"/>
                <a:cs typeface="Arial" panose="020B0604020202020204" pitchFamily="34" charset="0"/>
              </a:rPr>
              <a:t>// error</a:t>
            </a:r>
            <a:endParaRPr lang="en-IN" sz="2000" dirty="0" smtClean="0">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IN" sz="2000" dirty="0">
                <a:solidFill>
                  <a:srgbClr val="FF0000"/>
                </a:solidFill>
                <a:latin typeface="Arial" panose="020B0604020202020204" pitchFamily="34" charset="0"/>
                <a:cs typeface="Arial" panose="020B0604020202020204" pitchFamily="34" charset="0"/>
              </a:rPr>
              <a:t>SELECT (SELECT * FROM EMP);</a:t>
            </a:r>
            <a:r>
              <a:rPr lang="en-IN" sz="2000" dirty="0">
                <a:latin typeface="Arial" panose="020B0604020202020204" pitchFamily="34" charset="0"/>
                <a:cs typeface="Arial" panose="020B0604020202020204" pitchFamily="34" charset="0"/>
              </a:rPr>
              <a:t> </a:t>
            </a:r>
            <a:r>
              <a:rPr lang="en-IN" sz="2000" dirty="0">
                <a:solidFill>
                  <a:srgbClr val="92D050"/>
                </a:solidFill>
                <a:latin typeface="Arial" panose="020B0604020202020204" pitchFamily="34" charset="0"/>
                <a:cs typeface="Arial" panose="020B0604020202020204" pitchFamily="34" charset="0"/>
              </a:rPr>
              <a:t>// </a:t>
            </a:r>
            <a:r>
              <a:rPr lang="en-IN" sz="2000" dirty="0" smtClean="0">
                <a:solidFill>
                  <a:srgbClr val="92D050"/>
                </a:solidFill>
                <a:latin typeface="Arial" panose="020B0604020202020204" pitchFamily="34" charset="0"/>
                <a:cs typeface="Arial" panose="020B0604020202020204" pitchFamily="34" charset="0"/>
              </a:rPr>
              <a:t>error</a:t>
            </a:r>
          </a:p>
          <a:p>
            <a:pPr marL="342900" indent="-342900">
              <a:lnSpc>
                <a:spcPct val="150000"/>
              </a:lnSpc>
              <a:buFont typeface="+mj-lt"/>
              <a:buAutoNum type="arabicPeriod"/>
            </a:pP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NULL + 1</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a:p>
            <a:pPr marL="342900" indent="-342900">
              <a:lnSpc>
                <a:spcPct val="150000"/>
              </a:lnSpc>
              <a:buFont typeface="+mj-lt"/>
              <a:buAutoNum type="arabicPeriod"/>
            </a:pP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ENAME, </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DNAME </a:t>
            </a:r>
            <a:r>
              <a:rPr lang="en-IN"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solidFill>
                  <a:srgbClr val="FFC000"/>
                </a:solidFill>
                <a:latin typeface="Arial" panose="020B0604020202020204" pitchFamily="34" charset="0"/>
                <a:ea typeface="Times New Roman" panose="02020603050405020304" pitchFamily="18" charset="0"/>
              </a:rPr>
              <a:t>DEPT</a:t>
            </a:r>
            <a:r>
              <a:rPr lang="en-IN" sz="2000" dirty="0">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ea typeface="Times New Roman" panose="02020603050405020304" pitchFamily="18" charset="0"/>
              </a:rPr>
              <a:t>WHERE</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FFC000"/>
                </a:solidFill>
                <a:latin typeface="Arial" panose="020B0604020202020204" pitchFamily="34" charset="0"/>
                <a:ea typeface="Times New Roman" panose="02020603050405020304" pitchFamily="18" charset="0"/>
              </a:rPr>
              <a:t>EMP</a:t>
            </a:r>
            <a:r>
              <a:rPr lang="en-IN" sz="2000" dirty="0">
                <a:solidFill>
                  <a:srgbClr val="DD4A68"/>
                </a:solidFill>
                <a:latin typeface="Arial" panose="020B0604020202020204" pitchFamily="34" charset="0"/>
                <a:ea typeface="Times New Roman" panose="02020603050405020304" pitchFamily="18" charset="0"/>
              </a:rPr>
              <a:t>.</a:t>
            </a:r>
            <a:r>
              <a:rPr lang="en-IN" sz="2000" dirty="0">
                <a:latin typeface="Arial" panose="020B0604020202020204" pitchFamily="34" charset="0"/>
                <a:ea typeface="Times New Roman" panose="02020603050405020304" pitchFamily="18" charset="0"/>
              </a:rPr>
              <a:t>DEPTNO</a:t>
            </a:r>
            <a:r>
              <a:rPr lang="en-IN" sz="2000" dirty="0">
                <a:solidFill>
                  <a:srgbClr val="DD4A68"/>
                </a:solidFill>
                <a:latin typeface="Arial" panose="020B0604020202020204" pitchFamily="34" charset="0"/>
                <a:ea typeface="Times New Roman" panose="02020603050405020304" pitchFamily="18" charset="0"/>
              </a:rPr>
              <a:t> = </a:t>
            </a:r>
            <a:r>
              <a:rPr lang="en-IN" sz="2000" dirty="0">
                <a:solidFill>
                  <a:srgbClr val="FFC000"/>
                </a:solidFill>
                <a:latin typeface="Arial" panose="020B0604020202020204" pitchFamily="34" charset="0"/>
                <a:ea typeface="Times New Roman" panose="02020603050405020304" pitchFamily="18" charset="0"/>
              </a:rPr>
              <a:t>DEPT</a:t>
            </a:r>
            <a:r>
              <a:rPr lang="en-IN" sz="2000" dirty="0">
                <a:solidFill>
                  <a:srgbClr val="DD4A68"/>
                </a:solidFill>
                <a:latin typeface="Arial" panose="020B0604020202020204" pitchFamily="34" charset="0"/>
                <a:ea typeface="Times New Roman" panose="02020603050405020304" pitchFamily="18" charset="0"/>
              </a:rPr>
              <a:t>.</a:t>
            </a:r>
            <a:r>
              <a:rPr lang="en-IN" sz="2000" dirty="0">
                <a:latin typeface="Arial" panose="020B0604020202020204" pitchFamily="34" charset="0"/>
                <a:ea typeface="Times New Roman" panose="02020603050405020304" pitchFamily="18" charset="0"/>
              </a:rPr>
              <a:t>DEPTNO</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R1 </a:t>
            </a:r>
            <a:r>
              <a:rPr lang="en-IN"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solidFill>
                  <a:srgbClr val="FFC000"/>
                </a:solidFill>
                <a:latin typeface="Arial" panose="020B0604020202020204" pitchFamily="34" charset="0"/>
                <a:ea typeface="Times New Roman" panose="02020603050405020304" pitchFamily="18" charset="0"/>
              </a:rPr>
              <a:t>EMP</a:t>
            </a:r>
            <a:r>
              <a:rPr lang="en-IN" sz="2000" dirty="0">
                <a:latin typeface="Arial" panose="020B0604020202020204" pitchFamily="34" charset="0"/>
                <a:cs typeface="Arial" panose="020B0604020202020204" pitchFamily="34" charset="0"/>
              </a:rPr>
              <a:t> </a:t>
            </a:r>
            <a:r>
              <a:rPr lang="en-IN" sz="2000" dirty="0" smtClean="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1555894142"/>
      </p:ext>
    </p:extLst>
  </p:cSld>
  <p:clrMapOvr>
    <a:masterClrMapping/>
  </p:clrMapOvr>
  <p:timing>
    <p:tnLst>
      <p:par>
        <p:cTn id="1" dur="indefinite" restart="never" nodeType="tmRoot"/>
      </p:par>
    </p:tnLst>
  </p:timing>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The Subquery as Scalar Operand</a:t>
            </a:r>
          </a:p>
        </p:txBody>
      </p:sp>
      <p:sp>
        <p:nvSpPr>
          <p:cNvPr id="2" name="Rectangle 1"/>
          <p:cNvSpPr/>
          <p:nvPr/>
        </p:nvSpPr>
        <p:spPr>
          <a:xfrm>
            <a:off x="76200" y="762000"/>
            <a:ext cx="8991600" cy="1323439"/>
          </a:xfrm>
          <a:prstGeom prst="rect">
            <a:avLst/>
          </a:prstGeom>
        </p:spPr>
        <p:txBody>
          <a:bodyPr wrap="square">
            <a:spAutoFit/>
          </a:bodyPr>
          <a:lstStyle/>
          <a:p>
            <a:pPr marL="342900" indent="-342900">
              <a:buFont typeface="Arial" panose="020B0604020202020204" pitchFamily="34" charset="0"/>
              <a:buChar char="•"/>
            </a:pPr>
            <a:r>
              <a:rPr lang="en-US" sz="2000" dirty="0" smtClean="0">
                <a:solidFill>
                  <a:srgbClr val="0077AA"/>
                </a:solidFill>
                <a:latin typeface="Arial" panose="020B0604020202020204" pitchFamily="34" charset="0"/>
                <a:ea typeface="Times New Roman" panose="02020603050405020304" pitchFamily="18" charset="0"/>
              </a:rPr>
              <a:t>SELECT</a:t>
            </a:r>
            <a:r>
              <a:rPr lang="en-US" sz="2000" dirty="0" smtClean="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STDPRICE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"STANDARD PRICE",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MINPRICE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AS "MINIMUM PRICE</a:t>
            </a:r>
            <a:r>
              <a:rPr lang="en-US" sz="2000" dirty="0" smtClean="0">
                <a:latin typeface="Arial" panose="020B0604020202020204" pitchFamily="34" charset="0"/>
                <a:cs typeface="Arial" panose="020B0604020202020204" pitchFamily="34" charset="0"/>
              </a:rPr>
              <a:t>";</a:t>
            </a:r>
            <a:endParaRPr lang="en-US" sz="2000" dirty="0">
              <a:latin typeface="Arial" panose="020B0604020202020204" pitchFamily="34" charset="0"/>
              <a:cs typeface="Arial" panose="020B0604020202020204" pitchFamily="34" charset="0"/>
            </a:endParaRPr>
          </a:p>
        </p:txBody>
      </p:sp>
      <p:pic>
        <p:nvPicPr>
          <p:cNvPr id="6" name="Picture 5"/>
          <p:cNvPicPr>
            <a:picLocks noChangeAspect="1"/>
          </p:cNvPicPr>
          <p:nvPr/>
        </p:nvPicPr>
        <p:blipFill>
          <a:blip r:embed="rId2"/>
          <a:stretch>
            <a:fillRect/>
          </a:stretch>
        </p:blipFill>
        <p:spPr>
          <a:xfrm>
            <a:off x="228600" y="2333592"/>
            <a:ext cx="5638800" cy="943008"/>
          </a:xfrm>
          <a:prstGeom prst="rect">
            <a:avLst/>
          </a:prstGeom>
        </p:spPr>
      </p:pic>
      <p:sp>
        <p:nvSpPr>
          <p:cNvPr id="7" name="Rectangle 6"/>
          <p:cNvSpPr/>
          <p:nvPr/>
        </p:nvSpPr>
        <p:spPr>
          <a:xfrm>
            <a:off x="76200" y="3629561"/>
            <a:ext cx="8991600" cy="1323439"/>
          </a:xfrm>
          <a:prstGeom prst="rect">
            <a:avLst/>
          </a:prstGeom>
        </p:spPr>
        <p:txBody>
          <a:bodyPr wrap="square">
            <a:spAutoFit/>
          </a:bodyPr>
          <a:lstStyle/>
          <a:p>
            <a:pPr marL="342900" indent="-342900">
              <a:buFont typeface="Arial" panose="020B0604020202020204" pitchFamily="34" charset="0"/>
              <a:buChar char="•"/>
            </a:pPr>
            <a:r>
              <a:rPr lang="en-US" sz="2000" dirty="0" smtClean="0">
                <a:solidFill>
                  <a:srgbClr val="0077AA"/>
                </a:solidFill>
                <a:latin typeface="Arial" panose="020B0604020202020204" pitchFamily="34" charset="0"/>
                <a:ea typeface="Times New Roman" panose="02020603050405020304" pitchFamily="18" charset="0"/>
              </a:rPr>
              <a:t>SELECT</a:t>
            </a:r>
            <a:r>
              <a:rPr lang="en-US" sz="2000" dirty="0" smtClean="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STDPRICE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smtClean="0">
                <a:solidFill>
                  <a:schemeClr val="bg1">
                    <a:lumMod val="65000"/>
                  </a:schemeClr>
                </a:solidFill>
                <a:latin typeface="Arial" panose="020B0604020202020204" pitchFamily="34" charset="0"/>
                <a:cs typeface="Arial" panose="020B0604020202020204" pitchFamily="34" charset="0"/>
              </a:rPr>
              <a:t>) </a:t>
            </a:r>
            <a:r>
              <a:rPr lang="en-US" sz="2000" dirty="0" smtClean="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MINPRICE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AS "PRICE </a:t>
            </a:r>
            <a:r>
              <a:rPr lang="en-US" sz="2000" dirty="0" smtClean="0">
                <a:latin typeface="Arial" panose="020B0604020202020204" pitchFamily="34" charset="0"/>
                <a:cs typeface="Arial" panose="020B0604020202020204" pitchFamily="34" charset="0"/>
              </a:rPr>
              <a:t>DIFFERENCE";</a:t>
            </a:r>
            <a:endParaRPr lang="en-US" sz="2000" dirty="0">
              <a:latin typeface="Arial" panose="020B0604020202020204" pitchFamily="34" charset="0"/>
              <a:cs typeface="Arial" panose="020B0604020202020204" pitchFamily="34" charset="0"/>
            </a:endParaRPr>
          </a:p>
        </p:txBody>
      </p:sp>
      <p:pic>
        <p:nvPicPr>
          <p:cNvPr id="8" name="Picture 7"/>
          <p:cNvPicPr>
            <a:picLocks noChangeAspect="1"/>
          </p:cNvPicPr>
          <p:nvPr/>
        </p:nvPicPr>
        <p:blipFill>
          <a:blip r:embed="rId3"/>
          <a:stretch>
            <a:fillRect/>
          </a:stretch>
        </p:blipFill>
        <p:spPr>
          <a:xfrm>
            <a:off x="228600" y="5241265"/>
            <a:ext cx="4419601" cy="854735"/>
          </a:xfrm>
          <a:prstGeom prst="rect">
            <a:avLst/>
          </a:prstGeom>
        </p:spPr>
      </p:pic>
    </p:spTree>
    <p:extLst>
      <p:ext uri="{BB962C8B-B14F-4D97-AF65-F5344CB8AC3E}">
        <p14:creationId xmlns:p14="http://schemas.microsoft.com/office/powerpoint/2010/main" xmlns="" val="2128605411"/>
      </p:ext>
    </p:extLst>
  </p:cSld>
  <p:clrMapOvr>
    <a:masterClrMapping/>
  </p:clrMapOvr>
  <p:timing>
    <p:tnLst>
      <p:par>
        <p:cTn id="1" dur="indefinite" restart="never" nodeType="tmRoot"/>
      </p:par>
    </p:tnLst>
  </p:timing>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a:t>
            </a:r>
            <a:r>
              <a:rPr lang="en-IN" sz="4800" b="0" i="0" dirty="0" smtClean="0">
                <a:solidFill>
                  <a:srgbClr val="DC525C"/>
                </a:solidFill>
                <a:latin typeface="Segoe UI Light" panose="020B0502040204020203" pitchFamily="34" charset="0"/>
                <a:cs typeface="Segoe UI Light" panose="020B0502040204020203" pitchFamily="34" charset="0"/>
              </a:rPr>
              <a:t>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3733816543"/>
      </p:ext>
    </p:extLst>
  </p:cSld>
  <p:clrMapOvr>
    <a:masterClrMapping/>
  </p:clrMapOvr>
  <p:timing>
    <p:tnLst>
      <p:par>
        <p:cTn id="1" dur="indefinite" restart="never" nodeType="tmRoot"/>
      </p:par>
    </p:tnLst>
  </p:timing>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Comparisons using Subqueries</a:t>
            </a:r>
          </a:p>
        </p:txBody>
      </p:sp>
      <p:sp>
        <p:nvSpPr>
          <p:cNvPr id="5" name="Rectangle 4"/>
          <p:cNvSpPr/>
          <p:nvPr/>
        </p:nvSpPr>
        <p:spPr>
          <a:xfrm>
            <a:off x="76200" y="685800"/>
            <a:ext cx="8991600" cy="1292662"/>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subquery can be used before or after any of the comparison operators. 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The value can be the result of an </a:t>
            </a:r>
            <a:r>
              <a:rPr lang="en-IN" b="1" dirty="0">
                <a:latin typeface="Arial" panose="020B0604020202020204" pitchFamily="34" charset="0"/>
                <a:cs typeface="Arial" panose="020B0604020202020204" pitchFamily="34" charset="0"/>
              </a:rPr>
              <a:t>arithmetic expression or a column function</a:t>
            </a:r>
            <a:r>
              <a:rPr lang="en-IN" dirty="0">
                <a:latin typeface="Arial" panose="020B0604020202020204" pitchFamily="34" charset="0"/>
                <a:cs typeface="Arial" panose="020B0604020202020204" pitchFamily="34" charset="0"/>
              </a:rPr>
              <a:t>. SQL then compares the value </a:t>
            </a:r>
            <a:r>
              <a:rPr lang="en-IN" dirty="0" smtClean="0">
                <a:latin typeface="Arial" panose="020B0604020202020204" pitchFamily="34" charset="0"/>
                <a:cs typeface="Arial" panose="020B0604020202020204" pitchFamily="34" charset="0"/>
              </a:rPr>
              <a:t>with </a:t>
            </a:r>
            <a:r>
              <a:rPr lang="en-IN" dirty="0">
                <a:latin typeface="Arial" panose="020B0604020202020204" pitchFamily="34" charset="0"/>
                <a:cs typeface="Arial" panose="020B0604020202020204" pitchFamily="34" charset="0"/>
              </a:rPr>
              <a:t>the value on the other side of the comparison operator</a:t>
            </a:r>
            <a:r>
              <a:rPr lang="en-IN" dirty="0" smtClean="0">
                <a:latin typeface="Arial" panose="020B0604020202020204" pitchFamily="34" charset="0"/>
                <a:cs typeface="Arial" panose="020B0604020202020204" pitchFamily="34" charset="0"/>
              </a:rPr>
              <a:t>.</a:t>
            </a:r>
          </a:p>
        </p:txBody>
      </p:sp>
      <p:sp>
        <p:nvSpPr>
          <p:cNvPr id="2" name="Rectangle 1"/>
          <p:cNvSpPr/>
          <p:nvPr/>
        </p:nvSpPr>
        <p:spPr>
          <a:xfrm>
            <a:off x="76200" y="1981200"/>
            <a:ext cx="8991600" cy="1292662"/>
          </a:xfrm>
          <a:prstGeom prst="rect">
            <a:avLst/>
          </a:prstGeom>
        </p:spPr>
        <p:txBody>
          <a:bodyPr wrap="square">
            <a:spAutoFit/>
          </a:bodyPr>
          <a:lstStyle/>
          <a:p>
            <a:pPr>
              <a:lnSpc>
                <a:spcPct val="150000"/>
              </a:lnSpc>
            </a:pPr>
            <a:r>
              <a:rPr lang="en-IN" sz="1600" dirty="0" smtClean="0">
                <a:solidFill>
                  <a:srgbClr val="FF0000"/>
                </a:solidFill>
                <a:latin typeface="Arial" panose="020B0604020202020204" pitchFamily="34" charset="0"/>
                <a:cs typeface="Arial" panose="020B0604020202020204" pitchFamily="34" charset="0"/>
              </a:rPr>
              <a:t>SELECT * FROM EMP where </a:t>
            </a:r>
            <a:r>
              <a:rPr lang="en-IN" sz="1600" dirty="0">
                <a:solidFill>
                  <a:srgbClr val="FF0000"/>
                </a:solidFill>
                <a:latin typeface="Arial" panose="020B0604020202020204" pitchFamily="34" charset="0"/>
                <a:cs typeface="Arial" panose="020B0604020202020204" pitchFamily="34" charset="0"/>
              </a:rPr>
              <a:t>deptno = </a:t>
            </a:r>
            <a:r>
              <a:rPr lang="en-IN" sz="1600" dirty="0" smtClean="0">
                <a:solidFill>
                  <a:srgbClr val="FF0000"/>
                </a:solidFill>
                <a:latin typeface="Arial" panose="020B0604020202020204" pitchFamily="34" charset="0"/>
                <a:cs typeface="Arial" panose="020B0604020202020204" pitchFamily="34" charset="0"/>
              </a:rPr>
              <a:t>(SELECT deptno FROM DEPT where </a:t>
            </a:r>
            <a:r>
              <a:rPr lang="en-IN" sz="1600" dirty="0">
                <a:solidFill>
                  <a:srgbClr val="FF0000"/>
                </a:solidFill>
                <a:latin typeface="Arial" panose="020B0604020202020204" pitchFamily="34" charset="0"/>
                <a:cs typeface="Arial" panose="020B0604020202020204" pitchFamily="34" charset="0"/>
              </a:rPr>
              <a:t>deptno in (10</a:t>
            </a:r>
            <a:r>
              <a:rPr lang="en-IN" sz="1600" dirty="0" smtClean="0">
                <a:solidFill>
                  <a:srgbClr val="FF0000"/>
                </a:solidFill>
                <a:latin typeface="Arial" panose="020B0604020202020204" pitchFamily="34" charset="0"/>
                <a:cs typeface="Arial" panose="020B0604020202020204" pitchFamily="34" charset="0"/>
              </a:rPr>
              <a:t>, 20</a:t>
            </a:r>
            <a:r>
              <a:rPr lang="en-IN" sz="1600" dirty="0">
                <a:solidFill>
                  <a:srgbClr val="FF0000"/>
                </a:solidFill>
                <a:latin typeface="Arial" panose="020B0604020202020204" pitchFamily="34" charset="0"/>
                <a:cs typeface="Arial" panose="020B0604020202020204" pitchFamily="34" charset="0"/>
              </a:rPr>
              <a:t>));</a:t>
            </a:r>
          </a:p>
          <a:p>
            <a:pPr>
              <a:lnSpc>
                <a:spcPct val="150000"/>
              </a:lnSpc>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latin typeface="Arial" panose="020B0604020202020204" pitchFamily="34" charset="0"/>
                <a:cs typeface="Arial" panose="020B0604020202020204" pitchFamily="34" charset="0"/>
              </a:rPr>
              <a:t> </a:t>
            </a:r>
            <a:r>
              <a:rPr lang="en-IN" dirty="0" smtClean="0">
                <a:latin typeface="Arial" panose="020B0604020202020204" pitchFamily="34" charset="0"/>
                <a:ea typeface="Times New Roman" panose="02020603050405020304" pitchFamily="18" charset="0"/>
              </a:rPr>
              <a:t>DEPTNO</a:t>
            </a:r>
            <a:r>
              <a:rPr lang="en-IN" dirty="0" smtClean="0">
                <a:latin typeface="Arial" panose="020B0604020202020204" pitchFamily="34" charset="0"/>
                <a:cs typeface="Arial" panose="020B0604020202020204" pitchFamily="34" charset="0"/>
              </a:rPr>
              <a:t> </a:t>
            </a:r>
            <a:r>
              <a:rPr lang="en-IN" dirty="0" smtClean="0">
                <a:solidFill>
                  <a:schemeClr val="accent5">
                    <a:lumMod val="75000"/>
                  </a:schemeClr>
                </a:solidFill>
                <a:latin typeface="Arial" panose="020B0604020202020204" pitchFamily="34" charset="0"/>
                <a:ea typeface="Times New Roman" panose="02020603050405020304" pitchFamily="18" charset="0"/>
              </a:rPr>
              <a:t>=</a:t>
            </a:r>
            <a:r>
              <a:rPr lang="en-IN" dirty="0" smtClean="0">
                <a:solidFill>
                  <a:schemeClr val="accent5">
                    <a:lumMod val="75000"/>
                  </a:schemeClr>
                </a:solidFill>
                <a:latin typeface="Arial" panose="020B0604020202020204" pitchFamily="34" charset="0"/>
                <a:cs typeface="Arial" panose="020B0604020202020204" pitchFamily="34" charset="0"/>
              </a:rPr>
              <a:t> </a:t>
            </a:r>
            <a:r>
              <a:rPr lang="en-IN" dirty="0" smtClean="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cs typeface="Arial" panose="020B0604020202020204" pitchFamily="34" charset="0"/>
              </a:rPr>
              <a:t>5 </a:t>
            </a:r>
            <a:r>
              <a:rPr lang="en-IN" dirty="0">
                <a:latin typeface="Arial" panose="020B0604020202020204" pitchFamily="34" charset="0"/>
                <a:cs typeface="Arial" panose="020B0604020202020204" pitchFamily="34" charset="0"/>
              </a:rPr>
              <a:t>+ 5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latin typeface="Arial" panose="020B0604020202020204" pitchFamily="34" charset="0"/>
                <a:cs typeface="Arial" panose="020B0604020202020204" pitchFamily="34" charset="0"/>
              </a:rPr>
              <a:t> </a:t>
            </a:r>
            <a:r>
              <a:rPr lang="en-IN" dirty="0" smtClean="0">
                <a:latin typeface="Arial" panose="020B0604020202020204" pitchFamily="34" charset="0"/>
                <a:ea typeface="Times New Roman" panose="02020603050405020304" pitchFamily="18" charset="0"/>
              </a:rPr>
              <a:t>SAL</a:t>
            </a:r>
            <a:r>
              <a:rPr lang="en-IN" dirty="0" smtClean="0">
                <a:latin typeface="Arial" panose="020B0604020202020204" pitchFamily="34" charset="0"/>
                <a:cs typeface="Arial" panose="020B0604020202020204" pitchFamily="34" charset="0"/>
              </a:rPr>
              <a:t> </a:t>
            </a:r>
            <a:r>
              <a:rPr lang="en-IN" dirty="0" smtClean="0">
                <a:solidFill>
                  <a:schemeClr val="accent5">
                    <a:lumMod val="75000"/>
                  </a:schemeClr>
                </a:solidFill>
                <a:latin typeface="Arial" panose="020B0604020202020204" pitchFamily="34" charset="0"/>
                <a:ea typeface="Times New Roman" panose="02020603050405020304" pitchFamily="18" charset="0"/>
              </a:rPr>
              <a:t>=</a:t>
            </a:r>
            <a:r>
              <a:rPr lang="en-IN" dirty="0" smtClean="0">
                <a:solidFill>
                  <a:schemeClr val="accent5">
                    <a:lumMod val="75000"/>
                  </a:schemeClr>
                </a:solidFill>
                <a:latin typeface="Arial" panose="020B0604020202020204" pitchFamily="34" charset="0"/>
                <a:cs typeface="Arial" panose="020B0604020202020204" pitchFamily="34" charset="0"/>
              </a:rPr>
              <a:t> </a:t>
            </a:r>
            <a:r>
              <a:rPr lang="en-IN" dirty="0" smtClean="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cs typeface="Arial" panose="020B0604020202020204" pitchFamily="34" charset="0"/>
              </a:rPr>
              <a:t>MAX</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SAL</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smtClean="0">
                <a:latin typeface="Arial" panose="020B0604020202020204" pitchFamily="34" charset="0"/>
                <a:cs typeface="Arial" panose="020B0604020202020204" pitchFamily="34" charset="0"/>
              </a:rPr>
              <a:t>EMP</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xmlns="" val="1484762836"/>
              </p:ext>
            </p:extLst>
          </p:nvPr>
        </p:nvGraphicFramePr>
        <p:xfrm>
          <a:off x="152400" y="3276600"/>
          <a:ext cx="8839200" cy="2966720"/>
        </p:xfrm>
        <a:graphic>
          <a:graphicData uri="http://schemas.openxmlformats.org/drawingml/2006/table">
            <a:tbl>
              <a:tblPr firstRow="1" bandRow="1">
                <a:tableStyleId>{7E9639D4-E3E2-4D34-9284-5A2195B3D0D7}</a:tableStyleId>
              </a:tblPr>
              <a:tblGrid>
                <a:gridCol w="1676400"/>
                <a:gridCol w="7162800"/>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smtClean="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tr>
              <a:tr h="370840">
                <a:tc>
                  <a:txBody>
                    <a:bodyPr/>
                    <a:lstStyle/>
                    <a:p>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Equal operator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&gt;</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Greater than operator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&gt;=</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Greater than or equal operator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&lt;</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Less than operator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&lt;=</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Less than or equal operator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 &lt;&gt;</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Not equal operator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&lt;=&gt;</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NULL-safe equal to operator</a:t>
                      </a:r>
                      <a:endParaRPr lang="en-IN" sz="1600" dirty="0">
                        <a:latin typeface="Arial" panose="020B0604020202020204" pitchFamily="34" charset="0"/>
                        <a:cs typeface="Arial" panose="020B0604020202020204" pitchFamily="34" charset="0"/>
                      </a:endParaRPr>
                    </a:p>
                  </a:txBody>
                  <a:tcPr anchor="ctr"/>
                </a:tc>
              </a:tr>
            </a:tbl>
          </a:graphicData>
        </a:graphic>
      </p:graphicFrame>
    </p:spTree>
    <p:extLst>
      <p:ext uri="{BB962C8B-B14F-4D97-AF65-F5344CB8AC3E}">
        <p14:creationId xmlns:p14="http://schemas.microsoft.com/office/powerpoint/2010/main" xmlns="" val="4276567948"/>
      </p:ext>
    </p:extLst>
  </p:cSld>
  <p:clrMapOvr>
    <a:masterClrMapping/>
  </p:clrMapOvr>
  <p:timing>
    <p:tnLst>
      <p:par>
        <p:cTn id="1" dur="indefinite" restart="never" nodeType="tmRoot"/>
      </p:par>
    </p:tnLst>
  </p:timing>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Comparisons using Subqueries</a:t>
            </a:r>
          </a:p>
        </p:txBody>
      </p:sp>
      <p:sp>
        <p:nvSpPr>
          <p:cNvPr id="3" name="Rectangle 2"/>
          <p:cNvSpPr/>
          <p:nvPr/>
        </p:nvSpPr>
        <p:spPr>
          <a:xfrm>
            <a:off x="0" y="2895600"/>
            <a:ext cx="9144000"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a:t>
            </a:r>
            <a:r>
              <a:rPr lang="en-US" dirty="0" smtClean="0">
                <a:latin typeface="Arial" panose="020B0604020202020204" pitchFamily="34" charset="0"/>
                <a:cs typeface="Arial" panose="020B0604020202020204" pitchFamily="34" charset="0"/>
              </a:rPr>
              <a:t>.ACTORID, </a:t>
            </a:r>
            <a:r>
              <a:rPr lang="en-US" dirty="0">
                <a:latin typeface="Arial" panose="020B0604020202020204" pitchFamily="34" charset="0"/>
                <a:cs typeface="Arial" panose="020B0604020202020204" pitchFamily="34" charset="0"/>
              </a:rPr>
              <a:t>A</a:t>
            </a:r>
            <a:r>
              <a:rPr lang="en-US" dirty="0" smtClean="0">
                <a:latin typeface="Arial" panose="020B0604020202020204" pitchFamily="34" charset="0"/>
                <a:cs typeface="Arial" panose="020B0604020202020204" pitchFamily="34" charset="0"/>
              </a:rPr>
              <a:t>.NAME </a:t>
            </a:r>
            <a:r>
              <a:rPr lang="en-US" dirty="0">
                <a:solidFill>
                  <a:srgbClr val="0077AA"/>
                </a:solidFill>
                <a:latin typeface="Arial" panose="020B0604020202020204" pitchFamily="34" charset="0"/>
                <a:ea typeface="Times New Roman" panose="02020603050405020304" pitchFamily="18" charset="0"/>
              </a:rPr>
              <a:t>FROM</a:t>
            </a:r>
            <a:r>
              <a:rPr lang="en-US" dirty="0" smtClean="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ACTOR</a:t>
            </a:r>
            <a:r>
              <a:rPr lang="en-US" dirty="0" smtClean="0">
                <a:solidFill>
                  <a:srgbClr val="FE1212"/>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a:t>
            </a:r>
            <a:r>
              <a:rPr lang="en-US" dirty="0" smtClean="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ACTOR_MOVIE</a:t>
            </a:r>
            <a:r>
              <a:rPr lang="en-US" dirty="0">
                <a:solidFill>
                  <a:srgbClr val="FE1212"/>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AM</a:t>
            </a:r>
            <a:r>
              <a:rPr lang="en-US" dirty="0">
                <a:solidFill>
                  <a:srgbClr val="FE1212"/>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WHERE</a:t>
            </a:r>
            <a:r>
              <a:rPr lang="en-US" dirty="0" smtClean="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a:t>
            </a:r>
            <a:r>
              <a:rPr lang="en-US" dirty="0" smtClean="0">
                <a:latin typeface="Arial" panose="020B0604020202020204" pitchFamily="34" charset="0"/>
                <a:cs typeface="Arial" panose="020B0604020202020204" pitchFamily="34" charset="0"/>
              </a:rPr>
              <a:t>.ACTORID = </a:t>
            </a:r>
            <a:r>
              <a:rPr lang="en-US" dirty="0">
                <a:latin typeface="Arial" panose="020B0604020202020204" pitchFamily="34" charset="0"/>
                <a:cs typeface="Arial" panose="020B0604020202020204" pitchFamily="34" charset="0"/>
              </a:rPr>
              <a:t>AM</a:t>
            </a:r>
            <a:r>
              <a:rPr lang="en-US" dirty="0" smtClean="0">
                <a:latin typeface="Arial" panose="020B0604020202020204" pitchFamily="34" charset="0"/>
                <a:cs typeface="Arial" panose="020B0604020202020204" pitchFamily="34" charset="0"/>
              </a:rPr>
              <a:t>.ACTORID </a:t>
            </a:r>
            <a:r>
              <a:rPr lang="en-US" dirty="0">
                <a:solidFill>
                  <a:srgbClr val="0077AA"/>
                </a:solidFill>
                <a:latin typeface="Arial" panose="020B0604020202020204" pitchFamily="34" charset="0"/>
                <a:ea typeface="Times New Roman" panose="02020603050405020304" pitchFamily="18" charset="0"/>
              </a:rPr>
              <a:t>GROUP</a:t>
            </a:r>
            <a:r>
              <a:rPr lang="en-US" dirty="0" smtClean="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BY</a:t>
            </a:r>
            <a:r>
              <a:rPr lang="en-US" dirty="0" smtClean="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AM</a:t>
            </a:r>
            <a:r>
              <a:rPr lang="en-US" dirty="0" smtClean="0">
                <a:latin typeface="Arial" panose="020B0604020202020204" pitchFamily="34" charset="0"/>
                <a:cs typeface="Arial" panose="020B0604020202020204" pitchFamily="34" charset="0"/>
              </a:rPr>
              <a:t>.ACTORID </a:t>
            </a:r>
            <a:r>
              <a:rPr lang="en-US" dirty="0">
                <a:solidFill>
                  <a:srgbClr val="0077AA"/>
                </a:solidFill>
                <a:latin typeface="Arial" panose="020B0604020202020204" pitchFamily="34" charset="0"/>
                <a:ea typeface="Times New Roman" panose="02020603050405020304" pitchFamily="18" charset="0"/>
              </a:rPr>
              <a:t>HAVING</a:t>
            </a:r>
            <a:r>
              <a:rPr lang="en-US" dirty="0" smtClean="0">
                <a:latin typeface="Arial" panose="020B0604020202020204" pitchFamily="34" charset="0"/>
                <a:cs typeface="Arial" panose="020B0604020202020204" pitchFamily="34" charset="0"/>
              </a:rPr>
              <a:t> COUNT(*) = (</a:t>
            </a: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anose="020B0604020202020204" pitchFamily="34" charset="0"/>
                <a:cs typeface="Arial" panose="020B0604020202020204" pitchFamily="34" charset="0"/>
              </a:rPr>
              <a:t> MAX(R1) </a:t>
            </a:r>
            <a:r>
              <a:rPr lang="en-US" dirty="0">
                <a:solidFill>
                  <a:srgbClr val="0077AA"/>
                </a:solidFill>
                <a:latin typeface="Arial" panose="020B0604020202020204" pitchFamily="34" charset="0"/>
                <a:ea typeface="Times New Roman" panose="02020603050405020304" pitchFamily="18" charset="0"/>
              </a:rPr>
              <a:t>FROM</a:t>
            </a:r>
            <a:r>
              <a:rPr lang="en-US" dirty="0" smtClean="0">
                <a:latin typeface="Arial" panose="020B0604020202020204" pitchFamily="34" charset="0"/>
                <a:cs typeface="Arial" panose="020B0604020202020204" pitchFamily="34" charset="0"/>
              </a:rPr>
              <a:t> (</a:t>
            </a:r>
            <a:r>
              <a:rPr lang="en-US" dirty="0" smtClean="0">
                <a:solidFill>
                  <a:srgbClr val="0077AA"/>
                </a:solidFill>
                <a:latin typeface="Arial" panose="020B0604020202020204" pitchFamily="34" charset="0"/>
                <a:ea typeface="Times New Roman" panose="02020603050405020304" pitchFamily="18" charset="0"/>
              </a:rPr>
              <a:t>SELECT</a:t>
            </a:r>
            <a:r>
              <a:rPr lang="en-US" dirty="0" smtClean="0">
                <a:latin typeface="Arial" panose="020B0604020202020204" pitchFamily="34" charset="0"/>
                <a:cs typeface="Arial" panose="020B0604020202020204" pitchFamily="34" charset="0"/>
              </a:rPr>
              <a:t> COUNT(*) R1 </a:t>
            </a:r>
            <a:r>
              <a:rPr lang="en-US" dirty="0">
                <a:solidFill>
                  <a:srgbClr val="0077AA"/>
                </a:solidFill>
                <a:latin typeface="Arial" panose="020B0604020202020204" pitchFamily="34" charset="0"/>
                <a:ea typeface="Times New Roman" panose="02020603050405020304" pitchFamily="18" charset="0"/>
              </a:rPr>
              <a:t>FROM</a:t>
            </a:r>
            <a:r>
              <a:rPr lang="en-US" dirty="0" smtClean="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ACTOR_MOVIE</a:t>
            </a:r>
            <a:r>
              <a:rPr lang="en-US" dirty="0" smtClean="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GROUP</a:t>
            </a:r>
            <a:r>
              <a:rPr lang="en-US" dirty="0" smtClean="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BY</a:t>
            </a:r>
            <a:r>
              <a:rPr lang="en-US" dirty="0" smtClean="0">
                <a:latin typeface="Arial" panose="020B0604020202020204" pitchFamily="34" charset="0"/>
                <a:cs typeface="Arial" panose="020B0604020202020204" pitchFamily="34" charset="0"/>
              </a:rPr>
              <a:t> ACTORID) </a:t>
            </a:r>
            <a:r>
              <a:rPr lang="en-US" dirty="0">
                <a:latin typeface="Arial" panose="020B0604020202020204" pitchFamily="34" charset="0"/>
                <a:cs typeface="Arial" panose="020B0604020202020204" pitchFamily="34" charset="0"/>
              </a:rPr>
              <a:t>M</a:t>
            </a:r>
            <a:r>
              <a:rPr lang="en-US" dirty="0" smtClean="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pic>
        <p:nvPicPr>
          <p:cNvPr id="7" name="Picture 6"/>
          <p:cNvPicPr>
            <a:picLocks noChangeAspect="1"/>
          </p:cNvPicPr>
          <p:nvPr/>
        </p:nvPicPr>
        <p:blipFill>
          <a:blip r:embed="rId2"/>
          <a:stretch>
            <a:fillRect/>
          </a:stretch>
        </p:blipFill>
        <p:spPr>
          <a:xfrm>
            <a:off x="152400" y="4284069"/>
            <a:ext cx="3785733" cy="1659531"/>
          </a:xfrm>
          <a:prstGeom prst="rect">
            <a:avLst/>
          </a:prstGeom>
        </p:spPr>
      </p:pic>
      <p:grpSp>
        <p:nvGrpSpPr>
          <p:cNvPr id="16" name="Group 15"/>
          <p:cNvGrpSpPr/>
          <p:nvPr/>
        </p:nvGrpSpPr>
        <p:grpSpPr>
          <a:xfrm>
            <a:off x="5410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smtClean="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7315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smtClean="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6267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smtClean="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42804" y="732655"/>
            <a:ext cx="4562410" cy="877163"/>
          </a:xfrm>
          <a:prstGeom prst="rect">
            <a:avLst/>
          </a:prstGeom>
          <a:noFill/>
        </p:spPr>
        <p:txBody>
          <a:bodyPr wrap="square" rtlCol="0">
            <a:spAutoFit/>
          </a:bodyPr>
          <a:lstStyle/>
          <a:p>
            <a:r>
              <a:rPr lang="en-US" sz="1700" dirty="0" smtClean="0"/>
              <a:t>movie           : (movieid, name, release_date)</a:t>
            </a:r>
          </a:p>
          <a:p>
            <a:r>
              <a:rPr lang="en-US" sz="1700" dirty="0" smtClean="0"/>
              <a:t>actor            : (actorid, name)</a:t>
            </a:r>
          </a:p>
          <a:p>
            <a:r>
              <a:rPr lang="en-US" sz="1700" dirty="0" smtClean="0"/>
              <a:t>actor_movie : (</a:t>
            </a:r>
            <a:r>
              <a:rPr lang="en-US" sz="1700" dirty="0"/>
              <a:t>actorid</a:t>
            </a:r>
            <a:r>
              <a:rPr lang="en-US" sz="1700" dirty="0" smtClean="0"/>
              <a:t>, </a:t>
            </a:r>
            <a:r>
              <a:rPr lang="en-US" sz="1700" dirty="0"/>
              <a:t>movieid</a:t>
            </a:r>
            <a:r>
              <a:rPr lang="en-US" sz="1700" dirty="0" smtClean="0"/>
              <a:t>)</a:t>
            </a:r>
            <a:endParaRPr lang="en-US" sz="1700" dirty="0"/>
          </a:p>
        </p:txBody>
      </p:sp>
    </p:spTree>
    <p:extLst>
      <p:ext uri="{BB962C8B-B14F-4D97-AF65-F5344CB8AC3E}">
        <p14:creationId xmlns:p14="http://schemas.microsoft.com/office/powerpoint/2010/main" xmlns="" val="3512762323"/>
      </p:ext>
    </p:extLst>
  </p:cSld>
  <p:clrMapOvr>
    <a:masterClrMapping/>
  </p:clrMapOvr>
  <p:timing>
    <p:tnLst>
      <p:par>
        <p:cTn id="1" dur="indefinite" restart="never" nodeType="tmRoot"/>
      </p:par>
    </p:tnLst>
  </p:timing>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smtClean="0">
                <a:solidFill>
                  <a:srgbClr val="DC525C"/>
                </a:solidFill>
                <a:latin typeface="Segoe UI Light" panose="020B0502040204020203" pitchFamily="34" charset="0"/>
                <a:cs typeface="Segoe UI Light" panose="020B0502040204020203" pitchFamily="34" charset="0"/>
              </a:rPr>
              <a:t>Subquery </a:t>
            </a:r>
            <a:r>
              <a:rPr lang="en-IN" sz="4800" b="0" i="0" dirty="0">
                <a:solidFill>
                  <a:srgbClr val="DC525C"/>
                </a:solidFill>
                <a:latin typeface="Segoe UI Light" panose="020B0502040204020203" pitchFamily="34" charset="0"/>
                <a:cs typeface="Segoe UI Light" panose="020B0502040204020203" pitchFamily="34" charset="0"/>
              </a:rPr>
              <a:t>in the FROM Clause</a:t>
            </a:r>
          </a:p>
        </p:txBody>
      </p:sp>
    </p:spTree>
    <p:extLst>
      <p:ext uri="{BB962C8B-B14F-4D97-AF65-F5344CB8AC3E}">
        <p14:creationId xmlns:p14="http://schemas.microsoft.com/office/powerpoint/2010/main" xmlns="" val="381768698"/>
      </p:ext>
    </p:extLst>
  </p:cSld>
  <p:clrMapOvr>
    <a:masterClrMapping/>
  </p:clrMapOvr>
  <p:timing>
    <p:tnLst>
      <p:par>
        <p:cTn id="1" dur="indefinite" restart="never" nodeType="tmRoot"/>
      </p:par>
    </p:tnLst>
  </p:timing>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Subqueries in the FROM Clause</a:t>
            </a:r>
          </a:p>
        </p:txBody>
      </p:sp>
      <p:sp>
        <p:nvSpPr>
          <p:cNvPr id="5" name="Rectangle 4"/>
          <p:cNvSpPr/>
          <p:nvPr/>
        </p:nvSpPr>
        <p:spPr>
          <a:xfrm>
            <a:off x="76200" y="77366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Subqueries work in a SELECT statement's FROM clause.</a:t>
            </a:r>
            <a:endParaRPr lang="en-IN" dirty="0" smtClean="0">
              <a:latin typeface="Arial" panose="020B0604020202020204" pitchFamily="34" charset="0"/>
              <a:cs typeface="Arial" panose="020B0604020202020204" pitchFamily="34" charset="0"/>
            </a:endParaRPr>
          </a:p>
        </p:txBody>
      </p:sp>
      <p:sp>
        <p:nvSpPr>
          <p:cNvPr id="2" name="Rectangle 1"/>
          <p:cNvSpPr/>
          <p:nvPr/>
        </p:nvSpPr>
        <p:spPr>
          <a:xfrm>
            <a:off x="76200" y="2362200"/>
            <a:ext cx="8991600" cy="2954655"/>
          </a:xfrm>
          <a:prstGeom prst="rect">
            <a:avLst/>
          </a:prstGeom>
        </p:spPr>
        <p:txBody>
          <a:bodyPr wrap="square">
            <a:spAutoFit/>
          </a:bodyPr>
          <a:lstStyle/>
          <a:p>
            <a:pPr marL="342900" indent="-342900">
              <a:buFont typeface="Arial" panose="020B0604020202020204" pitchFamily="34" charset="0"/>
              <a:buChar char="•"/>
            </a:pPr>
            <a:r>
              <a:rPr lang="en-IN" dirty="0" smtClean="0">
                <a:latin typeface="Arial" panose="020B0604020202020204" pitchFamily="34" charset="0"/>
                <a:cs typeface="Arial" panose="020B0604020202020204" pitchFamily="34" charset="0"/>
              </a:rPr>
              <a:t>SET @</a:t>
            </a:r>
            <a:r>
              <a:rPr lang="en-IN" dirty="0">
                <a:latin typeface="Arial" panose="020B0604020202020204" pitchFamily="34" charset="0"/>
                <a:cs typeface="Arial" panose="020B0604020202020204" pitchFamily="34" charset="0"/>
              </a:rPr>
              <a:t>x :=0;</a:t>
            </a:r>
          </a:p>
          <a:p>
            <a:r>
              <a:rPr lang="en-IN" dirty="0" smtClean="0">
                <a:latin typeface="Arial" panose="020B0604020202020204" pitchFamily="34" charset="0"/>
                <a:cs typeface="Arial" panose="020B0604020202020204" pitchFamily="34" charset="0"/>
              </a:rPr>
              <a:t>     </a:t>
            </a:r>
            <a:r>
              <a:rPr lang="en-IN" dirty="0" smtClean="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@x := @</a:t>
            </a:r>
            <a:r>
              <a:rPr lang="en-IN" dirty="0" smtClean="0">
                <a:solidFill>
                  <a:srgbClr val="DD4A68"/>
                </a:solidFill>
                <a:latin typeface="Arial" panose="020B0604020202020204" pitchFamily="34" charset="0"/>
                <a:ea typeface="Times New Roman" panose="02020603050405020304" pitchFamily="18" charset="0"/>
              </a:rPr>
              <a:t>x + 1 </a:t>
            </a:r>
            <a:r>
              <a:rPr lang="en-IN" dirty="0">
                <a:solidFill>
                  <a:srgbClr val="DD4A68"/>
                </a:solidFill>
                <a:latin typeface="Arial" panose="020B0604020202020204" pitchFamily="34" charset="0"/>
                <a:ea typeface="Times New Roman" panose="02020603050405020304" pitchFamily="18" charset="0"/>
              </a:rPr>
              <a:t>as </a:t>
            </a:r>
            <a:r>
              <a:rPr lang="en-IN" dirty="0" smtClean="0">
                <a:solidFill>
                  <a:srgbClr val="DD4A68"/>
                </a:solidFill>
                <a:latin typeface="Arial" panose="020B0604020202020204" pitchFamily="34" charset="0"/>
                <a:ea typeface="Times New Roman" panose="02020603050405020304" pitchFamily="18" charset="0"/>
              </a:rPr>
              <a:t>R1, </a:t>
            </a:r>
            <a:r>
              <a:rPr lang="en-IN" dirty="0">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 E </a:t>
            </a:r>
          </a:p>
          <a:p>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WHERE R1 = 5;</a:t>
            </a:r>
            <a:endParaRPr lang="en-IN" dirty="0">
              <a:solidFill>
                <a:srgbClr val="DD4A68"/>
              </a:solidFill>
              <a:latin typeface="Arial" panose="020B0604020202020204" pitchFamily="34" charset="0"/>
              <a:ea typeface="Times New Roman" panose="02020603050405020304" pitchFamily="18"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@cnt := @cnt + 1 </a:t>
            </a:r>
            <a:r>
              <a:rPr lang="en-IN" dirty="0" smtClean="0">
                <a:solidFill>
                  <a:srgbClr val="DD4A68"/>
                </a:solidFill>
                <a:latin typeface="Arial" panose="020B0604020202020204" pitchFamily="34" charset="0"/>
                <a:ea typeface="Times New Roman" panose="02020603050405020304" pitchFamily="18" charset="0"/>
              </a:rPr>
              <a:t>R1, </a:t>
            </a:r>
            <a:r>
              <a:rPr lang="en-IN" dirty="0">
                <a:solidFill>
                  <a:srgbClr val="DD4A68"/>
                </a:solidFill>
                <a:latin typeface="Arial" panose="020B0604020202020204" pitchFamily="34" charset="0"/>
                <a:ea typeface="Times New Roman" panose="02020603050405020304" pitchFamily="18" charset="0"/>
              </a:rPr>
              <a:t>mod(@cnt,2) </a:t>
            </a:r>
            <a:r>
              <a:rPr lang="en-IN" dirty="0" smtClean="0">
                <a:solidFill>
                  <a:srgbClr val="DD4A68"/>
                </a:solidFill>
                <a:latin typeface="Arial" panose="020B0604020202020204" pitchFamily="34" charset="0"/>
                <a:ea typeface="Times New Roman" panose="02020603050405020304" pitchFamily="18" charset="0"/>
              </a:rPr>
              <a:t>R2, </a:t>
            </a:r>
            <a:r>
              <a:rPr lang="en-IN" dirty="0">
                <a:solidFill>
                  <a:srgbClr val="DD4A68"/>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 </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@cnt</a:t>
            </a:r>
            <a:r>
              <a:rPr lang="en-IN" dirty="0" smtClean="0">
                <a:solidFill>
                  <a:srgbClr val="DD4A68"/>
                </a:solidFill>
                <a:latin typeface="Arial" panose="020B0604020202020204" pitchFamily="34" charset="0"/>
                <a:ea typeface="Times New Roman" panose="02020603050405020304" pitchFamily="18" charset="0"/>
              </a:rPr>
              <a:t>:=0</a:t>
            </a:r>
            <a:r>
              <a:rPr lang="en-IN" dirty="0">
                <a:solidFill>
                  <a:srgbClr val="DD4A68"/>
                </a:solidFill>
                <a:latin typeface="Arial" panose="020B0604020202020204" pitchFamily="34" charset="0"/>
                <a:ea typeface="Times New Roman" panose="02020603050405020304" pitchFamily="18" charset="0"/>
              </a:rPr>
              <a:t>) E</a:t>
            </a:r>
            <a:r>
              <a:rPr lang="en-IN" dirty="0" smtClean="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E1</a:t>
            </a:r>
            <a:r>
              <a:rPr lang="en-IN" dirty="0" smtClean="0">
                <a:latin typeface="Arial" panose="020B0604020202020204" pitchFamily="34"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WHERE R2 = 0;</a:t>
            </a:r>
            <a:endParaRPr lang="en-IN"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MIN</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R1</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COUNT</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JOB</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R1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 </a:t>
            </a:r>
            <a:r>
              <a:rPr lang="en-IN" dirty="0" smtClean="0">
                <a:solidFill>
                  <a:srgbClr val="DD4A68"/>
                </a:solidFill>
                <a:latin typeface="Arial" panose="020B0604020202020204" pitchFamily="34" charset="0"/>
                <a:ea typeface="Times New Roman" panose="02020603050405020304" pitchFamily="18" charset="0"/>
              </a:rPr>
              <a:t>GROUP BY </a:t>
            </a:r>
            <a:r>
              <a:rPr lang="en-IN" dirty="0" smtClean="0">
                <a:latin typeface="Arial" panose="020B0604020202020204" pitchFamily="34" charset="0"/>
                <a:ea typeface="Times New Roman" panose="02020603050405020304" pitchFamily="18" charset="0"/>
              </a:rPr>
              <a:t>JOB</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MAX</a:t>
            </a:r>
            <a:r>
              <a:rPr lang="en-US" dirty="0">
                <a:latin typeface="Arial" panose="020B0604020202020204" pitchFamily="34" charset="0"/>
                <a:cs typeface="Arial" panose="020B0604020202020204" pitchFamily="34" charset="0"/>
              </a:rPr>
              <a:t>(R1)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latin typeface="Arial" panose="020B0604020202020204" pitchFamily="34" charset="0"/>
                <a:cs typeface="Arial" panose="020B0604020202020204" pitchFamily="34" charset="0"/>
              </a:rPr>
              <a:t>(*) 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ACTOR_MOVIE </a:t>
            </a:r>
            <a:r>
              <a:rPr lang="en-US" dirty="0">
                <a:solidFill>
                  <a:srgbClr val="DD4A68"/>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ACTORID) M</a:t>
            </a:r>
            <a:endParaRPr lang="en-IN" dirty="0" smtClean="0">
              <a:latin typeface="Arial" panose="020B0604020202020204" pitchFamily="34" charset="0"/>
              <a:cs typeface="Arial" panose="020B0604020202020204" pitchFamily="34" charset="0"/>
            </a:endParaRPr>
          </a:p>
        </p:txBody>
      </p:sp>
      <p:sp>
        <p:nvSpPr>
          <p:cNvPr id="3" name="Rectangle 1"/>
          <p:cNvSpPr>
            <a:spLocks noChangeArrowheads="1"/>
          </p:cNvSpPr>
          <p:nvPr/>
        </p:nvSpPr>
        <p:spPr bwMode="auto">
          <a:xfrm>
            <a:off x="0" y="13180"/>
            <a:ext cx="65" cy="430839"/>
          </a:xfrm>
          <a:prstGeom prst="rect">
            <a:avLst/>
          </a:prstGeom>
          <a:solidFill>
            <a:srgbClr val="F4F7F9"/>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anose="020B0604020202020204" pitchFamily="34" charset="0"/>
            </a:endParaRPr>
          </a:p>
        </p:txBody>
      </p:sp>
      <p:sp>
        <p:nvSpPr>
          <p:cNvPr id="6" name="Rectangle 5"/>
          <p:cNvSpPr/>
          <p:nvPr/>
        </p:nvSpPr>
        <p:spPr>
          <a:xfrm>
            <a:off x="76200" y="1219200"/>
            <a:ext cx="8991600"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rPr>
              <a:t>SELECT ... FROM (subquery) [AS] name ... </a:t>
            </a:r>
          </a:p>
        </p:txBody>
      </p:sp>
      <p:sp>
        <p:nvSpPr>
          <p:cNvPr id="7" name="Rectangle 6"/>
          <p:cNvSpPr/>
          <p:nvPr/>
        </p:nvSpPr>
        <p:spPr>
          <a:xfrm>
            <a:off x="108856" y="1676400"/>
            <a:ext cx="888274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Every table in a FROM clause must have a name, therefore the [AS] name clause is mandatory.</a:t>
            </a:r>
          </a:p>
        </p:txBody>
      </p:sp>
      <p:pic>
        <p:nvPicPr>
          <p:cNvPr id="8" name="Picture 7"/>
          <p:cNvPicPr>
            <a:picLocks noChangeAspect="1"/>
          </p:cNvPicPr>
          <p:nvPr/>
        </p:nvPicPr>
        <p:blipFill>
          <a:blip r:embed="rId2"/>
          <a:stretch>
            <a:fillRect/>
          </a:stretch>
        </p:blipFill>
        <p:spPr>
          <a:xfrm>
            <a:off x="381000" y="5353110"/>
            <a:ext cx="2003744" cy="895290"/>
          </a:xfrm>
          <a:prstGeom prst="rect">
            <a:avLst/>
          </a:prstGeom>
        </p:spPr>
      </p:pic>
    </p:spTree>
    <p:extLst>
      <p:ext uri="{BB962C8B-B14F-4D97-AF65-F5344CB8AC3E}">
        <p14:creationId xmlns:p14="http://schemas.microsoft.com/office/powerpoint/2010/main" xmlns="" val="4049327036"/>
      </p:ext>
    </p:extLst>
  </p:cSld>
  <p:clrMapOvr>
    <a:masterClrMapping/>
  </p:clrMapOvr>
  <p:timing>
    <p:tnLst>
      <p:par>
        <p:cTn id="1" dur="indefinite" restart="never" nodeType="tmRoot"/>
      </p:par>
    </p:tnLst>
  </p:timing>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smtClean="0">
                <a:solidFill>
                  <a:srgbClr val="DC525C"/>
                </a:solidFill>
                <a:latin typeface="Segoe UI Light" panose="020B0502040204020203" pitchFamily="34" charset="0"/>
                <a:cs typeface="Segoe UI Light" panose="020B0502040204020203" pitchFamily="34" charset="0"/>
              </a:rPr>
              <a:t>Subquery </a:t>
            </a:r>
            <a:r>
              <a:rPr lang="en-IN" sz="4800" b="0" i="0" dirty="0">
                <a:solidFill>
                  <a:srgbClr val="DC525C"/>
                </a:solidFill>
                <a:latin typeface="Segoe UI Light" panose="020B0502040204020203" pitchFamily="34" charset="0"/>
                <a:cs typeface="Segoe UI Light" panose="020B0502040204020203" pitchFamily="34" charset="0"/>
              </a:rPr>
              <a:t>with IN,  ALL, ANY, or </a:t>
            </a:r>
            <a:r>
              <a:rPr lang="en-IN" sz="4800" b="0" i="0" dirty="0" smtClean="0">
                <a:solidFill>
                  <a:srgbClr val="DC525C"/>
                </a:solidFill>
                <a:latin typeface="Segoe UI Light" panose="020B0502040204020203" pitchFamily="34" charset="0"/>
                <a:cs typeface="Segoe UI Light" panose="020B0502040204020203" pitchFamily="34" charset="0"/>
              </a:rPr>
              <a:t>SOME</a:t>
            </a:r>
            <a:endParaRPr lang="en-IN" sz="4800" b="0" i="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5100" y="147935"/>
            <a:ext cx="8826500"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a:t>
            </a:r>
            <a:r>
              <a:rPr lang="en-IN" sz="2400" dirty="0" smtClean="0">
                <a:solidFill>
                  <a:schemeClr val="accent5">
                    <a:lumMod val="75000"/>
                  </a:schemeClr>
                </a:solidFill>
              </a:rPr>
              <a:t>= ANY</a:t>
            </a:r>
            <a:r>
              <a:rPr lang="en-IN" sz="2400" dirty="0">
                <a:solidFill>
                  <a:schemeClr val="accent5">
                    <a:lumMod val="75000"/>
                  </a:schemeClr>
                </a:solidFill>
              </a:rPr>
              <a:t>.</a:t>
            </a:r>
          </a:p>
        </p:txBody>
      </p:sp>
      <p:sp>
        <p:nvSpPr>
          <p:cNvPr id="5" name="Rectangle 4"/>
          <p:cNvSpPr/>
          <p:nvPr/>
        </p:nvSpPr>
        <p:spPr>
          <a:xfrm>
            <a:off x="152400" y="762000"/>
            <a:ext cx="8839200"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spTree>
    <p:extLst>
      <p:ext uri="{BB962C8B-B14F-4D97-AF65-F5344CB8AC3E}">
        <p14:creationId xmlns:p14="http://schemas.microsoft.com/office/powerpoint/2010/main" xmlns="" val="63361463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What is Entity Relationship Diagram?</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cSld>
  <p:clrMapOvr>
    <a:masterClrMapping/>
  </p:clrMapOvr>
  <p:timing>
    <p:tnLst>
      <p:par>
        <p:cTn id="1" dur="indefinite" restart="never" nodeType="tmRoot"/>
      </p:par>
    </p:tnLst>
  </p:timing>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Subqueries with IN,  ALL, ANY, or SOME</a:t>
            </a:r>
          </a:p>
        </p:txBody>
      </p:sp>
      <p:sp>
        <p:nvSpPr>
          <p:cNvPr id="3" name="Rectangle 2"/>
          <p:cNvSpPr/>
          <p:nvPr/>
        </p:nvSpPr>
        <p:spPr>
          <a:xfrm>
            <a:off x="108856" y="728008"/>
            <a:ext cx="8882743"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smtClean="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smtClean="0">
                <a:solidFill>
                  <a:srgbClr val="000000"/>
                </a:solidFill>
                <a:latin typeface="Arial" panose="020B0604020202020204" pitchFamily="34" charset="0"/>
                <a:cs typeface="Arial" panose="020B0604020202020204" pitchFamily="34" charset="0"/>
              </a:rPr>
              <a:t>operand</a:t>
            </a:r>
            <a:r>
              <a:rPr lang="en-IN" sz="2000" dirty="0" smtClean="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endParaRPr lang="en-IN" sz="2000" dirty="0" smtClean="0">
              <a:solidFill>
                <a:srgbClr val="000000"/>
              </a:solidFill>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sz="2000" i="1" dirty="0" smtClean="0">
                <a:solidFill>
                  <a:srgbClr val="000000"/>
                </a:solidFill>
                <a:latin typeface="Arial" panose="020B0604020202020204" pitchFamily="34" charset="0"/>
                <a:cs typeface="Arial" panose="020B0604020202020204" pitchFamily="34" charset="0"/>
              </a:rPr>
              <a:t>operand</a:t>
            </a:r>
            <a:r>
              <a:rPr lang="en-IN" sz="2000" dirty="0" smtClean="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smtClean="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p:txBody>
      </p:sp>
      <p:sp>
        <p:nvSpPr>
          <p:cNvPr id="7" name="Rectangle 6"/>
          <p:cNvSpPr/>
          <p:nvPr/>
        </p:nvSpPr>
        <p:spPr>
          <a:xfrm>
            <a:off x="108855" y="2743200"/>
            <a:ext cx="8882743" cy="923330"/>
          </a:xfrm>
          <a:prstGeom prst="rect">
            <a:avLst/>
          </a:prstGeom>
          <a:solidFill>
            <a:srgbClr val="E1FBF9"/>
          </a:solidFill>
        </p:spPr>
        <p:txBody>
          <a:bodyPr wrap="square">
            <a:spAutoFit/>
          </a:bodyPr>
          <a:lstStyle/>
          <a:p>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a:t>
            </a:r>
            <a:r>
              <a:rPr lang="en-IN" dirty="0" smtClean="0">
                <a:latin typeface="Arial" panose="020B0604020202020204" pitchFamily="34" charset="0"/>
                <a:cs typeface="Arial" panose="020B0604020202020204" pitchFamily="34" charset="0"/>
              </a:rPr>
              <a:t>return </a:t>
            </a:r>
            <a:r>
              <a:rPr lang="en-IN" dirty="0">
                <a:latin typeface="Arial" panose="020B0604020202020204" pitchFamily="34" charset="0"/>
                <a:cs typeface="Arial" panose="020B0604020202020204" pitchFamily="34" charset="0"/>
              </a:rPr>
              <a:t>TRUE if the comparison is TRUE for ANY of the values in the column that the subquery returns.</a:t>
            </a:r>
          </a:p>
        </p:txBody>
      </p:sp>
      <p:sp>
        <p:nvSpPr>
          <p:cNvPr id="9" name="Rectangle 8"/>
          <p:cNvSpPr/>
          <p:nvPr/>
        </p:nvSpPr>
        <p:spPr>
          <a:xfrm>
            <a:off x="132606" y="4433669"/>
            <a:ext cx="8882743" cy="646331"/>
          </a:xfrm>
          <a:prstGeom prst="rect">
            <a:avLst/>
          </a:prstGeom>
          <a:solidFill>
            <a:srgbClr val="E1FBF9"/>
          </a:solidFill>
        </p:spPr>
        <p:txBody>
          <a:bodyPr wrap="square">
            <a:spAutoFit/>
          </a:bodyPr>
          <a:lstStyle/>
          <a:p>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smtClean="0">
                <a:latin typeface="Arial" panose="020B0604020202020204" pitchFamily="34" charset="0"/>
                <a:cs typeface="Arial" panose="020B0604020202020204" pitchFamily="34" charset="0"/>
              </a:rPr>
              <a:t>=ANY</a:t>
            </a:r>
            <a:r>
              <a:rPr lang="en-IN" dirty="0" smtClean="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are not synonyms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
        <p:nvSpPr>
          <p:cNvPr id="10" name="Rectangle 9"/>
          <p:cNvSpPr/>
          <p:nvPr/>
        </p:nvSpPr>
        <p:spPr>
          <a:xfrm>
            <a:off x="6096000" y="757696"/>
            <a:ext cx="2895597" cy="707886"/>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11" name="Rectangle 10"/>
          <p:cNvSpPr/>
          <p:nvPr/>
        </p:nvSpPr>
        <p:spPr>
          <a:xfrm>
            <a:off x="108855" y="3722469"/>
            <a:ext cx="8882742" cy="646331"/>
          </a:xfrm>
          <a:prstGeom prst="rect">
            <a:avLst/>
          </a:prstGeom>
          <a:solidFill>
            <a:srgbClr val="E1FBF9"/>
          </a:solidFill>
        </p:spPr>
        <p:txBody>
          <a:bodyPr wrap="square">
            <a:spAutoFit/>
          </a:bodyPr>
          <a:lstStyle/>
          <a:p>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a:t>
            </a:r>
            <a:r>
              <a:rPr lang="en-IN" dirty="0" smtClean="0">
                <a:latin typeface="Arial" panose="020B0604020202020204" pitchFamily="34" charset="0"/>
                <a:cs typeface="Arial" panose="020B0604020202020204" pitchFamily="34" charset="0"/>
              </a:rPr>
              <a:t>return </a:t>
            </a:r>
            <a:r>
              <a:rPr lang="en-IN" dirty="0">
                <a:latin typeface="Arial" panose="020B0604020202020204" pitchFamily="34" charset="0"/>
                <a:cs typeface="Arial" panose="020B0604020202020204" pitchFamily="34" charset="0"/>
              </a:rPr>
              <a:t>TRUE if the comparison is TRUE for ALL of the values in the column that the subquery returns.</a:t>
            </a:r>
          </a:p>
        </p:txBody>
      </p:sp>
      <p:sp>
        <p:nvSpPr>
          <p:cNvPr id="5" name="Rectangle 4"/>
          <p:cNvSpPr/>
          <p:nvPr/>
        </p:nvSpPr>
        <p:spPr>
          <a:xfrm>
            <a:off x="152399" y="5257800"/>
            <a:ext cx="8862949" cy="400110"/>
          </a:xfrm>
          <a:prstGeom prst="rect">
            <a:avLst/>
          </a:prstGeom>
        </p:spPr>
        <p:txBody>
          <a:bodyPr wrap="square">
            <a:spAutoFit/>
          </a:bodyPr>
          <a:lstStyle/>
          <a:p>
            <a:r>
              <a:rPr lang="en-IN" sz="2000" dirty="0" smtClean="0">
                <a:solidFill>
                  <a:srgbClr val="0077AA"/>
                </a:solidFill>
                <a:latin typeface="Arial" panose="020B0604020202020204" pitchFamily="34" charset="0"/>
                <a:ea typeface="Times New Roman" panose="02020603050405020304" pitchFamily="18" charset="0"/>
              </a:rPr>
              <a:t>SELECT </a:t>
            </a:r>
            <a:r>
              <a:rPr lang="en-IN" sz="2000" dirty="0" smtClean="0">
                <a:latin typeface="Arial" panose="020B0604020202020204" pitchFamily="34" charset="0"/>
                <a:cs typeface="Arial" panose="020B0604020202020204" pitchFamily="34" charset="0"/>
              </a:rPr>
              <a:t>* </a:t>
            </a:r>
            <a:r>
              <a:rPr lang="en-IN" sz="2000" dirty="0" smtClean="0">
                <a:solidFill>
                  <a:srgbClr val="0077AA"/>
                </a:solidFill>
                <a:latin typeface="Arial" panose="020B0604020202020204" pitchFamily="34" charset="0"/>
                <a:ea typeface="Times New Roman" panose="02020603050405020304" pitchFamily="18" charset="0"/>
              </a:rPr>
              <a:t>FROM</a:t>
            </a:r>
            <a:r>
              <a:rPr lang="en-IN" sz="2000" dirty="0" smtClean="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smtClean="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smtClean="0">
                <a:latin typeface="Arial" panose="020B0604020202020204" pitchFamily="34" charset="0"/>
                <a:cs typeface="Arial" panose="020B0604020202020204" pitchFamily="34" charset="0"/>
              </a:rPr>
              <a:t> (5+5, 10+10)</a:t>
            </a:r>
            <a:endParaRPr lang="en-IN" sz="2000" dirty="0">
              <a:latin typeface="Arial" panose="020B0604020202020204" pitchFamily="34" charset="0"/>
              <a:cs typeface="Arial" panose="020B0604020202020204" pitchFamily="34" charset="0"/>
            </a:endParaRPr>
          </a:p>
        </p:txBody>
      </p:sp>
      <p:sp>
        <p:nvSpPr>
          <p:cNvPr id="12" name="Rectangle 11"/>
          <p:cNvSpPr/>
          <p:nvPr/>
        </p:nvSpPr>
        <p:spPr>
          <a:xfrm>
            <a:off x="152401" y="5772090"/>
            <a:ext cx="8839196" cy="400110"/>
          </a:xfrm>
          <a:prstGeom prst="rect">
            <a:avLst/>
          </a:prstGeom>
        </p:spPr>
        <p:txBody>
          <a:bodyPr wrap="square">
            <a:spAutoFit/>
          </a:bodyPr>
          <a:lstStyle/>
          <a:p>
            <a:r>
              <a:rPr lang="en-IN" sz="2000" dirty="0" smtClean="0">
                <a:solidFill>
                  <a:srgbClr val="0077AA"/>
                </a:solidFill>
                <a:latin typeface="Arial" panose="020B0604020202020204" pitchFamily="34" charset="0"/>
                <a:ea typeface="Times New Roman" panose="02020603050405020304" pitchFamily="18" charset="0"/>
              </a:rPr>
              <a:t>SELECT </a:t>
            </a:r>
            <a:r>
              <a:rPr lang="en-IN" sz="2000" dirty="0" smtClean="0">
                <a:latin typeface="Arial" panose="020B0604020202020204" pitchFamily="34" charset="0"/>
                <a:cs typeface="Arial" panose="020B0604020202020204" pitchFamily="34" charset="0"/>
              </a:rPr>
              <a:t>* </a:t>
            </a:r>
            <a:r>
              <a:rPr lang="en-IN" sz="2000" dirty="0" smtClean="0">
                <a:solidFill>
                  <a:srgbClr val="0077AA"/>
                </a:solidFill>
                <a:latin typeface="Arial" panose="020B0604020202020204" pitchFamily="34" charset="0"/>
                <a:ea typeface="Times New Roman" panose="02020603050405020304" pitchFamily="18" charset="0"/>
              </a:rPr>
              <a:t>FROM</a:t>
            </a:r>
            <a:r>
              <a:rPr lang="en-IN" sz="2000" dirty="0" smtClean="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smtClean="0">
                <a:latin typeface="Arial" panose="020B0604020202020204" pitchFamily="34" charset="0"/>
                <a:cs typeface="Arial" panose="020B0604020202020204" pitchFamily="34" charset="0"/>
              </a:rPr>
              <a:t> DEPTNO </a:t>
            </a:r>
            <a:r>
              <a:rPr lang="en-IN" sz="2000" dirty="0" smtClean="0">
                <a:solidFill>
                  <a:schemeClr val="accent5">
                    <a:lumMod val="75000"/>
                  </a:schemeClr>
                </a:solidFill>
                <a:latin typeface="Arial" panose="020B0604020202020204" pitchFamily="34" charset="0"/>
                <a:cs typeface="Arial" panose="020B0604020202020204" pitchFamily="34" charset="0"/>
              </a:rPr>
              <a:t>=ANY</a:t>
            </a:r>
            <a:r>
              <a:rPr lang="en-IN" sz="2000" dirty="0" smtClean="0">
                <a:latin typeface="Arial" panose="020B0604020202020204" pitchFamily="34" charset="0"/>
                <a:cs typeface="Arial" panose="020B0604020202020204" pitchFamily="34" charset="0"/>
              </a:rPr>
              <a:t> (10, 20) </a:t>
            </a:r>
            <a:r>
              <a:rPr lang="en-IN" sz="2000" dirty="0" smtClean="0">
                <a:solidFill>
                  <a:srgbClr val="92D050"/>
                </a:solidFill>
                <a:latin typeface="Arial" panose="020B0604020202020204" pitchFamily="34" charset="0"/>
                <a:cs typeface="Arial" panose="020B0604020202020204" pitchFamily="34" charset="0"/>
              </a:rPr>
              <a:t>//error</a:t>
            </a:r>
            <a:endParaRPr lang="en-IN" sz="2000" dirty="0">
              <a:solidFill>
                <a:srgbClr val="92D050"/>
              </a:solidFill>
              <a:latin typeface="Arial" panose="020B0604020202020204" pitchFamily="34" charset="0"/>
              <a:cs typeface="Arial" panose="020B0604020202020204" pitchFamily="34" charset="0"/>
            </a:endParaRPr>
          </a:p>
        </p:txBody>
      </p:sp>
      <p:cxnSp>
        <p:nvCxnSpPr>
          <p:cNvPr id="8" name="Elbow Connector 7"/>
          <p:cNvCxnSpPr/>
          <p:nvPr/>
        </p:nvCxnSpPr>
        <p:spPr>
          <a:xfrm rot="10800000" flipV="1">
            <a:off x="7010400" y="4954476"/>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765160135"/>
      </p:ext>
    </p:extLst>
  </p:cSld>
  <p:clrMapOvr>
    <a:masterClrMapping/>
  </p:clrMapOvr>
  <p:timing>
    <p:tnLst>
      <p:par>
        <p:cTn id="1" dur="indefinite" restart="never" nodeType="tmRoot"/>
      </p:par>
    </p:tnLst>
  </p:timing>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727801"/>
            <a:ext cx="9144000" cy="2308324"/>
          </a:xfrm>
          <a:prstGeom prst="rect">
            <a:avLst/>
          </a:prstGeom>
          <a:noFill/>
        </p:spPr>
        <p:txBody>
          <a:bodyPr wrap="square">
            <a:spAutoFit/>
          </a:bodyPr>
          <a:lstStyle/>
          <a:p>
            <a:pPr marL="342900" lvl="0" indent="-342900">
              <a:spcAft>
                <a:spcPts val="0"/>
              </a:spcAft>
              <a:buSzPts val="1000"/>
              <a:buFont typeface="Symbol" panose="05050102010706020507" pitchFamily="18" charset="2"/>
              <a:buChar char=""/>
            </a:pP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lvl="0" indent="-342900">
              <a:spcAft>
                <a:spcPts val="0"/>
              </a:spcAft>
              <a:buSzPts val="1000"/>
              <a:buFont typeface="Symbol" panose="05050102010706020507" pitchFamily="18" charset="2"/>
              <a:buChar char=""/>
            </a:pP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p>
          <a:p>
            <a:pPr marL="342900" lvl="0" indent="-342900">
              <a:spcAft>
                <a:spcPts val="0"/>
              </a:spcAft>
              <a:buSzPts val="1000"/>
              <a:buFont typeface="Symbol" panose="05050102010706020507" pitchFamily="18" charset="2"/>
              <a:buChar char=""/>
            </a:pP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p>
          <a:p>
            <a:pPr marL="342900" lvl="0" indent="-342900">
              <a:spcAft>
                <a:spcPts val="0"/>
              </a:spcAft>
              <a:buSzPts val="1000"/>
              <a:buFont typeface="Symbol" panose="05050102010706020507" pitchFamily="18" charset="2"/>
              <a:buChar char=""/>
            </a:pP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p>
          <a:p>
            <a:pPr marL="342900" lvl="0" indent="-342900">
              <a:spcAft>
                <a:spcPts val="0"/>
              </a:spcAft>
              <a:buSzPts val="1000"/>
              <a:buFont typeface="Symbol" panose="05050102010706020507" pitchFamily="18" charset="2"/>
              <a:buChar char=""/>
            </a:pP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p>
          <a:p>
            <a:pPr marL="342900" lvl="0" indent="-342900">
              <a:spcAft>
                <a:spcPts val="0"/>
              </a:spcAft>
              <a:buSzPts val="1000"/>
              <a:buFont typeface="Symbol" panose="05050102010706020507" pitchFamily="18" charset="2"/>
              <a:buChar char=""/>
            </a:pP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sz="1600" dirty="0">
              <a:solidFill>
                <a:schemeClr val="bg2">
                  <a:lumMod val="25000"/>
                </a:schemeClr>
              </a:solidFill>
              <a:effectLst/>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205200" y="3124200"/>
            <a:ext cx="4366800" cy="2867532"/>
          </a:xfrm>
          <a:prstGeom prst="rect">
            <a:avLst/>
          </a:prstGeom>
          <a:noFill/>
          <a:extLst>
            <a:ext uri="{909E8E84-426E-40DD-AFC4-6F175D3DCCD1}">
              <a14:hiddenFill xmlns:a14="http://schemas.microsoft.com/office/drawing/2010/main" xmlns="">
                <a:solidFill>
                  <a:srgbClr val="FFFFFF"/>
                </a:solidFill>
              </a14:hiddenFill>
            </a:ext>
          </a:extLst>
        </p:spPr>
      </p:pic>
      <p:pic>
        <p:nvPicPr>
          <p:cNvPr id="1028" name="Picture 4" descr="less_than_any"/>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4545281" y="3124199"/>
            <a:ext cx="4436906" cy="286920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3779669869"/>
      </p:ext>
    </p:extLst>
  </p:cSld>
  <p:clrMapOvr>
    <a:masterClrMapping/>
  </p:clrMapOvr>
  <p:timing>
    <p:tnLst>
      <p:par>
        <p:cTn id="1" dur="indefinite" restart="never" nodeType="tmRoot"/>
      </p:par>
    </p:tnLst>
  </p:timing>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451" y="722055"/>
            <a:ext cx="9144000" cy="2308324"/>
          </a:xfrm>
          <a:prstGeom prst="rect">
            <a:avLst/>
          </a:prstGeom>
          <a:noFill/>
        </p:spPr>
        <p:txBody>
          <a:bodyPr wrap="square">
            <a:spAutoFit/>
          </a:bodyPr>
          <a:lstStyle/>
          <a:p>
            <a:pPr marL="342900" indent="-342900">
              <a:buSzPts val="1000"/>
              <a:buFont typeface="Symbol" panose="05050102010706020507" pitchFamily="18" charset="2"/>
              <a:buChar char=""/>
            </a:pP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p>
          <a:p>
            <a:pPr marL="342900" indent="-342900">
              <a:buSzPts val="1000"/>
              <a:buFont typeface="Symbol" panose="05050102010706020507" pitchFamily="18" charset="2"/>
              <a:buChar char=""/>
            </a:pP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p>
          <a:p>
            <a:pPr marL="342900" indent="-342900">
              <a:buSzPts val="1000"/>
              <a:buFont typeface="Symbol" panose="05050102010706020507" pitchFamily="18" charset="2"/>
              <a:buChar char=""/>
            </a:pP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p>
          <a:p>
            <a:pPr marL="342900" indent="-342900">
              <a:buSzPts val="1000"/>
              <a:buFont typeface="Symbol" panose="05050102010706020507" pitchFamily="18" charset="2"/>
              <a:buChar char=""/>
            </a:pP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p>
          <a:p>
            <a:pPr marL="342900" indent="-342900">
              <a:buSzPts val="1000"/>
              <a:buFont typeface="Symbol" panose="05050102010706020507" pitchFamily="18" charset="2"/>
              <a:buChar char=""/>
            </a:pP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p>
          <a:p>
            <a:pPr marL="342900" indent="-342900">
              <a:buSzPts val="1000"/>
              <a:buFont typeface="Symbol" panose="05050102010706020507" pitchFamily="18" charset="2"/>
              <a:buChar char=""/>
            </a:pP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207108" y="3275800"/>
            <a:ext cx="4438800" cy="2481317"/>
          </a:xfrm>
          <a:prstGeom prst="rect">
            <a:avLst/>
          </a:prstGeom>
          <a:noFill/>
          <a:extLst>
            <a:ext uri="{909E8E84-426E-40DD-AFC4-6F175D3DCCD1}">
              <a14:hiddenFill xmlns:a14="http://schemas.microsoft.com/office/drawing/2010/main" xmlns="">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4563094" y="3225171"/>
            <a:ext cx="4438800" cy="2582574"/>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793184418"/>
      </p:ext>
    </p:extLst>
  </p:cSld>
  <p:clrMapOvr>
    <a:masterClrMapping/>
  </p:clrMapOvr>
  <p:timing>
    <p:tnLst>
      <p:par>
        <p:cTn id="1" dur="indefinite" restart="never" nodeType="tmRoot"/>
      </p:par>
    </p:tnLst>
  </p:timing>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all</a:t>
            </a:r>
            <a:endParaRPr lang="en-IN" sz="3200" b="1" i="1" dirty="0">
              <a:solidFill>
                <a:srgbClr val="FFFF00"/>
              </a:solidFill>
              <a:latin typeface="Arial" pitchFamily="34" charset="0"/>
              <a:cs typeface="Arial" pitchFamily="34" charset="0"/>
            </a:endParaRPr>
          </a:p>
        </p:txBody>
      </p:sp>
      <p:grpSp>
        <p:nvGrpSpPr>
          <p:cNvPr id="6" name="Group 5"/>
          <p:cNvGrpSpPr/>
          <p:nvPr/>
        </p:nvGrpSpPr>
        <p:grpSpPr>
          <a:xfrm>
            <a:off x="72787" y="1143000"/>
            <a:ext cx="8998426" cy="1559760"/>
            <a:chOff x="152400" y="4634526"/>
            <a:chExt cx="8998426"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a:t>
              </a:r>
              <a:r>
                <a:rPr lang="en-IN" sz="2400" dirty="0" smtClean="0">
                  <a:solidFill>
                    <a:schemeClr val="accent5">
                      <a:lumMod val="75000"/>
                    </a:schemeClr>
                  </a:solidFill>
                </a:rPr>
                <a:t>T2 </a:t>
              </a:r>
              <a:r>
                <a:rPr lang="en-IN" sz="2400" dirty="0">
                  <a:solidFill>
                    <a:schemeClr val="accent5">
                      <a:lumMod val="75000"/>
                    </a:schemeClr>
                  </a:solidFill>
                </a:rPr>
                <a:t>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smtClean="0">
                  <a:latin typeface="Arial" panose="020B0604020202020204" pitchFamily="34" charset="0"/>
                  <a:ea typeface="Times New Roman" panose="02020603050405020304" pitchFamily="18" charset="0"/>
                </a:rPr>
                <a:t>T2</a:t>
              </a:r>
              <a:r>
                <a:rPr lang="en-IN" sz="2000" dirty="0" smtClean="0">
                  <a:solidFill>
                    <a:schemeClr val="bg1">
                      <a:lumMod val="65000"/>
                    </a:schemeClr>
                  </a:solidFill>
                  <a:latin typeface="Arial" panose="020B0604020202020204" pitchFamily="34" charset="0"/>
                  <a:ea typeface="Times New Roman" panose="02020603050405020304" pitchFamily="18" charset="0"/>
                </a:rPr>
                <a:t>) </a:t>
              </a:r>
              <a:r>
                <a:rPr lang="en-IN" sz="2000" dirty="0" smtClean="0">
                  <a:solidFill>
                    <a:srgbClr val="92D050"/>
                  </a:solidFill>
                  <a:latin typeface="Arial" panose="020B0604020202020204" pitchFamily="34" charset="0"/>
                  <a:ea typeface="Times New Roman" panose="02020603050405020304" pitchFamily="18" charset="0"/>
                </a:rPr>
                <a:t>// This statement will return all rows from EMP table.</a:t>
              </a:r>
              <a:endParaRPr lang="en-IN" sz="2000" dirty="0">
                <a:solidFill>
                  <a:srgbClr val="92D050"/>
                </a:solidFill>
                <a:latin typeface="Arial" panose="020B0604020202020204" pitchFamily="34" charset="0"/>
                <a:ea typeface="Times New Roman" panose="02020603050405020304" pitchFamily="18" charset="0"/>
              </a:endParaRP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377300" cy="369332"/>
            </a:xfrm>
            <a:prstGeom prst="rect">
              <a:avLst/>
            </a:prstGeom>
            <a:noFill/>
          </p:spPr>
          <p:txBody>
            <a:bodyPr wrap="none" rtlCol="0">
              <a:spAutoFit/>
            </a:bodyPr>
            <a:lstStyle/>
            <a:p>
              <a:r>
                <a:rPr lang="en-IN" dirty="0" smtClean="0"/>
                <a:t>empty table</a:t>
              </a:r>
              <a:endParaRPr lang="en-IN" dirty="0"/>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xmlns="" val="1816566366"/>
      </p:ext>
    </p:extLst>
  </p:cSld>
  <p:clrMapOvr>
    <a:masterClrMapping/>
  </p:clrMapOvr>
  <p:timing>
    <p:tnLst>
      <p:par>
        <p:cTn id="1" dur="indefinite" restart="never" nodeType="tmRoot"/>
      </p:par>
    </p:tnLst>
  </p:timing>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Subqueries with IN,  ALL, ANY, or SOME</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endParaRPr lang="en-IN" dirty="0" smtClean="0">
              <a:latin typeface="Arial" panose="020B0604020202020204" pitchFamily="34" charset="0"/>
              <a:cs typeface="Arial" panose="020B0604020202020204" pitchFamily="34" charset="0"/>
            </a:endParaRPr>
          </a:p>
        </p:txBody>
      </p:sp>
      <p:sp>
        <p:nvSpPr>
          <p:cNvPr id="2" name="Rectangle 1"/>
          <p:cNvSpPr/>
          <p:nvPr/>
        </p:nvSpPr>
        <p:spPr>
          <a:xfrm>
            <a:off x="76200" y="1813679"/>
            <a:ext cx="8991600" cy="3139321"/>
          </a:xfrm>
          <a:prstGeom prst="rect">
            <a:avLst/>
          </a:prstGeom>
        </p:spPr>
        <p:txBody>
          <a:bodyPr wrap="square">
            <a:spAutoFit/>
          </a:bodyPr>
          <a:lstStyle/>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latin typeface="Arial" panose="020B0604020202020204" pitchFamily="34" charset="0"/>
                <a:cs typeface="Arial" panose="020B0604020202020204" pitchFamily="34" charset="0"/>
              </a:rPr>
              <a:t> </a:t>
            </a:r>
            <a:r>
              <a:rPr lang="en-IN" dirty="0" smtClean="0">
                <a:latin typeface="Arial" panose="020B0604020202020204" pitchFamily="34" charset="0"/>
                <a:ea typeface="Times New Roman" panose="02020603050405020304" pitchFamily="18" charset="0"/>
              </a:rPr>
              <a:t>DEPTNO</a:t>
            </a:r>
            <a:r>
              <a:rPr lang="en-IN" dirty="0" smtClean="0">
                <a:latin typeface="Arial" panose="020B0604020202020204" pitchFamily="34" charset="0"/>
                <a:cs typeface="Arial" panose="020B0604020202020204" pitchFamily="34" charset="0"/>
              </a:rPr>
              <a:t> </a:t>
            </a:r>
            <a:r>
              <a:rPr lang="en-IN" dirty="0" smtClean="0">
                <a:solidFill>
                  <a:schemeClr val="accent5">
                    <a:lumMod val="75000"/>
                  </a:schemeClr>
                </a:solidFill>
                <a:latin typeface="Arial" panose="020B0604020202020204" pitchFamily="34" charset="0"/>
                <a:cs typeface="Arial" panose="020B0604020202020204" pitchFamily="34" charset="0"/>
              </a:rPr>
              <a:t>IN</a:t>
            </a:r>
            <a:r>
              <a:rPr lang="en-IN" b="1" dirty="0" smtClean="0">
                <a:latin typeface="Arial" panose="020B0604020202020204" pitchFamily="34" charset="0"/>
                <a:cs typeface="Arial" panose="020B0604020202020204" pitchFamily="34" charset="0"/>
              </a:rPr>
              <a:t> </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DEPTNO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DEPTNO </a:t>
            </a:r>
            <a:r>
              <a:rPr lang="en-IN" dirty="0" smtClean="0">
                <a:solidFill>
                  <a:schemeClr val="accent5">
                    <a:lumMod val="75000"/>
                  </a:schemeClr>
                </a:solidFill>
                <a:latin typeface="Arial" panose="020B0604020202020204" pitchFamily="34" charset="0"/>
                <a:cs typeface="Arial" panose="020B0604020202020204" pitchFamily="34" charset="0"/>
              </a:rPr>
              <a:t>= </a:t>
            </a:r>
            <a:r>
              <a:rPr lang="en-IN" dirty="0" smtClean="0">
                <a:latin typeface="Arial" panose="020B0604020202020204" pitchFamily="34" charset="0"/>
                <a:ea typeface="Times New Roman" panose="02020603050405020304" pitchFamily="18" charset="0"/>
              </a:rPr>
              <a:t>10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smtClean="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DEPTNO </a:t>
            </a:r>
            <a:r>
              <a:rPr lang="en-IN" dirty="0" smtClean="0">
                <a:solidFill>
                  <a:schemeClr val="accent5">
                    <a:lumMod val="75000"/>
                  </a:schemeClr>
                </a:solidFill>
                <a:latin typeface="Arial" panose="020B0604020202020204" pitchFamily="34" charset="0"/>
                <a:cs typeface="Arial" panose="020B0604020202020204" pitchFamily="34" charset="0"/>
              </a:rPr>
              <a:t>= </a:t>
            </a:r>
            <a:r>
              <a:rPr lang="en-IN" dirty="0" smtClean="0">
                <a:latin typeface="Arial" panose="020B0604020202020204" pitchFamily="34" charset="0"/>
                <a:ea typeface="Times New Roman" panose="02020603050405020304" pitchFamily="18" charset="0"/>
              </a:rPr>
              <a:t>20</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a:t>
            </a:r>
          </a:p>
          <a:p>
            <a:pPr marL="342900" indent="-342900">
              <a:buFont typeface="+mj-lt"/>
              <a:buAutoNum type="arabicPeriod"/>
            </a:pPr>
            <a:endParaRPr lang="en-IN" dirty="0" smtClean="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&gt;ALL</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smtClean="0">
                <a:latin typeface="Arial" panose="020B0604020202020204" pitchFamily="34" charset="0"/>
                <a:cs typeface="Arial" panose="020B0604020202020204" pitchFamily="34" charset="0"/>
              </a:rPr>
              <a:t>SAL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'ADAMS</a:t>
            </a:r>
            <a:r>
              <a:rPr lang="en-IN" dirty="0">
                <a:solidFill>
                  <a:srgbClr val="92D05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'TURNER</a:t>
            </a:r>
            <a:r>
              <a:rPr lang="en-IN" dirty="0">
                <a:solidFill>
                  <a:srgbClr val="92D050"/>
                </a:solidFill>
                <a:latin typeface="Arial" panose="020B0604020202020204" pitchFamily="34" charset="0"/>
                <a:ea typeface="Times New Roman" panose="02020603050405020304" pitchFamily="18" charset="0"/>
              </a:rPr>
              <a: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endParaRPr lang="en-IN" dirty="0" smtClean="0">
              <a:latin typeface="Arial" panose="020B0604020202020204" pitchFamily="34" charset="0"/>
              <a:cs typeface="Arial" panose="020B0604020202020204" pitchFamily="34" charset="0"/>
            </a:endParaRPr>
          </a:p>
          <a:p>
            <a:pPr marL="342900" indent="-342900">
              <a:buFont typeface="+mj-lt"/>
              <a:buAutoNum type="arabicPeriod"/>
            </a:pPr>
            <a:endParaRPr lang="en-IN" dirty="0" smtClean="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&gt;ANY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smtClean="0">
                <a:latin typeface="Arial" panose="020B0604020202020204" pitchFamily="34" charset="0"/>
                <a:cs typeface="Arial" panose="020B0604020202020204" pitchFamily="34" charset="0"/>
              </a:rPr>
              <a:t>SAL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'ADAMS</a:t>
            </a:r>
            <a:r>
              <a:rPr lang="en-IN" dirty="0">
                <a:solidFill>
                  <a:srgbClr val="92D05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'TURNER</a:t>
            </a:r>
            <a:r>
              <a:rPr lang="en-IN" dirty="0">
                <a:solidFill>
                  <a:srgbClr val="92D050"/>
                </a:solidFill>
                <a:latin typeface="Arial" panose="020B0604020202020204" pitchFamily="34" charset="0"/>
                <a:ea typeface="Times New Roman" panose="02020603050405020304" pitchFamily="18" charset="0"/>
              </a:rPr>
              <a: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endParaRPr lang="en-IN" dirty="0" smtClean="0">
              <a:latin typeface="Arial" panose="020B0604020202020204" pitchFamily="34" charset="0"/>
              <a:cs typeface="Arial" panose="020B0604020202020204" pitchFamily="34" charset="0"/>
            </a:endParaRPr>
          </a:p>
          <a:p>
            <a:pPr marL="342900" indent="-342900">
              <a:buFont typeface="+mj-lt"/>
              <a:buAutoNum type="arabicPeriod"/>
            </a:pPr>
            <a:endParaRPr lang="en-IN" dirty="0" smtClean="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t>
            </a:r>
            <a:r>
              <a:rPr lang="en-IN" dirty="0" smtClean="0">
                <a:solidFill>
                  <a:schemeClr val="accent5">
                    <a:lumMod val="75000"/>
                  </a:schemeClr>
                </a:solidFill>
                <a:latin typeface="Arial" panose="020B0604020202020204" pitchFamily="34" charset="0"/>
                <a:cs typeface="Arial" panose="020B0604020202020204" pitchFamily="34" charset="0"/>
              </a:rPr>
              <a:t>SOME</a:t>
            </a:r>
            <a:r>
              <a:rPr lang="en-IN" dirty="0" smtClean="0">
                <a:latin typeface="Arial" panose="020B0604020202020204" pitchFamily="34" charset="0"/>
                <a:cs typeface="Arial" panose="020B0604020202020204" pitchFamily="34" charset="0"/>
              </a:rPr>
              <a:t> </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SAL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'ADAMS</a:t>
            </a:r>
            <a:r>
              <a:rPr lang="en-IN" dirty="0">
                <a:solidFill>
                  <a:srgbClr val="92D05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'TURNER</a:t>
            </a:r>
            <a:r>
              <a:rPr lang="en-IN" dirty="0">
                <a:solidFill>
                  <a:srgbClr val="92D050"/>
                </a:solidFill>
                <a:latin typeface="Arial" panose="020B0604020202020204" pitchFamily="34" charset="0"/>
                <a:ea typeface="Times New Roman" panose="02020603050405020304" pitchFamily="18" charset="0"/>
              </a:rPr>
              <a: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xmlns="" val="3489079377"/>
      </p:ext>
    </p:extLst>
  </p:cSld>
  <p:clrMapOvr>
    <a:masterClrMapping/>
  </p:clrMapOvr>
  <p:timing>
    <p:tnLst>
      <p:par>
        <p:cTn id="1" dur="indefinite" restart="never" nodeType="tmRoot"/>
      </p:par>
    </p:tnLst>
  </p:timing>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smtClean="0">
                <a:solidFill>
                  <a:srgbClr val="DC525C"/>
                </a:solidFill>
                <a:latin typeface="Segoe UI Light" panose="020B0502040204020203" pitchFamily="34" charset="0"/>
                <a:cs typeface="Segoe UI Light" panose="020B0502040204020203" pitchFamily="34" charset="0"/>
              </a:rPr>
              <a:t>Row Subquery</a:t>
            </a:r>
            <a:endParaRPr lang="en-IN"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3149963047"/>
      </p:ext>
    </p:extLst>
  </p:cSld>
  <p:clrMapOvr>
    <a:masterClrMapping/>
  </p:clrMapOvr>
  <p:timing>
    <p:tnLst>
      <p:par>
        <p:cTn id="1" dur="indefinite" restart="never" nodeType="tmRoot"/>
      </p:par>
    </p:tnLst>
  </p:timing>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Row Subqueries</a:t>
            </a: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a:t>
            </a:r>
            <a:r>
              <a:rPr lang="en-IN" dirty="0" smtClean="0">
                <a:latin typeface="Arial" panose="020B0604020202020204" pitchFamily="34" charset="0"/>
                <a:cs typeface="Arial" panose="020B0604020202020204" pitchFamily="34" charset="0"/>
              </a:rPr>
              <a:t>Subqueries </a:t>
            </a:r>
            <a:r>
              <a:rPr lang="en-IN" dirty="0">
                <a:latin typeface="Arial" panose="020B0604020202020204" pitchFamily="34" charset="0"/>
                <a:cs typeface="Arial" panose="020B0604020202020204" pitchFamily="34" charset="0"/>
              </a:rPr>
              <a:t>return a single value or a column of values. A row subquery is a subquery variant that returns a single row and can thus return more than one column value. You can use = , &gt;, &lt;, &gt;=, &lt;=, &lt;&gt;, !=, &lt;=&gt;</a:t>
            </a:r>
            <a:endParaRPr lang="en-IN" dirty="0" smtClean="0">
              <a:latin typeface="Arial" panose="020B0604020202020204" pitchFamily="34" charset="0"/>
              <a:cs typeface="Arial" panose="020B0604020202020204" pitchFamily="34" charset="0"/>
            </a:endParaRPr>
          </a:p>
        </p:txBody>
      </p:sp>
      <p:sp>
        <p:nvSpPr>
          <p:cNvPr id="2" name="Rectangle 1"/>
          <p:cNvSpPr/>
          <p:nvPr/>
        </p:nvSpPr>
        <p:spPr>
          <a:xfrm>
            <a:off x="76200" y="1981200"/>
            <a:ext cx="8991600" cy="1477328"/>
          </a:xfrm>
          <a:prstGeom prst="rect">
            <a:avLst/>
          </a:prstGeom>
        </p:spPr>
        <p:txBody>
          <a:bodyPr wrap="square">
            <a:spAutoFit/>
          </a:bodyPr>
          <a:lstStyle/>
          <a:p>
            <a:pPr marL="342900" indent="-342900">
              <a:buFont typeface="+mj-lt"/>
              <a:buAutoNum type="arabicPeriod"/>
            </a:pPr>
            <a:r>
              <a:rPr lang="en-IN" dirty="0" smtClean="0">
                <a:solidFill>
                  <a:srgbClr val="FF0000"/>
                </a:solidFill>
                <a:latin typeface="Arial" panose="020B0604020202020204" pitchFamily="34" charset="0"/>
                <a:cs typeface="Arial" panose="020B0604020202020204" pitchFamily="34" charset="0"/>
              </a:rPr>
              <a:t>SELECT * </a:t>
            </a:r>
            <a:r>
              <a:rPr lang="en-IN" dirty="0">
                <a:solidFill>
                  <a:srgbClr val="FF0000"/>
                </a:solidFill>
                <a:latin typeface="Arial" panose="020B0604020202020204" pitchFamily="34" charset="0"/>
                <a:cs typeface="Arial" panose="020B0604020202020204" pitchFamily="34" charset="0"/>
              </a:rPr>
              <a:t>from </a:t>
            </a:r>
            <a:r>
              <a:rPr lang="en-IN" dirty="0" smtClean="0">
                <a:solidFill>
                  <a:srgbClr val="FF0000"/>
                </a:solidFill>
                <a:latin typeface="Arial" panose="020B0604020202020204" pitchFamily="34" charset="0"/>
                <a:cs typeface="Arial" panose="020B0604020202020204" pitchFamily="34" charset="0"/>
              </a:rPr>
              <a:t>EMP where </a:t>
            </a:r>
            <a:r>
              <a:rPr lang="en-IN" dirty="0">
                <a:solidFill>
                  <a:srgbClr val="FF0000"/>
                </a:solidFill>
                <a:latin typeface="Arial" panose="020B0604020202020204" pitchFamily="34" charset="0"/>
                <a:cs typeface="Arial" panose="020B0604020202020204" pitchFamily="34" charset="0"/>
              </a:rPr>
              <a:t>deptno, 1 = </a:t>
            </a:r>
            <a:r>
              <a:rPr lang="en-IN" dirty="0" smtClean="0">
                <a:solidFill>
                  <a:srgbClr val="FF0000"/>
                </a:solidFill>
                <a:latin typeface="Arial" panose="020B0604020202020204" pitchFamily="34" charset="0"/>
                <a:cs typeface="Arial" panose="020B0604020202020204" pitchFamily="34" charset="0"/>
              </a:rPr>
              <a:t>(SELECT deptno</a:t>
            </a:r>
            <a:r>
              <a:rPr lang="en-IN" dirty="0">
                <a:solidFill>
                  <a:srgbClr val="FF0000"/>
                </a:solidFill>
                <a:latin typeface="Arial" panose="020B0604020202020204" pitchFamily="34" charset="0"/>
                <a:cs typeface="Arial" panose="020B0604020202020204" pitchFamily="34" charset="0"/>
              </a:rPr>
              <a:t>, 1 from </a:t>
            </a:r>
            <a:r>
              <a:rPr lang="en-IN" dirty="0" smtClean="0">
                <a:solidFill>
                  <a:srgbClr val="FF0000"/>
                </a:solidFill>
                <a:latin typeface="Arial" panose="020B0604020202020204" pitchFamily="34" charset="0"/>
                <a:cs typeface="Arial" panose="020B0604020202020204" pitchFamily="34" charset="0"/>
              </a:rPr>
              <a:t>DEPT where </a:t>
            </a:r>
            <a:r>
              <a:rPr lang="en-IN" dirty="0">
                <a:solidFill>
                  <a:srgbClr val="FF0000"/>
                </a:solidFill>
                <a:latin typeface="Arial" panose="020B0604020202020204" pitchFamily="34" charset="0"/>
                <a:cs typeface="Arial" panose="020B0604020202020204" pitchFamily="34" charset="0"/>
              </a:rPr>
              <a:t>deptno=10);</a:t>
            </a:r>
            <a:endParaRPr lang="en-IN" dirty="0" smtClean="0">
              <a:solidFill>
                <a:srgbClr val="FF0000"/>
              </a:solidFill>
              <a:latin typeface="Arial" panose="020B0604020202020204" pitchFamily="34" charset="0"/>
              <a:cs typeface="Arial" panose="020B0604020202020204" pitchFamily="34" charset="0"/>
            </a:endParaRP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solidFill>
                  <a:srgbClr val="DD4A68"/>
                </a:solidFill>
                <a:latin typeface="Arial" panose="020B0604020202020204" pitchFamily="34" charset="0"/>
                <a:ea typeface="Times New Roman" panose="02020603050405020304" pitchFamily="18" charset="0"/>
              </a:rPr>
              <a:t> </a:t>
            </a:r>
            <a:r>
              <a:rPr lang="en-IN" b="1" dirty="0">
                <a:solidFill>
                  <a:srgbClr val="E0D612"/>
                </a:solidFill>
                <a:latin typeface="Arial" panose="020B0604020202020204" pitchFamily="34" charset="0"/>
                <a:cs typeface="Arial" panose="020B0604020202020204" pitchFamily="34" charset="0"/>
              </a:rPr>
              <a:t>ROW</a:t>
            </a:r>
            <a:r>
              <a:rPr lang="en-IN" dirty="0" smtClean="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(DEPTNO, 1</a:t>
            </a:r>
            <a:r>
              <a:rPr lang="en-IN" dirty="0" smtClean="0">
                <a:solidFill>
                  <a:schemeClr val="accent5">
                    <a:lumMod val="75000"/>
                  </a:schemeClr>
                </a:solidFill>
                <a:latin typeface="Arial" panose="020B0604020202020204" pitchFamily="34" charset="0"/>
                <a:ea typeface="Times New Roman" panose="02020603050405020304" pitchFamily="18" charset="0"/>
              </a:rPr>
              <a:t>)</a:t>
            </a:r>
            <a:r>
              <a:rPr lang="en-IN" dirty="0" smtClean="0">
                <a:solidFill>
                  <a:schemeClr val="accent5">
                    <a:lumMod val="75000"/>
                  </a:schemeClr>
                </a:solidFill>
                <a:latin typeface="Arial" panose="020B0604020202020204" pitchFamily="34" charset="0"/>
                <a:cs typeface="Arial" panose="020B0604020202020204" pitchFamily="34" charset="0"/>
              </a:rPr>
              <a:t> =</a:t>
            </a:r>
            <a:r>
              <a:rPr lang="en-IN"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DEPTNO, </a:t>
            </a:r>
            <a:r>
              <a:rPr lang="en-IN" dirty="0">
                <a:latin typeface="Arial" panose="020B0604020202020204" pitchFamily="34" charset="0"/>
                <a:cs typeface="Arial" panose="020B0604020202020204" pitchFamily="34" charset="0"/>
              </a:rPr>
              <a:t>1 </a:t>
            </a:r>
            <a:r>
              <a:rPr lang="en-IN"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smtClean="0">
                <a:latin typeface="Arial" panose="020B0604020202020204" pitchFamily="34" charset="0"/>
                <a:cs typeface="Arial" panose="020B0604020202020204" pitchFamily="34" charset="0"/>
              </a:rPr>
              <a:t> DEPT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DEPTNO </a:t>
            </a:r>
            <a:r>
              <a:rPr lang="en-IN" dirty="0" smtClean="0">
                <a:solidFill>
                  <a:schemeClr val="accent5">
                    <a:lumMod val="7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10</a:t>
            </a:r>
            <a:r>
              <a:rPr lang="en-IN" dirty="0" smtClean="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xmlns="" val="1813788860"/>
      </p:ext>
    </p:extLst>
  </p:cSld>
  <p:clrMapOvr>
    <a:masterClrMapping/>
  </p:clrMapOvr>
  <p:timing>
    <p:tnLst>
      <p:par>
        <p:cTn id="1" dur="indefinite" restart="never" nodeType="tmRoot"/>
      </p:par>
    </p:tnLst>
  </p:timing>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smtClean="0">
                <a:solidFill>
                  <a:srgbClr val="DC525C"/>
                </a:solidFill>
                <a:latin typeface="Segoe UI Light" panose="020B0502040204020203" pitchFamily="34" charset="0"/>
                <a:cs typeface="Segoe UI Light" panose="020B0502040204020203" pitchFamily="34" charset="0"/>
              </a:rPr>
              <a:t>Subquery </a:t>
            </a:r>
            <a:r>
              <a:rPr lang="en-IN" sz="4800" b="0" i="0" dirty="0">
                <a:solidFill>
                  <a:srgbClr val="DC525C"/>
                </a:solidFill>
                <a:latin typeface="Segoe UI Light" panose="020B0502040204020203" pitchFamily="34" charset="0"/>
                <a:cs typeface="Segoe UI Light" panose="020B0502040204020203" pitchFamily="34" charset="0"/>
              </a:rPr>
              <a:t>with EXISTS or NOT EXISTS</a:t>
            </a:r>
          </a:p>
        </p:txBody>
      </p:sp>
    </p:spTree>
    <p:extLst>
      <p:ext uri="{BB962C8B-B14F-4D97-AF65-F5344CB8AC3E}">
        <p14:creationId xmlns:p14="http://schemas.microsoft.com/office/powerpoint/2010/main" xmlns="" val="2524787196"/>
      </p:ext>
    </p:extLst>
  </p:cSld>
  <p:clrMapOvr>
    <a:masterClrMapping/>
  </p:clrMapOvr>
  <p:timing>
    <p:tnLst>
      <p:par>
        <p:cTn id="1" dur="indefinite" restart="never" nodeType="tmRoot"/>
      </p:par>
    </p:tnLst>
  </p:timing>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Subqueries with EXISTS or NOT EXISTS</a:t>
            </a: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endParaRPr lang="en-IN" dirty="0" smtClean="0">
              <a:latin typeface="Arial" panose="020B0604020202020204" pitchFamily="34" charset="0"/>
              <a:cs typeface="Arial" panose="020B0604020202020204" pitchFamily="34" charset="0"/>
            </a:endParaRPr>
          </a:p>
        </p:txBody>
      </p:sp>
      <p:sp>
        <p:nvSpPr>
          <p:cNvPr id="2" name="Rectangle 1"/>
          <p:cNvSpPr/>
          <p:nvPr/>
        </p:nvSpPr>
        <p:spPr>
          <a:xfrm>
            <a:off x="76200" y="2027872"/>
            <a:ext cx="8991600" cy="3139321"/>
          </a:xfrm>
          <a:prstGeom prst="rect">
            <a:avLst/>
          </a:prstGeom>
        </p:spPr>
        <p:txBody>
          <a:bodyPr wrap="square">
            <a:spAutoFit/>
          </a:bodyPr>
          <a:lstStyle/>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latin typeface="Arial" panose="020B0604020202020204" pitchFamily="34" charset="0"/>
                <a:cs typeface="Arial" panose="020B0604020202020204" pitchFamily="34" charset="0"/>
              </a:rPr>
              <a:t> </a:t>
            </a:r>
            <a:r>
              <a:rPr lang="en-IN" b="1" dirty="0" smtClean="0">
                <a:solidFill>
                  <a:srgbClr val="E0D612"/>
                </a:solidFill>
                <a:latin typeface="Arial" panose="020B0604020202020204" pitchFamily="34" charset="0"/>
                <a:cs typeface="Arial" panose="020B0604020202020204" pitchFamily="34" charset="0"/>
              </a:rPr>
              <a:t>EXISTS</a:t>
            </a:r>
            <a:r>
              <a:rPr lang="en-IN" b="1" dirty="0" smtClean="0">
                <a:latin typeface="Arial" panose="020B0604020202020204" pitchFamily="34" charset="0"/>
                <a:cs typeface="Arial" panose="020B0604020202020204" pitchFamily="34" charset="0"/>
              </a:rPr>
              <a:t> </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 </a:t>
            </a:r>
            <a:r>
              <a:rPr lang="en-IN"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smtClean="0">
                <a:latin typeface="Arial" panose="020B0604020202020204" pitchFamily="34" charset="0"/>
                <a:cs typeface="Arial" panose="020B0604020202020204" pitchFamily="34" charset="0"/>
              </a:rPr>
              <a:t> DEPT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EMP.DEPTNO</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chemeClr val="accent5">
                    <a:lumMod val="7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DEPT.DEPTNO</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latin typeface="Arial" panose="020B0604020202020204" pitchFamily="34" charset="0"/>
                <a:cs typeface="Arial" panose="020B0604020202020204" pitchFamily="34" charset="0"/>
              </a:rPr>
              <a:t> </a:t>
            </a:r>
            <a:r>
              <a:rPr lang="en-IN" b="1" dirty="0" smtClean="0">
                <a:solidFill>
                  <a:srgbClr val="E0D612"/>
                </a:solidFill>
                <a:latin typeface="Arial" panose="020B0604020202020204" pitchFamily="34" charset="0"/>
                <a:cs typeface="Arial" panose="020B0604020202020204" pitchFamily="34" charset="0"/>
              </a:rPr>
              <a:t>NOT</a:t>
            </a:r>
            <a:r>
              <a:rPr lang="en-IN" b="1" dirty="0" smtClean="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DEPTNO </a:t>
            </a:r>
            <a:r>
              <a:rPr lang="en-IN"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smtClean="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ea typeface="Times New Roman" panose="02020603050405020304" pitchFamily="18" charset="0"/>
              </a:rPr>
              <a:t>WHERE</a:t>
            </a:r>
            <a:r>
              <a:rPr lang="en-IN" dirty="0" smtClean="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EMP.DEPTNO</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chemeClr val="accent5">
                    <a:lumMod val="7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DEPT.DEPTNO</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a:t>
            </a:r>
          </a:p>
          <a:p>
            <a:pPr marL="342900" indent="-342900">
              <a:buFont typeface="+mj-lt"/>
              <a:buAutoNum type="arabicPeriod"/>
            </a:pPr>
            <a:endParaRPr lang="en-IN" dirty="0" smtClean="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latin typeface="Arial" panose="020B0604020202020204" pitchFamily="34" charset="0"/>
                <a:cs typeface="Arial" panose="020B0604020202020204" pitchFamily="34" charset="0"/>
              </a:rPr>
              <a:t> </a:t>
            </a:r>
            <a:r>
              <a:rPr lang="en-US" b="1" dirty="0" smtClean="0">
                <a:solidFill>
                  <a:srgbClr val="E0D612"/>
                </a:solidFill>
                <a:latin typeface="Arial" panose="020B0604020202020204" pitchFamily="34" charset="0"/>
                <a:cs typeface="Arial" panose="020B0604020202020204" pitchFamily="34" charset="0"/>
              </a:rPr>
              <a:t>EXISTS</a:t>
            </a:r>
            <a:r>
              <a:rPr lang="en-US" b="1" dirty="0" smtClean="0">
                <a:latin typeface="Arial" panose="020B0604020202020204" pitchFamily="34" charset="0"/>
                <a:cs typeface="Arial" panose="020B0604020202020204" pitchFamily="34" charset="0"/>
              </a:rPr>
              <a:t> </a:t>
            </a:r>
            <a:r>
              <a:rPr lang="en-US" dirty="0" smtClean="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US" dirty="0" smtClean="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E.MGR</a:t>
            </a:r>
            <a:r>
              <a:rPr lang="en-US" dirty="0" smtClean="0">
                <a:solidFill>
                  <a:srgbClr val="DD4A68"/>
                </a:solidFill>
                <a:latin typeface="Arial" panose="020B0604020202020204" pitchFamily="34" charset="0"/>
                <a:ea typeface="Times New Roman" panose="02020603050405020304" pitchFamily="18" charset="0"/>
              </a:rPr>
              <a:t> </a:t>
            </a:r>
            <a:r>
              <a:rPr lang="en-US" dirty="0" smtClean="0">
                <a:solidFill>
                  <a:schemeClr val="accent5">
                    <a:lumMod val="75000"/>
                  </a:schemeClr>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M.EMPNO</a:t>
            </a:r>
            <a:r>
              <a:rPr lang="en-US" dirty="0" smtClean="0">
                <a:solidFill>
                  <a:schemeClr val="bg1">
                    <a:lumMod val="65000"/>
                  </a:schemeClr>
                </a:solidFill>
                <a:latin typeface="Arial" panose="020B0604020202020204" pitchFamily="34" charset="0"/>
                <a:cs typeface="Arial" panose="020B0604020202020204" pitchFamily="34" charset="0"/>
              </a:rPr>
              <a:t>)</a:t>
            </a:r>
            <a:r>
              <a:rPr lang="en-US" dirty="0" smtClean="0">
                <a:latin typeface="Arial" panose="020B0604020202020204" pitchFamily="34" charset="0"/>
                <a:cs typeface="Arial" panose="020B0604020202020204" pitchFamily="34" charset="0"/>
              </a:rPr>
              <a:t>;</a:t>
            </a:r>
          </a:p>
          <a:p>
            <a:pPr marL="342900" indent="-342900">
              <a:buFont typeface="+mj-lt"/>
              <a:buAutoNum type="arabicPeriod"/>
            </a:pPr>
            <a:endParaRPr lang="en-US" dirty="0" smtClean="0">
              <a:latin typeface="Arial" panose="020B0604020202020204" pitchFamily="34" charset="0"/>
              <a:cs typeface="Arial" panose="020B0604020202020204" pitchFamily="34" charset="0"/>
            </a:endParaRPr>
          </a:p>
          <a:p>
            <a:pPr marL="342900" indent="-342900">
              <a:buFont typeface="+mj-lt"/>
              <a:buAutoNum type="arabicPeriod"/>
            </a:pPr>
            <a:r>
              <a:rPr lang="en-US" dirty="0" smtClean="0">
                <a:solidFill>
                  <a:srgbClr val="0077AA"/>
                </a:solidFill>
                <a:latin typeface="Arial" panose="020B0604020202020204" pitchFamily="34" charset="0"/>
                <a:ea typeface="Times New Roman" panose="02020603050405020304" pitchFamily="18" charset="0"/>
              </a:rPr>
              <a:t>SELECT</a:t>
            </a:r>
            <a:r>
              <a:rPr lang="en-US" dirty="0" smtClean="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latin typeface="Arial" panose="020B0604020202020204" pitchFamily="34" charset="0"/>
                <a:cs typeface="Arial" panose="020B0604020202020204" pitchFamily="34" charset="0"/>
              </a:rPr>
              <a:t> </a:t>
            </a:r>
            <a:r>
              <a:rPr lang="en-US" b="1" dirty="0" smtClean="0">
                <a:solidFill>
                  <a:srgbClr val="E0D612"/>
                </a:solidFill>
                <a:latin typeface="Arial" panose="020B0604020202020204" pitchFamily="34" charset="0"/>
                <a:cs typeface="Arial" panose="020B0604020202020204" pitchFamily="34" charset="0"/>
              </a:rPr>
              <a:t>NOT</a:t>
            </a:r>
            <a:r>
              <a:rPr lang="en-US" b="1" dirty="0" smtClean="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b="1" dirty="0" smtClean="0">
                <a:latin typeface="Arial" panose="020B0604020202020204" pitchFamily="34" charset="0"/>
                <a:cs typeface="Arial" panose="020B0604020202020204" pitchFamily="34" charset="0"/>
              </a:rPr>
              <a:t> </a:t>
            </a:r>
            <a:r>
              <a:rPr lang="en-US" dirty="0" smtClean="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US" dirty="0" smtClean="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E.MGR</a:t>
            </a:r>
            <a:r>
              <a:rPr lang="en-US" dirty="0" smtClean="0">
                <a:solidFill>
                  <a:srgbClr val="DD4A68"/>
                </a:solidFill>
                <a:latin typeface="Arial" panose="020B0604020202020204" pitchFamily="34" charset="0"/>
                <a:ea typeface="Times New Roman" panose="02020603050405020304" pitchFamily="18" charset="0"/>
              </a:rPr>
              <a:t> </a:t>
            </a:r>
            <a:r>
              <a:rPr lang="en-US" dirty="0" smtClean="0">
                <a:solidFill>
                  <a:schemeClr val="accent5">
                    <a:lumMod val="75000"/>
                  </a:schemeClr>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M.EMPNO</a:t>
            </a:r>
            <a:r>
              <a:rPr lang="en-US" dirty="0" smtClean="0">
                <a:solidFill>
                  <a:schemeClr val="bg1">
                    <a:lumMod val="65000"/>
                  </a:schemeClr>
                </a:solidFill>
                <a:latin typeface="Arial" panose="020B0604020202020204" pitchFamily="34" charset="0"/>
                <a:cs typeface="Arial" panose="020B0604020202020204" pitchFamily="34" charset="0"/>
              </a:rPr>
              <a:t>)</a:t>
            </a:r>
            <a:r>
              <a:rPr lang="en-US" dirty="0" smtClean="0">
                <a:latin typeface="Arial" panose="020B0604020202020204" pitchFamily="34" charset="0"/>
                <a:cs typeface="Arial" panose="020B0604020202020204" pitchFamily="34" charset="0"/>
              </a:rPr>
              <a:t>;</a:t>
            </a:r>
            <a:endParaRPr lang="en-IN" dirty="0" smtClean="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1814467614"/>
      </p:ext>
    </p:extLst>
  </p:cSld>
  <p:clrMapOvr>
    <a:masterClrMapping/>
  </p:clrMapOvr>
  <p:timing>
    <p:tnLst>
      <p:par>
        <p:cTn id="1" dur="indefinite" restart="never" nodeType="tmRoot"/>
      </p:par>
    </p:tnLst>
  </p:timing>
</p:sld>
</file>

<file path=ppt/slides/slide2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a:t>
            </a:r>
            <a:r>
              <a:rPr lang="en-IN" sz="4800" b="0" i="0" dirty="0" smtClean="0">
                <a:solidFill>
                  <a:srgbClr val="DC525C"/>
                </a:solidFill>
                <a:latin typeface="Segoe UI Light" panose="020B0502040204020203" pitchFamily="34" charset="0"/>
                <a:cs typeface="Segoe UI Light" panose="020B0502040204020203" pitchFamily="34" charset="0"/>
              </a:rPr>
              <a:t>Subquery</a:t>
            </a:r>
            <a:endParaRPr lang="en-IN"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776387937"/>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latin typeface="Arial" pitchFamily="34" charset="0"/>
                <a:cs typeface="Arial" pitchFamily="34" charset="0"/>
              </a:rPr>
              <a:t>Entity Relationship Diagram (ER Diagram)</a:t>
            </a:r>
            <a:endParaRPr lang="en-US" dirty="0">
              <a:latin typeface="Arial" pitchFamily="34" charset="0"/>
              <a:cs typeface="Arial" pitchFamily="34" charset="0"/>
            </a:endParaRPr>
          </a:p>
        </p:txBody>
      </p:sp>
      <p:sp>
        <p:nvSpPr>
          <p:cNvPr id="1025" name="Rectangle 1"/>
          <p:cNvSpPr>
            <a:spLocks noChangeArrowheads="1"/>
          </p:cNvSpPr>
          <p:nvPr/>
        </p:nvSpPr>
        <p:spPr bwMode="auto">
          <a:xfrm>
            <a:off x="228600" y="2304000"/>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smtClean="0">
                <a:latin typeface="Arial" pitchFamily="34" charset="0"/>
                <a:cs typeface="Arial" pitchFamily="34" charset="0"/>
              </a:rPr>
              <a:t>Use E-R model to get a high-level graphical view to describe the </a:t>
            </a:r>
            <a:r>
              <a:rPr lang="en-US" sz="3200" b="1" dirty="0" smtClean="0">
                <a:latin typeface="Arial" pitchFamily="34" charset="0"/>
                <a:cs typeface="Arial" pitchFamily="34" charset="0"/>
              </a:rPr>
              <a:t>"</a:t>
            </a:r>
            <a:r>
              <a:rPr lang="en-US" sz="3200" b="1" dirty="0" smtClean="0">
                <a:solidFill>
                  <a:srgbClr val="C00000"/>
                </a:solidFill>
                <a:latin typeface="Arial" pitchFamily="34" charset="0"/>
                <a:cs typeface="Arial" pitchFamily="34" charset="0"/>
              </a:rPr>
              <a:t>ENTITIES</a:t>
            </a:r>
            <a:r>
              <a:rPr lang="en-US" sz="3200" b="1" dirty="0" smtClean="0">
                <a:latin typeface="Arial" pitchFamily="34" charset="0"/>
                <a:cs typeface="Arial" pitchFamily="34" charset="0"/>
              </a:rPr>
              <a:t>" </a:t>
            </a:r>
            <a:r>
              <a:rPr lang="en-US" sz="2400" dirty="0">
                <a:latin typeface="Arial" pitchFamily="34" charset="0"/>
                <a:cs typeface="Arial" pitchFamily="34" charset="0"/>
              </a:rPr>
              <a:t>and</a:t>
            </a:r>
            <a:r>
              <a:rPr lang="en-US" sz="3200" dirty="0" smtClean="0">
                <a:latin typeface="Arial" pitchFamily="34" charset="0"/>
                <a:cs typeface="Arial" pitchFamily="34" charset="0"/>
              </a:rPr>
              <a:t> </a:t>
            </a:r>
            <a:r>
              <a:rPr lang="en-US" sz="2400" dirty="0">
                <a:latin typeface="Arial" pitchFamily="34" charset="0"/>
                <a:cs typeface="Arial" pitchFamily="34" charset="0"/>
              </a:rPr>
              <a:t>their</a:t>
            </a:r>
            <a:r>
              <a:rPr lang="en-US" sz="3200" dirty="0" smtClean="0">
                <a:latin typeface="Arial" pitchFamily="34" charset="0"/>
                <a:cs typeface="Arial" pitchFamily="34" charset="0"/>
              </a:rPr>
              <a:t> </a:t>
            </a:r>
            <a:r>
              <a:rPr lang="en-US" sz="3200" b="1" dirty="0" smtClean="0">
                <a:latin typeface="Arial" pitchFamily="34" charset="0"/>
                <a:cs typeface="Arial" pitchFamily="34" charset="0"/>
              </a:rPr>
              <a:t>"</a:t>
            </a:r>
            <a:r>
              <a:rPr lang="en-US" sz="3200" b="1" dirty="0" smtClean="0">
                <a:solidFill>
                  <a:srgbClr val="C00000"/>
                </a:solidFill>
                <a:latin typeface="Arial" pitchFamily="34" charset="0"/>
                <a:cs typeface="Arial" pitchFamily="34" charset="0"/>
              </a:rPr>
              <a:t>RELATIONSHIP</a:t>
            </a:r>
            <a:r>
              <a:rPr lang="en-US" sz="3200" b="1" dirty="0" smtClean="0">
                <a:latin typeface="Arial" pitchFamily="34" charset="0"/>
                <a:cs typeface="Arial" pitchFamily="34" charset="0"/>
              </a:rPr>
              <a:t>"</a:t>
            </a:r>
          </a:p>
        </p:txBody>
      </p:sp>
    </p:spTree>
  </p:cSld>
  <p:clrMapOvr>
    <a:masterClrMapping/>
  </p:clrMapOvr>
  <p:timing>
    <p:tnLst>
      <p:par>
        <p:cTn id="1" dur="indefinite" restart="never" nodeType="tmRoot"/>
      </p:par>
    </p:tnLst>
  </p:timing>
</p:sld>
</file>

<file path=ppt/slides/slide2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Correlated Subqueries</a:t>
            </a: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endParaRPr lang="en-IN" dirty="0" smtClean="0">
              <a:latin typeface="Arial" panose="020B0604020202020204" pitchFamily="34" charset="0"/>
              <a:cs typeface="Arial" panose="020B0604020202020204" pitchFamily="34" charset="0"/>
            </a:endParaRPr>
          </a:p>
        </p:txBody>
      </p:sp>
      <p:sp>
        <p:nvSpPr>
          <p:cNvPr id="2" name="Rectangle 1"/>
          <p:cNvSpPr/>
          <p:nvPr/>
        </p:nvSpPr>
        <p:spPr>
          <a:xfrm>
            <a:off x="76200" y="1841401"/>
            <a:ext cx="8991600" cy="3949799"/>
          </a:xfrm>
          <a:prstGeom prst="rect">
            <a:avLst/>
          </a:prstGeom>
        </p:spPr>
        <p:txBody>
          <a:bodyPr wrap="square">
            <a:spAutoFit/>
          </a:bodyPr>
          <a:lstStyle/>
          <a:p>
            <a:r>
              <a:rPr lang="en-IN" sz="1600" dirty="0" smtClean="0">
                <a:latin typeface="Arial" panose="020B0604020202020204" pitchFamily="34" charset="0"/>
                <a:cs typeface="Arial" panose="020B0604020202020204" pitchFamily="34" charset="0"/>
              </a:rPr>
              <a:t>Following query find </a:t>
            </a:r>
            <a:r>
              <a:rPr lang="en-IN" sz="1600" dirty="0">
                <a:latin typeface="Arial" panose="020B0604020202020204" pitchFamily="34" charset="0"/>
                <a:cs typeface="Arial" panose="020B0604020202020204" pitchFamily="34" charset="0"/>
              </a:rPr>
              <a:t>all employees who earn more than the average salary in their department.</a:t>
            </a:r>
          </a:p>
          <a:p>
            <a:pPr marL="342900" indent="-342900">
              <a:buFont typeface="+mj-lt"/>
              <a:buAutoNum type="arabicPeriod"/>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smtClean="0">
                <a:latin typeface="Arial" panose="020B0604020202020204" pitchFamily="34" charset="0"/>
                <a:cs typeface="Arial" panose="020B0604020202020204" pitchFamily="34" charset="0"/>
              </a:rPr>
              <a:t> SAL </a:t>
            </a:r>
            <a:r>
              <a:rPr lang="en-IN" sz="1600" dirty="0" smtClean="0">
                <a:solidFill>
                  <a:schemeClr val="accent5">
                    <a:lumMod val="75000"/>
                  </a:schemeClr>
                </a:solidFill>
                <a:latin typeface="Arial" panose="020B0604020202020204" pitchFamily="34" charset="0"/>
                <a:cs typeface="Arial" panose="020B0604020202020204" pitchFamily="34" charset="0"/>
              </a:rPr>
              <a:t>&gt;</a:t>
            </a:r>
            <a:r>
              <a:rPr lang="en-IN" sz="1600" dirty="0" smtClean="0">
                <a:latin typeface="Arial" panose="020B0604020202020204" pitchFamily="34" charset="0"/>
                <a:cs typeface="Arial" panose="020B0604020202020204" pitchFamily="34" charset="0"/>
              </a:rPr>
              <a:t>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a:t>
            </a:r>
            <a:r>
              <a:rPr lang="en-IN" sz="1600" dirty="0" smtClean="0">
                <a:solidFill>
                  <a:srgbClr val="C74C49"/>
                </a:solidFill>
                <a:latin typeface="Arial" panose="020B0604020202020204" pitchFamily="34" charset="0"/>
                <a:cs typeface="Arial" panose="020B0604020202020204" pitchFamily="34" charset="0"/>
              </a:rPr>
              <a:t>AVG</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SAL</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smtClean="0">
                <a:latin typeface="Arial" panose="020B0604020202020204" pitchFamily="34" charset="0"/>
                <a:cs typeface="Arial" panose="020B0604020202020204" pitchFamily="34" charset="0"/>
              </a:rPr>
              <a:t> </a:t>
            </a:r>
            <a:r>
              <a:rPr lang="en-IN" sz="1600" dirty="0" smtClean="0">
                <a:latin typeface="Arial" panose="020B0604020202020204" pitchFamily="34" charset="0"/>
                <a:ea typeface="Times New Roman" panose="02020603050405020304" pitchFamily="18" charset="0"/>
              </a:rPr>
              <a:t>E.DEPTNO</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solidFill>
                  <a:schemeClr val="accent5">
                    <a:lumMod val="75000"/>
                  </a:schemeClr>
                </a:solidFill>
                <a:latin typeface="Arial" panose="020B0604020202020204" pitchFamily="34" charset="0"/>
                <a:ea typeface="Times New Roman" panose="02020603050405020304" pitchFamily="18" charset="0"/>
              </a:rPr>
              <a:t>=</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latin typeface="Arial" panose="020B0604020202020204" pitchFamily="34" charset="0"/>
                <a:ea typeface="Times New Roman" panose="02020603050405020304" pitchFamily="18" charset="0"/>
              </a:rPr>
              <a:t>EMP.DEPTNO</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ORDER</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smtClean="0">
                <a:latin typeface="Arial" panose="020B0604020202020204" pitchFamily="34" charset="0"/>
                <a:cs typeface="Arial" panose="020B0604020202020204" pitchFamily="34" charset="0"/>
              </a:rPr>
              <a:t> DEPTNO;</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ENAME, SAL, JOB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smtClean="0">
                <a:latin typeface="Arial" panose="020B0604020202020204" pitchFamily="34" charset="0"/>
                <a:cs typeface="Arial" panose="020B0604020202020204" pitchFamily="34" charset="0"/>
              </a:rPr>
              <a:t> SAL </a:t>
            </a:r>
            <a:r>
              <a:rPr lang="en-IN" sz="1600" dirty="0" smtClean="0">
                <a:solidFill>
                  <a:schemeClr val="accent5">
                    <a:lumMod val="75000"/>
                  </a:schemeClr>
                </a:solidFill>
                <a:latin typeface="Arial" panose="020B0604020202020204" pitchFamily="34" charset="0"/>
                <a:cs typeface="Arial" panose="020B0604020202020204" pitchFamily="34" charset="0"/>
              </a:rPr>
              <a:t>&gt;</a:t>
            </a:r>
            <a:r>
              <a:rPr lang="en-IN" sz="1600" dirty="0" smtClean="0">
                <a:latin typeface="Arial" panose="020B0604020202020204" pitchFamily="34" charset="0"/>
                <a:cs typeface="Arial" panose="020B0604020202020204" pitchFamily="34" charset="0"/>
              </a:rPr>
              <a:t>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a:t>
            </a:r>
            <a:r>
              <a:rPr lang="en-IN" sz="1600" dirty="0" smtClean="0">
                <a:solidFill>
                  <a:srgbClr val="C74C49"/>
                </a:solidFill>
                <a:latin typeface="Arial" panose="020B0604020202020204" pitchFamily="34" charset="0"/>
                <a:cs typeface="Arial" panose="020B0604020202020204" pitchFamily="34" charset="0"/>
              </a:rPr>
              <a:t>AVG</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SAL</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smtClean="0">
                <a:latin typeface="Arial" panose="020B0604020202020204" pitchFamily="34" charset="0"/>
                <a:cs typeface="Arial" panose="020B0604020202020204" pitchFamily="34" charset="0"/>
              </a:rPr>
              <a:t> </a:t>
            </a:r>
            <a:r>
              <a:rPr lang="en-IN" sz="1600" dirty="0" smtClean="0">
                <a:latin typeface="Arial" panose="020B0604020202020204" pitchFamily="34" charset="0"/>
                <a:ea typeface="Times New Roman" panose="02020603050405020304" pitchFamily="18" charset="0"/>
              </a:rPr>
              <a:t>E.JOB</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solidFill>
                  <a:schemeClr val="accent5">
                    <a:lumMod val="75000"/>
                  </a:schemeClr>
                </a:solidFill>
                <a:latin typeface="Arial" panose="020B0604020202020204" pitchFamily="34" charset="0"/>
                <a:ea typeface="Times New Roman" panose="02020603050405020304" pitchFamily="18" charset="0"/>
              </a:rPr>
              <a:t>=</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latin typeface="Arial" panose="020B0604020202020204" pitchFamily="34" charset="0"/>
                <a:ea typeface="Times New Roman" panose="02020603050405020304" pitchFamily="18" charset="0"/>
              </a:rPr>
              <a:t>EMP.JOB</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JOB, </a:t>
            </a:r>
            <a:r>
              <a:rPr lang="en-IN" sz="1600" dirty="0" smtClean="0">
                <a:solidFill>
                  <a:srgbClr val="C74C49"/>
                </a:solidFill>
                <a:latin typeface="Arial" panose="020B0604020202020204" pitchFamily="34" charset="0"/>
                <a:cs typeface="Arial" panose="020B0604020202020204" pitchFamily="34" charset="0"/>
              </a:rPr>
              <a:t>MAX</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SAL</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smtClean="0">
                <a:latin typeface="Arial" panose="020B0604020202020204" pitchFamily="34" charset="0"/>
                <a:cs typeface="Arial" panose="020B0604020202020204" pitchFamily="34" charset="0"/>
              </a:rPr>
              <a:t> SAL </a:t>
            </a:r>
            <a:r>
              <a:rPr lang="en-IN" sz="1600" dirty="0" smtClean="0">
                <a:solidFill>
                  <a:schemeClr val="accent5">
                    <a:lumMod val="75000"/>
                  </a:schemeClr>
                </a:solidFill>
                <a:latin typeface="Arial" panose="020B0604020202020204" pitchFamily="34" charset="0"/>
                <a:cs typeface="Arial" panose="020B0604020202020204" pitchFamily="34" charset="0"/>
              </a:rPr>
              <a:t>&lt;</a:t>
            </a:r>
            <a:r>
              <a:rPr lang="en-IN" sz="1600" dirty="0" smtClean="0">
                <a:latin typeface="Arial" panose="020B0604020202020204" pitchFamily="34" charset="0"/>
                <a:cs typeface="Arial" panose="020B0604020202020204" pitchFamily="34" charset="0"/>
              </a:rPr>
              <a:t>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a:t>
            </a:r>
            <a:r>
              <a:rPr lang="en-IN" sz="1600" dirty="0" smtClean="0">
                <a:solidFill>
                  <a:srgbClr val="C74C49"/>
                </a:solidFill>
                <a:latin typeface="Arial" panose="020B0604020202020204" pitchFamily="34" charset="0"/>
                <a:cs typeface="Arial" panose="020B0604020202020204" pitchFamily="34" charset="0"/>
              </a:rPr>
              <a:t>MAX</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SAL</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smtClean="0">
                <a:latin typeface="Arial" panose="020B0604020202020204" pitchFamily="34" charset="0"/>
                <a:cs typeface="Arial" panose="020B0604020202020204" pitchFamily="34" charset="0"/>
              </a:rPr>
              <a:t> </a:t>
            </a:r>
            <a:r>
              <a:rPr lang="en-IN" sz="1600" dirty="0" smtClean="0">
                <a:latin typeface="Arial" panose="020B0604020202020204" pitchFamily="34" charset="0"/>
                <a:ea typeface="Times New Roman" panose="02020603050405020304" pitchFamily="18" charset="0"/>
              </a:rPr>
              <a:t>EMP.JOB</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solidFill>
                  <a:schemeClr val="accent5">
                    <a:lumMod val="75000"/>
                  </a:schemeClr>
                </a:solidFill>
                <a:latin typeface="Arial" panose="020B0604020202020204" pitchFamily="34" charset="0"/>
                <a:ea typeface="Times New Roman" panose="02020603050405020304" pitchFamily="18" charset="0"/>
              </a:rPr>
              <a:t>=</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latin typeface="Arial" panose="020B0604020202020204" pitchFamily="34" charset="0"/>
                <a:ea typeface="Times New Roman" panose="02020603050405020304" pitchFamily="18" charset="0"/>
              </a:rPr>
              <a:t>E.JOB</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GROUP</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smtClean="0">
                <a:latin typeface="Arial" panose="020B0604020202020204" pitchFamily="34" charset="0"/>
                <a:cs typeface="Arial" panose="020B0604020202020204" pitchFamily="34" charset="0"/>
              </a:rPr>
              <a:t> E.JOB</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GROUP BY JOB;</a:t>
            </a:r>
          </a:p>
          <a:p>
            <a:pPr marL="285750" indent="-285750">
              <a:buFont typeface="Arial" panose="020B0604020202020204" pitchFamily="34" charset="0"/>
              <a:buChar char="•"/>
            </a:pPr>
            <a:endParaRPr lang="en-IN" sz="1600" baseline="300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DISTINCTROW DEPTNO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smtClean="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DEPTNO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smtClean="0">
                <a:latin typeface="Arial" panose="020B0604020202020204" pitchFamily="34" charset="0"/>
                <a:cs typeface="Arial" panose="020B0604020202020204" pitchFamily="34" charset="0"/>
              </a:rPr>
              <a:t> </a:t>
            </a:r>
            <a:r>
              <a:rPr lang="en-IN" sz="1600" dirty="0" smtClean="0">
                <a:latin typeface="Arial" panose="020B0604020202020204" pitchFamily="34" charset="0"/>
                <a:ea typeface="Times New Roman" panose="02020603050405020304" pitchFamily="18" charset="0"/>
              </a:rPr>
              <a:t>EMP.DEPTNO</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solidFill>
                  <a:schemeClr val="accent5">
                    <a:lumMod val="75000"/>
                  </a:schemeClr>
                </a:solidFill>
                <a:latin typeface="Arial" panose="020B0604020202020204" pitchFamily="34" charset="0"/>
                <a:ea typeface="Times New Roman" panose="02020603050405020304" pitchFamily="18" charset="0"/>
              </a:rPr>
              <a:t>=</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latin typeface="Arial" panose="020B0604020202020204" pitchFamily="34" charset="0"/>
                <a:ea typeface="Times New Roman" panose="02020603050405020304" pitchFamily="18" charset="0"/>
              </a:rPr>
              <a:t>DEPT.DEPTNO</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smtClean="0">
                <a:solidFill>
                  <a:srgbClr val="C00000"/>
                </a:solidFill>
                <a:latin typeface="Arial" panose="020B0604020202020204" pitchFamily="34" charset="0"/>
                <a:cs typeface="Arial" panose="020B0604020202020204" pitchFamily="34" charset="0"/>
              </a:rPr>
              <a:t>(Intersect)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DISTINCTROW DEPTNO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smtClean="0">
                <a:latin typeface="Arial" panose="020B0604020202020204" pitchFamily="34" charset="0"/>
                <a:cs typeface="Arial" panose="020B0604020202020204" pitchFamily="34" charset="0"/>
              </a:rPr>
              <a:t> </a:t>
            </a:r>
            <a:r>
              <a:rPr lang="en-US" sz="1600" b="1" dirty="0">
                <a:solidFill>
                  <a:srgbClr val="E0D612"/>
                </a:solidFill>
                <a:latin typeface="Arial" panose="020B0604020202020204" pitchFamily="34" charset="0"/>
                <a:cs typeface="Arial" panose="020B0604020202020204" pitchFamily="34" charset="0"/>
              </a:rPr>
              <a:t>NOT</a:t>
            </a:r>
            <a:r>
              <a:rPr lang="en-US" sz="1600" b="1" dirty="0">
                <a:latin typeface="Arial" panose="020B0604020202020204" pitchFamily="34" charset="0"/>
                <a:cs typeface="Arial" panose="020B0604020202020204" pitchFamily="34" charset="0"/>
              </a:rPr>
              <a:t> </a:t>
            </a:r>
            <a:r>
              <a:rPr lang="en-IN" sz="1600" b="1" dirty="0" smtClean="0">
                <a:solidFill>
                  <a:srgbClr val="E0D612"/>
                </a:solidFill>
                <a:latin typeface="Arial" panose="020B0604020202020204" pitchFamily="34" charset="0"/>
                <a:cs typeface="Arial" panose="020B0604020202020204" pitchFamily="34" charset="0"/>
              </a:rPr>
              <a:t>EXISTS</a:t>
            </a:r>
            <a:r>
              <a:rPr lang="en-IN" sz="1600" b="1" dirty="0" smtClean="0">
                <a:latin typeface="Arial" panose="020B0604020202020204" pitchFamily="34" charset="0"/>
                <a:cs typeface="Arial" panose="020B0604020202020204" pitchFamily="34" charset="0"/>
              </a:rPr>
              <a:t>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DEPTNO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smtClean="0">
                <a:latin typeface="Arial" panose="020B0604020202020204" pitchFamily="34" charset="0"/>
                <a:cs typeface="Arial" panose="020B0604020202020204" pitchFamily="34" charset="0"/>
              </a:rPr>
              <a:t> </a:t>
            </a:r>
            <a:r>
              <a:rPr lang="en-IN" sz="1600" dirty="0" smtClean="0">
                <a:latin typeface="Arial" panose="020B0604020202020204" pitchFamily="34" charset="0"/>
                <a:ea typeface="Times New Roman" panose="02020603050405020304" pitchFamily="18" charset="0"/>
              </a:rPr>
              <a:t>EMP.DEPTNO</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solidFill>
                  <a:schemeClr val="accent5">
                    <a:lumMod val="75000"/>
                  </a:schemeClr>
                </a:solidFill>
                <a:latin typeface="Arial" panose="020B0604020202020204" pitchFamily="34" charset="0"/>
                <a:ea typeface="Times New Roman" panose="02020603050405020304" pitchFamily="18" charset="0"/>
              </a:rPr>
              <a:t>=</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latin typeface="Arial" panose="020B0604020202020204" pitchFamily="34" charset="0"/>
                <a:ea typeface="Times New Roman" panose="02020603050405020304" pitchFamily="18" charset="0"/>
              </a:rPr>
              <a:t>DEPT.DEPTNO</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1634750841"/>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rPr>
              <a:t>JOINS</a:t>
            </a:r>
          </a:p>
        </p:txBody>
      </p:sp>
    </p:spTree>
  </p:cSld>
  <p:clrMapOvr>
    <a:masterClrMapping/>
  </p:clrMapOvr>
  <p:timing>
    <p:tnLst>
      <p:par>
        <p:cTn id="1" dur="indefinite" restart="never" nodeType="tmRoot"/>
      </p:par>
    </p:tnLst>
  </p:timing>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762000"/>
            <a:ext cx="8839200" cy="3352800"/>
          </a:xfrm>
          <a:prstGeom prst="rect">
            <a:avLst/>
          </a:prstGeom>
          <a:solidFill>
            <a:schemeClr val="bg1"/>
          </a:solidFill>
        </p:spPr>
        <p:txBody>
          <a:bodyPr>
            <a:noAutofit/>
          </a:bodyPr>
          <a:lstStyle/>
          <a:p>
            <a:pPr lvl="0" algn="ctr">
              <a:spcBef>
                <a:spcPct val="0"/>
              </a:spcBef>
              <a:defRPr/>
            </a:pPr>
            <a:endParaRPr lang="en-US" sz="2800" dirty="0" smtClean="0">
              <a:latin typeface="Arial" pitchFamily="34" charset="0"/>
              <a:cs typeface="Arial" pitchFamily="34" charset="0"/>
            </a:endParaRPr>
          </a:p>
          <a:p>
            <a:pPr lvl="0" algn="ctr">
              <a:spcBef>
                <a:spcPct val="0"/>
              </a:spcBef>
              <a:defRPr/>
            </a:pPr>
            <a:r>
              <a:rPr lang="en-US" sz="3600" b="1" dirty="0" smtClean="0">
                <a:latin typeface="Arial" pitchFamily="34" charset="0"/>
                <a:cs typeface="Arial" pitchFamily="34" charset="0"/>
              </a:rPr>
              <a:t>JOINS</a:t>
            </a:r>
            <a:r>
              <a:rPr lang="en-US" sz="2800" dirty="0" smtClean="0">
                <a:latin typeface="Arial" pitchFamily="34" charset="0"/>
                <a:cs typeface="Arial" pitchFamily="34" charset="0"/>
              </a:rPr>
              <a:t> are used to </a:t>
            </a:r>
            <a:r>
              <a:rPr lang="en-US" sz="3600" b="1" dirty="0" smtClean="0">
                <a:latin typeface="Arial" pitchFamily="34" charset="0"/>
                <a:cs typeface="Arial" pitchFamily="34" charset="0"/>
              </a:rPr>
              <a:t>retrieve data from multiple tables</a:t>
            </a:r>
            <a:r>
              <a:rPr lang="en-US" sz="2800" dirty="0" smtClean="0">
                <a:latin typeface="Arial" pitchFamily="34" charset="0"/>
                <a:cs typeface="Arial" pitchFamily="34" charset="0"/>
              </a:rPr>
              <a:t>.</a:t>
            </a:r>
          </a:p>
          <a:p>
            <a:pPr lvl="0" algn="ctr">
              <a:spcBef>
                <a:spcPct val="0"/>
              </a:spcBef>
              <a:defRPr/>
            </a:pPr>
            <a:endParaRPr lang="en-US" sz="2800" dirty="0" smtClean="0">
              <a:latin typeface="Arial" pitchFamily="34" charset="0"/>
              <a:cs typeface="Arial" pitchFamily="34" charset="0"/>
            </a:endParaRPr>
          </a:p>
          <a:p>
            <a:pPr lvl="0" algn="ctr">
              <a:spcBef>
                <a:spcPct val="0"/>
              </a:spcBef>
              <a:defRPr/>
            </a:pPr>
            <a:r>
              <a:rPr lang="en-US" sz="3600" b="1" dirty="0" smtClean="0">
                <a:latin typeface="Arial" pitchFamily="34" charset="0"/>
                <a:cs typeface="Arial" pitchFamily="34" charset="0"/>
              </a:rPr>
              <a:t>JOIN</a:t>
            </a:r>
            <a:r>
              <a:rPr lang="en-US" sz="2800" dirty="0" smtClean="0">
                <a:latin typeface="Arial" pitchFamily="34" charset="0"/>
                <a:cs typeface="Arial" pitchFamily="34" charset="0"/>
              </a:rPr>
              <a:t> is performed whenever </a:t>
            </a:r>
            <a:r>
              <a:rPr lang="en-US" sz="2800" b="1" dirty="0" smtClean="0">
                <a:latin typeface="Arial" pitchFamily="34" charset="0"/>
                <a:cs typeface="Arial" pitchFamily="34" charset="0"/>
              </a:rPr>
              <a:t>two or more tables </a:t>
            </a:r>
            <a:r>
              <a:rPr lang="en-US" sz="2800" dirty="0" smtClean="0">
                <a:latin typeface="Arial" pitchFamily="34" charset="0"/>
                <a:cs typeface="Arial" pitchFamily="34" charset="0"/>
              </a:rPr>
              <a:t>are joined in a SQL statement.</a:t>
            </a:r>
          </a:p>
        </p:txBody>
      </p:sp>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a:t>
            </a:r>
            <a:endParaRPr lang="en-IN" sz="3200" b="1" i="1" dirty="0">
              <a:solidFill>
                <a:srgbClr val="FFFF00"/>
              </a:solidFill>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838200"/>
            <a:ext cx="8839200" cy="3477875"/>
          </a:xfrm>
          <a:prstGeom prst="rect">
            <a:avLst/>
          </a:prstGeom>
        </p:spPr>
        <p:txBody>
          <a:bodyPr wrap="square">
            <a:spAutoFit/>
          </a:bodyPr>
          <a:lstStyle/>
          <a:p>
            <a:pPr marL="285750" lvl="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a:t>
            </a:r>
            <a:r>
              <a:rPr lang="en-US" sz="2000" dirty="0" smtClean="0">
                <a:solidFill>
                  <a:srgbClr val="005E74"/>
                </a:solidFill>
                <a:latin typeface="Arial" pitchFamily="34" charset="0"/>
                <a:cs typeface="Arial" pitchFamily="34" charset="0"/>
              </a:rPr>
              <a:t>Product Join </a:t>
            </a:r>
            <a:r>
              <a:rPr lang="en-US" sz="2000" dirty="0">
                <a:solidFill>
                  <a:srgbClr val="005E74"/>
                </a:solidFill>
              </a:rPr>
              <a:t>– </a:t>
            </a:r>
            <a:r>
              <a:rPr lang="en-US" sz="2000" dirty="0" smtClean="0">
                <a:solidFill>
                  <a:srgbClr val="005E74"/>
                </a:solidFill>
                <a:latin typeface="Arial" pitchFamily="34" charset="0"/>
                <a:cs typeface="Arial" pitchFamily="34" charset="0"/>
              </a:rPr>
              <a:t>Cross Join</a:t>
            </a:r>
          </a:p>
          <a:p>
            <a:pPr marL="285750" lvl="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lvl="0" indent="-285750">
              <a:spcBef>
                <a:spcPct val="0"/>
              </a:spcBef>
              <a:buFont typeface="Arial" panose="020B0604020202020204" pitchFamily="34" charset="0"/>
              <a:buChar char="•"/>
              <a:defRPr/>
            </a:pPr>
            <a:r>
              <a:rPr lang="en-US" sz="2000" dirty="0" smtClean="0">
                <a:solidFill>
                  <a:srgbClr val="005E74"/>
                </a:solidFill>
              </a:rPr>
              <a:t>Equijoin – Inner Join</a:t>
            </a:r>
          </a:p>
          <a:p>
            <a:pPr marL="285750" lvl="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lvl="0" indent="-285750">
              <a:spcBef>
                <a:spcPct val="0"/>
              </a:spcBef>
              <a:buFont typeface="Arial" panose="020B0604020202020204" pitchFamily="34" charset="0"/>
              <a:buChar char="•"/>
              <a:defRPr/>
            </a:pPr>
            <a:r>
              <a:rPr lang="en-US" sz="2000" dirty="0" smtClean="0">
                <a:solidFill>
                  <a:srgbClr val="005E74"/>
                </a:solidFill>
                <a:latin typeface="Arial" pitchFamily="34" charset="0"/>
                <a:cs typeface="Arial" pitchFamily="34" charset="0"/>
              </a:rPr>
              <a:t>Natural Join</a:t>
            </a:r>
          </a:p>
          <a:p>
            <a:pPr marL="285750" lvl="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lvl="0" indent="-285750">
              <a:spcBef>
                <a:spcPct val="0"/>
              </a:spcBef>
              <a:buFont typeface="Arial" panose="020B0604020202020204" pitchFamily="34" charset="0"/>
              <a:buChar char="•"/>
              <a:defRPr/>
            </a:pPr>
            <a:r>
              <a:rPr lang="en-US" sz="2000" dirty="0" smtClean="0">
                <a:solidFill>
                  <a:srgbClr val="005E74"/>
                </a:solidFill>
                <a:latin typeface="Arial" pitchFamily="34" charset="0"/>
                <a:cs typeface="Arial" pitchFamily="34" charset="0"/>
              </a:rPr>
              <a:t>Simple Join</a:t>
            </a:r>
          </a:p>
          <a:p>
            <a:pPr marL="285750" lvl="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a:t>
            </a:r>
            <a:r>
              <a:rPr lang="en-US" sz="2000" dirty="0" smtClean="0">
                <a:solidFill>
                  <a:srgbClr val="005E74"/>
                </a:solidFill>
              </a:rPr>
              <a:t>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lvl="0" indent="-285750">
              <a:spcBef>
                <a:spcPct val="0"/>
              </a:spcBef>
              <a:buFont typeface="Arial" panose="020B0604020202020204" pitchFamily="34" charset="0"/>
              <a:buChar char="•"/>
              <a:defRPr/>
            </a:pPr>
            <a:r>
              <a:rPr lang="en-US" sz="2000" dirty="0" smtClean="0">
                <a:solidFill>
                  <a:srgbClr val="005E74"/>
                </a:solidFill>
                <a:latin typeface="Arial" pitchFamily="34" charset="0"/>
                <a:cs typeface="Arial" pitchFamily="34" charset="0"/>
              </a:rPr>
              <a:t>Self Join</a:t>
            </a:r>
            <a:endParaRPr lang="en-US" sz="2000" dirty="0">
              <a:solidFill>
                <a:srgbClr val="005E74"/>
              </a:solidFill>
              <a:latin typeface="Arial" pitchFamily="34" charset="0"/>
              <a:cs typeface="Arial" pitchFamily="34" charset="0"/>
            </a:endParaRPr>
          </a:p>
        </p:txBody>
      </p:sp>
    </p:spTree>
    <p:extLst>
      <p:ext uri="{BB962C8B-B14F-4D97-AF65-F5344CB8AC3E}">
        <p14:creationId xmlns:p14="http://schemas.microsoft.com/office/powerpoint/2010/main" xmlns="" val="1076667074"/>
      </p:ext>
    </p:extLst>
  </p:cSld>
  <p:clrMapOvr>
    <a:masterClrMapping/>
  </p:clrMapOvr>
  <p:timing>
    <p:tnLst>
      <p:par>
        <p:cTn id="1" dur="indefinite" restart="never" nodeType="tmRoot"/>
      </p:par>
    </p:tnLst>
  </p:timing>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Cartesian or Product </a:t>
            </a:r>
            <a:r>
              <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rPr>
              <a:t>JOIN</a:t>
            </a:r>
          </a:p>
        </p:txBody>
      </p:sp>
      <p:sp>
        <p:nvSpPr>
          <p:cNvPr id="3" name="Rectangle 2"/>
          <p:cNvSpPr/>
          <p:nvPr/>
        </p:nvSpPr>
        <p:spPr>
          <a:xfrm>
            <a:off x="1214414" y="3283865"/>
            <a:ext cx="6858048" cy="1631216"/>
          </a:xfrm>
          <a:prstGeom prst="rect">
            <a:avLst/>
          </a:prstGeom>
        </p:spPr>
        <p:txBody>
          <a:bodyPr wrap="square">
            <a:spAutoFit/>
          </a:bodyPr>
          <a:lstStyle/>
          <a:p>
            <a:r>
              <a:rPr lang="en-US" sz="2000" b="1" dirty="0" smtClean="0">
                <a:solidFill>
                  <a:schemeClr val="bg2">
                    <a:lumMod val="50000"/>
                  </a:schemeClr>
                </a:solidFill>
              </a:rPr>
              <a:t>Cartesian/Product means</a:t>
            </a:r>
            <a:r>
              <a:rPr lang="en-US" sz="2000" dirty="0" smtClean="0">
                <a:solidFill>
                  <a:schemeClr val="bg2">
                    <a:lumMod val="50000"/>
                  </a:schemeClr>
                </a:solidFill>
              </a:rPr>
              <a:t> Number of Rows present in Table 1 Multiplied by Number of Rows present in Table 2. </a:t>
            </a:r>
          </a:p>
          <a:p>
            <a:endParaRPr lang="en-US" sz="2000" dirty="0" smtClean="0">
              <a:solidFill>
                <a:schemeClr val="bg2">
                  <a:lumMod val="50000"/>
                </a:schemeClr>
              </a:solidFill>
            </a:endParaRPr>
          </a:p>
          <a:p>
            <a:r>
              <a:rPr lang="en-US" sz="2000" dirty="0" smtClean="0">
                <a:solidFill>
                  <a:srgbClr val="E01E1E"/>
                </a:solidFill>
              </a:rPr>
              <a:t>TIP</a:t>
            </a:r>
            <a:r>
              <a:rPr lang="en-US" sz="2000" dirty="0" smtClean="0">
                <a:solidFill>
                  <a:schemeClr val="bg2">
                    <a:lumMod val="50000"/>
                  </a:schemeClr>
                </a:solidFill>
              </a:rPr>
              <a:t>: </a:t>
            </a:r>
            <a:r>
              <a:rPr lang="en-US" sz="2000" b="1" dirty="0" smtClean="0">
                <a:solidFill>
                  <a:schemeClr val="bg2">
                    <a:lumMod val="50000"/>
                  </a:schemeClr>
                </a:solidFill>
              </a:rPr>
              <a:t>Cross Join in MySQL</a:t>
            </a:r>
            <a:r>
              <a:rPr lang="en-US" sz="2000" dirty="0" smtClean="0">
                <a:solidFill>
                  <a:schemeClr val="bg2">
                    <a:lumMod val="50000"/>
                  </a:schemeClr>
                </a:solidFill>
              </a:rPr>
              <a:t> does not require any common column to </a:t>
            </a:r>
            <a:r>
              <a:rPr lang="en-US" sz="2000" b="1" dirty="0" smtClean="0">
                <a:solidFill>
                  <a:schemeClr val="bg2">
                    <a:lumMod val="50000"/>
                  </a:schemeClr>
                </a:solidFill>
              </a:rPr>
              <a:t>join</a:t>
            </a:r>
            <a:r>
              <a:rPr lang="en-US" sz="2000" dirty="0" smtClean="0">
                <a:solidFill>
                  <a:schemeClr val="bg2">
                    <a:lumMod val="50000"/>
                  </a:schemeClr>
                </a:solidFill>
              </a:rPr>
              <a:t> two table.</a:t>
            </a:r>
            <a:endParaRPr lang="en-US" sz="2000" dirty="0">
              <a:solidFill>
                <a:schemeClr val="bg2">
                  <a:lumMod val="50000"/>
                </a:schemeClr>
              </a:solidFill>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Cartesian or Product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85800"/>
            <a:ext cx="8991600" cy="954107"/>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76200" y="1600200"/>
            <a:ext cx="899160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pic>
        <p:nvPicPr>
          <p:cNvPr id="26" name="Picture 25"/>
          <p:cNvPicPr>
            <a:picLocks noChangeAspect="1"/>
          </p:cNvPicPr>
          <p:nvPr/>
        </p:nvPicPr>
        <p:blipFill>
          <a:blip r:embed="rId2"/>
          <a:stretch>
            <a:fillRect/>
          </a:stretch>
        </p:blipFill>
        <p:spPr>
          <a:xfrm>
            <a:off x="10886" y="2586964"/>
            <a:ext cx="9133114" cy="1980000"/>
          </a:xfrm>
          <a:prstGeom prst="rect">
            <a:avLst/>
          </a:prstGeom>
        </p:spPr>
      </p:pic>
    </p:spTree>
    <p:extLst>
      <p:ext uri="{BB962C8B-B14F-4D97-AF65-F5344CB8AC3E}">
        <p14:creationId xmlns:p14="http://schemas.microsoft.com/office/powerpoint/2010/main" xmlns="" val="2765306214"/>
      </p:ext>
    </p:extLst>
  </p:cSld>
  <p:clrMapOvr>
    <a:masterClrMapping/>
  </p:clrMapOvr>
  <p:timing>
    <p:tnLst>
      <p:par>
        <p:cTn id="1" dur="indefinite" restart="never" nodeType="tmRoot"/>
      </p:par>
    </p:tnLst>
  </p:timing>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Cartesian or Product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85800"/>
            <a:ext cx="8991600" cy="954107"/>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76200" y="1524000"/>
            <a:ext cx="899160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sp>
        <p:nvSpPr>
          <p:cNvPr id="8" name="Rectangle 7"/>
          <p:cNvSpPr/>
          <p:nvPr/>
        </p:nvSpPr>
        <p:spPr>
          <a:xfrm>
            <a:off x="162296" y="1981200"/>
            <a:ext cx="8819408"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smtClean="0">
                <a:latin typeface="Arial" panose="020B0604020202020204" pitchFamily="34" charset="0"/>
                <a:ea typeface="Times New Roman" panose="02020603050405020304" pitchFamily="18" charset="0"/>
              </a:rPr>
              <a:t> MENUCARD, SOFTDRINK;</a:t>
            </a:r>
          </a:p>
          <a:p>
            <a:pPr marL="285750" indent="-285750">
              <a:buFont typeface="Arial" panose="020B0604020202020204" pitchFamily="34" charset="0"/>
              <a:buChar char="•"/>
            </a:pPr>
            <a:endParaRPr lang="en-US" sz="800" dirty="0" smtClean="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t> M.NAME, S.NAME, M.RATE, S.RATE, M.RATE + S.RATE AS "TOTAL" </a:t>
            </a:r>
            <a:r>
              <a:rPr lang="en-US" dirty="0">
                <a:solidFill>
                  <a:srgbClr val="0077AA"/>
                </a:solidFill>
                <a:latin typeface="Arial" panose="020B0604020202020204" pitchFamily="34" charset="0"/>
                <a:ea typeface="Times New Roman" panose="02020603050405020304" pitchFamily="18" charset="0"/>
              </a:rPr>
              <a:t>FROM</a:t>
            </a:r>
            <a:r>
              <a:rPr lang="en-US" dirty="0" smtClean="0"/>
              <a:t> MENUCARD M, SOFTDRINK S;</a:t>
            </a:r>
            <a:endParaRPr lang="en-US" dirty="0"/>
          </a:p>
        </p:txBody>
      </p:sp>
      <p:pic>
        <p:nvPicPr>
          <p:cNvPr id="13" name="Picture 12"/>
          <p:cNvPicPr>
            <a:picLocks noChangeAspect="1"/>
          </p:cNvPicPr>
          <p:nvPr/>
        </p:nvPicPr>
        <p:blipFill>
          <a:blip r:embed="rId2"/>
          <a:stretch>
            <a:fillRect/>
          </a:stretch>
        </p:blipFill>
        <p:spPr>
          <a:xfrm>
            <a:off x="76200" y="3124200"/>
            <a:ext cx="4145478" cy="3185114"/>
          </a:xfrm>
          <a:prstGeom prst="rect">
            <a:avLst/>
          </a:prstGeom>
        </p:spPr>
      </p:pic>
      <p:pic>
        <p:nvPicPr>
          <p:cNvPr id="14" name="Picture 13"/>
          <p:cNvPicPr>
            <a:picLocks noChangeAspect="1"/>
          </p:cNvPicPr>
          <p:nvPr/>
        </p:nvPicPr>
        <p:blipFill>
          <a:blip r:embed="rId3"/>
          <a:stretch>
            <a:fillRect/>
          </a:stretch>
        </p:blipFill>
        <p:spPr>
          <a:xfrm>
            <a:off x="4724400" y="3098892"/>
            <a:ext cx="3962400" cy="3321424"/>
          </a:xfrm>
          <a:prstGeom prst="rect">
            <a:avLst/>
          </a:prstGeom>
        </p:spPr>
      </p:pic>
    </p:spTree>
    <p:extLst>
      <p:ext uri="{BB962C8B-B14F-4D97-AF65-F5344CB8AC3E}">
        <p14:creationId xmlns:p14="http://schemas.microsoft.com/office/powerpoint/2010/main" xmlns="" val="1308689304"/>
      </p:ext>
    </p:extLst>
  </p:cSld>
  <p:clrMapOvr>
    <a:masterClrMapping/>
  </p:clrMapOvr>
  <p:timing>
    <p:tnLst>
      <p:par>
        <p:cTn id="1" dur="indefinite" restart="never" nodeType="tmRoot"/>
      </p:par>
    </p:tnLst>
  </p:timing>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Cartesian or Product</a:t>
            </a:r>
            <a:endParaRPr lang="en-IN" sz="3200" b="1" i="1" dirty="0">
              <a:solidFill>
                <a:srgbClr val="FFFF00"/>
              </a:solidFill>
              <a:latin typeface="Arial" pitchFamily="34" charset="0"/>
              <a:cs typeface="Arial" pitchFamily="34" charset="0"/>
            </a:endParaRPr>
          </a:p>
        </p:txBody>
      </p:sp>
      <p:pic>
        <p:nvPicPr>
          <p:cNvPr id="6" name="Picture 5"/>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0" y="0"/>
            <a:ext cx="3396116" cy="575075"/>
          </a:xfrm>
          <a:prstGeom prst="rect">
            <a:avLst/>
          </a:prstGeom>
        </p:spPr>
      </p:pic>
      <p:sp>
        <p:nvSpPr>
          <p:cNvPr id="8" name="Rectangle 7"/>
          <p:cNvSpPr/>
          <p:nvPr/>
        </p:nvSpPr>
        <p:spPr>
          <a:xfrm>
            <a:off x="162296" y="838200"/>
            <a:ext cx="8819408" cy="646331"/>
          </a:xfrm>
          <a:prstGeom prst="rect">
            <a:avLst/>
          </a:prstGeom>
        </p:spPr>
        <p:txBody>
          <a:bodyPr wrap="square">
            <a:spAutoFit/>
          </a:bodyPr>
          <a:lstStyle/>
          <a:p>
            <a:pPr marL="285750" indent="-285750">
              <a:buFont typeface="Arial" panose="020B0604020202020204" pitchFamily="34" charset="0"/>
              <a:buChar char="•"/>
            </a:pPr>
            <a:r>
              <a:rPr lang="en-US" dirty="0" smtClean="0">
                <a:solidFill>
                  <a:srgbClr val="0077AA"/>
                </a:solidFill>
                <a:latin typeface="Arial" panose="020B0604020202020204" pitchFamily="34" charset="0"/>
                <a:ea typeface="Times New Roman" panose="02020603050405020304" pitchFamily="18" charset="0"/>
              </a:rPr>
              <a:t>SELECT</a:t>
            </a:r>
            <a:r>
              <a:rPr lang="en-US" dirty="0" smtClean="0"/>
              <a:t> NAME, COUNT(*) "TOTAL EMPLOYEES", RATE * COUNT(*) "TOTAL COST" </a:t>
            </a:r>
            <a:r>
              <a:rPr lang="en-US" dirty="0">
                <a:solidFill>
                  <a:srgbClr val="0077AA"/>
                </a:solidFill>
                <a:latin typeface="Arial" panose="020B0604020202020204" pitchFamily="34" charset="0"/>
                <a:ea typeface="Times New Roman" panose="02020603050405020304" pitchFamily="18" charset="0"/>
              </a:rPr>
              <a:t>FROM</a:t>
            </a:r>
            <a:r>
              <a:rPr lang="en-US" dirty="0" smtClean="0"/>
              <a:t> N2EMPLOYEE, SOFTDRINK GROUP BY NAME;</a:t>
            </a:r>
            <a:endParaRPr lang="en-US" dirty="0"/>
          </a:p>
        </p:txBody>
      </p:sp>
      <p:pic>
        <p:nvPicPr>
          <p:cNvPr id="11" name="Picture 10"/>
          <p:cNvPicPr>
            <a:picLocks noChangeAspect="1"/>
          </p:cNvPicPr>
          <p:nvPr/>
        </p:nvPicPr>
        <p:blipFill>
          <a:blip r:embed="rId3"/>
          <a:stretch>
            <a:fillRect/>
          </a:stretch>
        </p:blipFill>
        <p:spPr>
          <a:xfrm>
            <a:off x="209684" y="1600200"/>
            <a:ext cx="6619504" cy="1759395"/>
          </a:xfrm>
          <a:prstGeom prst="rect">
            <a:avLst/>
          </a:prstGeom>
        </p:spPr>
      </p:pic>
      <p:sp>
        <p:nvSpPr>
          <p:cNvPr id="2" name="Rectangle 1"/>
          <p:cNvSpPr/>
          <p:nvPr/>
        </p:nvSpPr>
        <p:spPr>
          <a:xfrm>
            <a:off x="209684" y="3505200"/>
            <a:ext cx="862951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t> NAME, TYPE, COST </a:t>
            </a:r>
            <a:r>
              <a:rPr lang="en-US" dirty="0">
                <a:solidFill>
                  <a:srgbClr val="0077AA"/>
                </a:solidFill>
                <a:latin typeface="Arial" panose="020B0604020202020204" pitchFamily="34" charset="0"/>
                <a:ea typeface="Times New Roman" panose="02020603050405020304" pitchFamily="18" charset="0"/>
              </a:rPr>
              <a:t>FROM</a:t>
            </a:r>
            <a:r>
              <a:rPr lang="en-US" dirty="0" smtClean="0"/>
              <a:t> BOOK, AVAILABLEIN;</a:t>
            </a:r>
            <a:endParaRPr lang="en-US" dirty="0"/>
          </a:p>
        </p:txBody>
      </p:sp>
      <p:pic>
        <p:nvPicPr>
          <p:cNvPr id="5" name="Picture 4"/>
          <p:cNvPicPr>
            <a:picLocks noChangeAspect="1"/>
          </p:cNvPicPr>
          <p:nvPr/>
        </p:nvPicPr>
        <p:blipFill>
          <a:blip r:embed="rId4"/>
          <a:stretch>
            <a:fillRect/>
          </a:stretch>
        </p:blipFill>
        <p:spPr>
          <a:xfrm>
            <a:off x="224527" y="3954128"/>
            <a:ext cx="3356873" cy="2675271"/>
          </a:xfrm>
          <a:prstGeom prst="rect">
            <a:avLst/>
          </a:prstGeom>
        </p:spPr>
      </p:pic>
    </p:spTree>
    <p:extLst>
      <p:ext uri="{BB962C8B-B14F-4D97-AF65-F5344CB8AC3E}">
        <p14:creationId xmlns:p14="http://schemas.microsoft.com/office/powerpoint/2010/main" xmlns="" val="3515033859"/>
      </p:ext>
    </p:extLst>
  </p:cSld>
  <p:clrMapOvr>
    <a:masterClrMapping/>
  </p:clrMapOvr>
  <p:timing>
    <p:tnLst>
      <p:par>
        <p:cTn id="1" dur="indefinite" restart="never" nodeType="tmRoot"/>
      </p:par>
    </p:tnLst>
  </p:timing>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Cross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21523"/>
            <a:ext cx="8991600"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76200" y="1916923"/>
            <a:ext cx="9067800" cy="707886"/>
          </a:xfrm>
          <a:prstGeom prst="rect">
            <a:avLst/>
          </a:prstGeom>
        </p:spPr>
        <p:txBody>
          <a:bodyPr wrap="square">
            <a:spAutoFit/>
          </a:bodyPr>
          <a:lstStyle/>
          <a:p>
            <a:r>
              <a:rPr lang="en-US" sz="2000" dirty="0">
                <a:solidFill>
                  <a:srgbClr val="0077AA"/>
                </a:solidFill>
                <a:latin typeface="Liberation Mono"/>
              </a:rPr>
              <a:t>SELECT column-list from &lt;table_references&gt; CROSS </a:t>
            </a:r>
            <a:r>
              <a:rPr lang="en-US" sz="2000" dirty="0" smtClean="0">
                <a:solidFill>
                  <a:srgbClr val="0077AA"/>
                </a:solidFill>
                <a:latin typeface="Liberation Mono"/>
              </a:rPr>
              <a:t>JOIN &lt;</a:t>
            </a:r>
            <a:r>
              <a:rPr lang="en-US" sz="2000" dirty="0">
                <a:solidFill>
                  <a:srgbClr val="0077AA"/>
                </a:solidFill>
                <a:latin typeface="Liberation Mono"/>
              </a:rPr>
              <a:t>table_references&gt;</a:t>
            </a:r>
          </a:p>
        </p:txBody>
      </p:sp>
      <p:sp>
        <p:nvSpPr>
          <p:cNvPr id="10" name="Rectangle 9"/>
          <p:cNvSpPr/>
          <p:nvPr/>
        </p:nvSpPr>
        <p:spPr>
          <a:xfrm>
            <a:off x="162296" y="2667000"/>
            <a:ext cx="6030305"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smtClean="0"/>
              <a:t>BOOK</a:t>
            </a:r>
            <a:r>
              <a:rPr lang="en-IN" dirty="0" smtClean="0">
                <a:solidFill>
                  <a:srgbClr val="E0D612"/>
                </a:solidFill>
                <a:latin typeface="Arial" panose="020B0604020202020204" pitchFamily="34" charset="0"/>
                <a:cs typeface="Arial" panose="020B0604020202020204" pitchFamily="34" charset="0"/>
              </a:rPr>
              <a:t> CROSS</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US" dirty="0" smtClean="0"/>
              <a:t> AVAILABLEIN;</a:t>
            </a:r>
            <a:endParaRPr lang="en-US" dirty="0"/>
          </a:p>
        </p:txBody>
      </p:sp>
      <p:pic>
        <p:nvPicPr>
          <p:cNvPr id="11" name="Picture 10"/>
          <p:cNvPicPr>
            <a:picLocks noChangeAspect="1"/>
          </p:cNvPicPr>
          <p:nvPr/>
        </p:nvPicPr>
        <p:blipFill>
          <a:blip r:embed="rId2"/>
          <a:stretch>
            <a:fillRect/>
          </a:stretch>
        </p:blipFill>
        <p:spPr>
          <a:xfrm>
            <a:off x="181098" y="3124200"/>
            <a:ext cx="3705102" cy="3598862"/>
          </a:xfrm>
          <a:prstGeom prst="rect">
            <a:avLst/>
          </a:prstGeom>
        </p:spPr>
      </p:pic>
    </p:spTree>
    <p:extLst>
      <p:ext uri="{BB962C8B-B14F-4D97-AF65-F5344CB8AC3E}">
        <p14:creationId xmlns:p14="http://schemas.microsoft.com/office/powerpoint/2010/main" xmlns="" val="3247180374"/>
      </p:ext>
    </p:extLst>
  </p:cSld>
  <p:clrMapOvr>
    <a:masterClrMapping/>
  </p:clrMapOvr>
  <p:timing>
    <p:tnLst>
      <p:par>
        <p:cTn id="1" dur="indefinite" restart="never" nodeType="tmRoot"/>
      </p:par>
    </p:tnLst>
  </p:timing>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equi </a:t>
            </a:r>
            <a:r>
              <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rPr>
              <a:t>JOIN</a:t>
            </a:r>
          </a:p>
        </p:txBody>
      </p:sp>
      <p:sp>
        <p:nvSpPr>
          <p:cNvPr id="3" name="Rectangle 2"/>
          <p:cNvSpPr/>
          <p:nvPr/>
        </p:nvSpPr>
        <p:spPr>
          <a:xfrm>
            <a:off x="214282" y="3283865"/>
            <a:ext cx="8786874" cy="1631216"/>
          </a:xfrm>
          <a:prstGeom prst="rect">
            <a:avLst/>
          </a:prstGeom>
        </p:spPr>
        <p:txBody>
          <a:bodyPr wrap="square">
            <a:spAutoFit/>
          </a:bodyPr>
          <a:lstStyle/>
          <a:p>
            <a:r>
              <a:rPr lang="en-US" sz="2000" dirty="0" smtClean="0">
                <a:solidFill>
                  <a:schemeClr val="bg2">
                    <a:lumMod val="50000"/>
                  </a:schemeClr>
                </a:solidFill>
              </a:rPr>
              <a:t>An </a:t>
            </a:r>
            <a:r>
              <a:rPr lang="en-US" sz="2000" b="1" dirty="0" smtClean="0">
                <a:solidFill>
                  <a:schemeClr val="bg2">
                    <a:lumMod val="50000"/>
                  </a:schemeClr>
                </a:solidFill>
              </a:rPr>
              <a:t>equijoin</a:t>
            </a:r>
            <a:r>
              <a:rPr lang="en-US" sz="2000" dirty="0" smtClean="0">
                <a:solidFill>
                  <a:schemeClr val="bg2">
                    <a:lumMod val="50000"/>
                  </a:schemeClr>
                </a:solidFill>
              </a:rPr>
              <a:t> is a </a:t>
            </a:r>
            <a:r>
              <a:rPr lang="en-US" sz="2000" b="1" dirty="0" smtClean="0">
                <a:solidFill>
                  <a:schemeClr val="bg2">
                    <a:lumMod val="50000"/>
                  </a:schemeClr>
                </a:solidFill>
              </a:rPr>
              <a:t>join</a:t>
            </a:r>
            <a:r>
              <a:rPr lang="en-US" sz="2000" dirty="0" smtClean="0">
                <a:solidFill>
                  <a:schemeClr val="bg2">
                    <a:lumMod val="50000"/>
                  </a:schemeClr>
                </a:solidFill>
              </a:rPr>
              <a:t> with a </a:t>
            </a:r>
            <a:r>
              <a:rPr lang="en-US" sz="2000" b="1" dirty="0" smtClean="0">
                <a:solidFill>
                  <a:schemeClr val="bg2">
                    <a:lumMod val="50000"/>
                  </a:schemeClr>
                </a:solidFill>
              </a:rPr>
              <a:t>join</a:t>
            </a:r>
            <a:r>
              <a:rPr lang="en-US" sz="2000" dirty="0" smtClean="0">
                <a:solidFill>
                  <a:schemeClr val="bg2">
                    <a:lumMod val="50000"/>
                  </a:schemeClr>
                </a:solidFill>
              </a:rPr>
              <a:t> condition containing an equality operator. An </a:t>
            </a:r>
            <a:r>
              <a:rPr lang="en-US" sz="2000" b="1" dirty="0" smtClean="0">
                <a:solidFill>
                  <a:schemeClr val="bg2">
                    <a:lumMod val="50000"/>
                  </a:schemeClr>
                </a:solidFill>
              </a:rPr>
              <a:t>equijoin</a:t>
            </a:r>
            <a:r>
              <a:rPr lang="en-US" sz="2000" dirty="0" smtClean="0">
                <a:solidFill>
                  <a:schemeClr val="bg2">
                    <a:lumMod val="50000"/>
                  </a:schemeClr>
                </a:solidFill>
              </a:rPr>
              <a:t> returns only the rows that have equivalent values for the specified columns. An inner </a:t>
            </a:r>
            <a:r>
              <a:rPr lang="en-US" sz="2000" b="1" dirty="0" smtClean="0">
                <a:solidFill>
                  <a:schemeClr val="bg2">
                    <a:lumMod val="50000"/>
                  </a:schemeClr>
                </a:solidFill>
              </a:rPr>
              <a:t>join</a:t>
            </a:r>
            <a:r>
              <a:rPr lang="en-US" sz="2000" dirty="0" smtClean="0">
                <a:solidFill>
                  <a:schemeClr val="bg2">
                    <a:lumMod val="50000"/>
                  </a:schemeClr>
                </a:solidFill>
              </a:rPr>
              <a:t> is a </a:t>
            </a:r>
            <a:r>
              <a:rPr lang="en-US" sz="2000" b="1" dirty="0" smtClean="0">
                <a:solidFill>
                  <a:schemeClr val="bg2">
                    <a:lumMod val="50000"/>
                  </a:schemeClr>
                </a:solidFill>
              </a:rPr>
              <a:t>join</a:t>
            </a:r>
            <a:r>
              <a:rPr lang="en-US" sz="2000" dirty="0" smtClean="0">
                <a:solidFill>
                  <a:schemeClr val="bg2">
                    <a:lumMod val="50000"/>
                  </a:schemeClr>
                </a:solidFill>
              </a:rPr>
              <a:t> of two or more tables that returns only those rows (compared using a comparison operator) that satisfy the </a:t>
            </a:r>
            <a:r>
              <a:rPr lang="en-US" sz="2000" b="1" dirty="0" smtClean="0">
                <a:solidFill>
                  <a:schemeClr val="bg2">
                    <a:lumMod val="50000"/>
                  </a:schemeClr>
                </a:solidFill>
              </a:rPr>
              <a:t>join</a:t>
            </a:r>
            <a:r>
              <a:rPr lang="en-US" sz="2000" dirty="0" smtClean="0">
                <a:solidFill>
                  <a:schemeClr val="bg2">
                    <a:lumMod val="50000"/>
                  </a:schemeClr>
                </a:solidFill>
              </a:rPr>
              <a:t> condition.</a:t>
            </a:r>
            <a:endParaRPr lang="en-US" sz="2000" dirty="0">
              <a:solidFill>
                <a:schemeClr val="bg2">
                  <a:lumMod val="50000"/>
                </a:schemeClr>
              </a:solidFill>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2400" y="228600"/>
            <a:ext cx="8839200" cy="685800"/>
          </a:xfrm>
          <a:prstGeom prst="rect">
            <a:avLst/>
          </a:prstGeom>
          <a:solidFill>
            <a:srgbClr val="FF0000"/>
          </a:solidFill>
        </p:spPr>
        <p:txBody>
          <a:bodyPr>
            <a:normAutofit/>
          </a:bodyPr>
          <a:lstStyle/>
          <a:p>
            <a:pPr lvl="0" algn="ctr">
              <a:spcBef>
                <a:spcPct val="0"/>
              </a:spcBef>
              <a:defRPr/>
            </a:pPr>
            <a:r>
              <a:rPr lang="en-US" sz="3600" b="1" dirty="0" smtClean="0">
                <a:solidFill>
                  <a:schemeClr val="bg1"/>
                </a:solidFill>
                <a:latin typeface="Arial" pitchFamily="34" charset="0"/>
                <a:cs typeface="Arial" pitchFamily="34" charset="0"/>
              </a:rPr>
              <a:t>Index</a:t>
            </a:r>
            <a:endParaRPr kumimoji="0" lang="en-US" sz="3600" b="1" i="1" u="none" strike="noStrike" kern="1200" cap="none" spc="0" normalizeH="0" baseline="0" noProof="0" dirty="0" smtClean="0">
              <a:ln>
                <a:noFill/>
              </a:ln>
              <a:solidFill>
                <a:schemeClr val="bg1"/>
              </a:solidFill>
              <a:effectLst/>
              <a:uLnTx/>
              <a:uFillTx/>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xmlns="" val="3783077260"/>
              </p:ext>
            </p:extLst>
          </p:nvPr>
        </p:nvGraphicFramePr>
        <p:xfrm>
          <a:off x="152400" y="1071880"/>
          <a:ext cx="8839200" cy="4820920"/>
        </p:xfrm>
        <a:graphic>
          <a:graphicData uri="http://schemas.openxmlformats.org/drawingml/2006/table">
            <a:tbl>
              <a:tblPr firstRow="1" bandRow="1">
                <a:tableStyleId>{7E9639D4-E3E2-4D34-9284-5A2195B3D0D7}</a:tableStyleId>
              </a:tblPr>
              <a:tblGrid>
                <a:gridCol w="8839200"/>
              </a:tblGrid>
              <a:tr h="370840">
                <a:tc>
                  <a:txBody>
                    <a:bodyPr/>
                    <a:lstStyle/>
                    <a:p>
                      <a:r>
                        <a:rPr lang="en-US" sz="1600" dirty="0" smtClean="0">
                          <a:latin typeface="Arial" panose="020B0604020202020204" pitchFamily="34" charset="0"/>
                          <a:cs typeface="Arial" panose="020B0604020202020204" pitchFamily="34" charset="0"/>
                        </a:rPr>
                        <a:t>Topic</a:t>
                      </a:r>
                      <a:endParaRPr lang="en-US" sz="1600" dirty="0">
                        <a:latin typeface="Arial" panose="020B0604020202020204" pitchFamily="34" charset="0"/>
                        <a:cs typeface="Arial" panose="020B0604020202020204" pitchFamily="34" charset="0"/>
                      </a:endParaRP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2" action="ppaction://hlinksldjump"/>
                        </a:rPr>
                        <a:t>Entity Relationship Diagram Symbols.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3" action="ppaction://hlinksldjump"/>
                        </a:rPr>
                        <a:t>Common relationships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4" action="ppaction://hlinksldjump"/>
                        </a:rPr>
                        <a:t>What is Data Modeling?</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rPr>
                        <a:t>What is Schema?</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5" action="ppaction://hlinksldjump"/>
                        </a:rPr>
                        <a:t>SQL Structured Query Language</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6" action="ppaction://hlinksldjump"/>
                        </a:rPr>
                        <a:t>Login to MySQL</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7" action="ppaction://hlinksldjump"/>
                        </a:rPr>
                        <a:t>SHOW DATABASES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8" action="ppaction://hlinksldjump"/>
                        </a:rPr>
                        <a:t>Information Functions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9" action="ppaction://hlinksldjump"/>
                        </a:rPr>
                        <a:t>Source Command</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0" action="ppaction://hlinksldjump"/>
                        </a:rPr>
                        <a:t>Show Columns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1" action="ppaction://hlinksldjump"/>
                        </a:rPr>
                        <a:t>Show Tables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2" action="ppaction://hlinksldjump"/>
                        </a:rPr>
                        <a:t>Show Tables Status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bl>
          </a:graphicData>
        </a:graphic>
      </p:graphicFrame>
    </p:spTree>
    <p:extLst>
      <p:ext uri="{BB962C8B-B14F-4D97-AF65-F5344CB8AC3E}">
        <p14:creationId xmlns:p14="http://schemas.microsoft.com/office/powerpoint/2010/main" xmlns="" val="363452930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latin typeface="Arial" pitchFamily="34" charset="0"/>
                <a:cs typeface="Arial" pitchFamily="34" charset="0"/>
              </a:rPr>
              <a:t>Entity Relationship Diagram (ER Diagram)</a:t>
            </a:r>
            <a:endParaRPr lang="en-US" dirty="0">
              <a:latin typeface="Arial" pitchFamily="34" charset="0"/>
              <a:cs typeface="Arial" pitchFamily="34" charset="0"/>
            </a:endParaRPr>
          </a:p>
        </p:txBody>
      </p:sp>
      <p:sp>
        <p:nvSpPr>
          <p:cNvPr id="4" name="Rectangle 1"/>
          <p:cNvSpPr>
            <a:spLocks noChangeArrowheads="1"/>
          </p:cNvSpPr>
          <p:nvPr/>
        </p:nvSpPr>
        <p:spPr bwMode="auto">
          <a:xfrm>
            <a:off x="228600" y="2294947"/>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smtClean="0">
                <a:latin typeface="Arial" pitchFamily="34" charset="0"/>
                <a:cs typeface="Arial" pitchFamily="34" charset="0"/>
              </a:rPr>
              <a:t>The basic constructs of  ER Model are</a:t>
            </a:r>
          </a:p>
          <a:p>
            <a:pPr algn="ctr" fontAlgn="base">
              <a:spcBef>
                <a:spcPct val="0"/>
              </a:spcBef>
              <a:spcAft>
                <a:spcPct val="0"/>
              </a:spcAft>
            </a:pPr>
            <a:r>
              <a:rPr lang="en-US" sz="2400" dirty="0" smtClean="0">
                <a:latin typeface="Arial" pitchFamily="34" charset="0"/>
                <a:cs typeface="Arial" pitchFamily="34" charset="0"/>
              </a:rPr>
              <a:t> </a:t>
            </a:r>
            <a:r>
              <a:rPr lang="en-US" sz="3200" b="1" dirty="0" smtClean="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smtClean="0">
                <a:latin typeface="Arial" pitchFamily="34" charset="0"/>
                <a:cs typeface="Arial" pitchFamily="34" charset="0"/>
              </a:rPr>
              <a:t> </a:t>
            </a:r>
            <a:r>
              <a:rPr lang="en-US" sz="3200" b="1" dirty="0" smtClean="0">
                <a:solidFill>
                  <a:srgbClr val="C00000"/>
                </a:solidFill>
                <a:latin typeface="Arial" pitchFamily="34" charset="0"/>
                <a:cs typeface="Arial" pitchFamily="34" charset="0"/>
              </a:rPr>
              <a:t>Attributes</a:t>
            </a:r>
            <a:r>
              <a:rPr lang="en-US" sz="3200" b="1" dirty="0" smtClean="0">
                <a:latin typeface="Arial" pitchFamily="34" charset="0"/>
                <a:cs typeface="Arial" pitchFamily="34" charset="0"/>
              </a:rPr>
              <a:t> </a:t>
            </a:r>
            <a:r>
              <a:rPr lang="en-US" sz="2400" dirty="0">
                <a:latin typeface="Arial" pitchFamily="34" charset="0"/>
                <a:cs typeface="Arial" pitchFamily="34" charset="0"/>
              </a:rPr>
              <a:t>and</a:t>
            </a:r>
            <a:r>
              <a:rPr lang="en-US" sz="3200" b="1" dirty="0" smtClean="0">
                <a:latin typeface="Arial" pitchFamily="34" charset="0"/>
                <a:cs typeface="Arial" pitchFamily="34" charset="0"/>
              </a:rPr>
              <a:t> </a:t>
            </a:r>
            <a:r>
              <a:rPr lang="en-US" sz="3200" b="1" dirty="0" smtClean="0">
                <a:solidFill>
                  <a:srgbClr val="C00000"/>
                </a:solidFill>
                <a:latin typeface="Arial" pitchFamily="34" charset="0"/>
                <a:cs typeface="Arial" pitchFamily="34" charset="0"/>
              </a:rPr>
              <a:t>Relationships</a:t>
            </a:r>
            <a:r>
              <a:rPr lang="en-US" sz="3200" dirty="0" smtClean="0">
                <a:latin typeface="Arial" pitchFamily="34" charset="0"/>
                <a:cs typeface="Arial" pitchFamily="34" charset="0"/>
              </a:rPr>
              <a:t>.</a:t>
            </a:r>
          </a:p>
        </p:txBody>
      </p:sp>
    </p:spTree>
  </p:cSld>
  <p:clrMapOvr>
    <a:masterClrMapping/>
  </p:clrMapOvr>
  <p:timing>
    <p:tnLst>
      <p:par>
        <p:cTn id="1" dur="indefinite" restart="never" nodeType="tmRoot"/>
      </p:par>
    </p:tnLst>
  </p:timing>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equi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76200" y="1923871"/>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 WHERE table1.column-name = table2.column-name</a:t>
            </a:r>
          </a:p>
        </p:txBody>
      </p:sp>
      <p:pic>
        <p:nvPicPr>
          <p:cNvPr id="26" name="Picture 25"/>
          <p:cNvPicPr>
            <a:picLocks noChangeAspect="1"/>
          </p:cNvPicPr>
          <p:nvPr/>
        </p:nvPicPr>
        <p:blipFill>
          <a:blip r:embed="rId2"/>
          <a:stretch>
            <a:fillRect/>
          </a:stretch>
        </p:blipFill>
        <p:spPr>
          <a:xfrm>
            <a:off x="0" y="3581400"/>
            <a:ext cx="9144000" cy="1981200"/>
          </a:xfrm>
          <a:prstGeom prst="rect">
            <a:avLst/>
          </a:prstGeom>
        </p:spPr>
      </p:pic>
    </p:spTree>
    <p:extLst>
      <p:ext uri="{BB962C8B-B14F-4D97-AF65-F5344CB8AC3E}">
        <p14:creationId xmlns:p14="http://schemas.microsoft.com/office/powerpoint/2010/main" xmlns="" val="1669231532"/>
      </p:ext>
    </p:extLst>
  </p:cSld>
  <p:clrMapOvr>
    <a:masterClrMapping/>
  </p:clrMapOvr>
  <p:timing>
    <p:tnLst>
      <p:par>
        <p:cTn id="1" dur="indefinite" restart="never" nodeType="tmRoot"/>
      </p:par>
    </p:tnLst>
  </p:timing>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equi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76200" y="1923871"/>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 WHERE table1.column-name = table2.column-name</a:t>
            </a:r>
          </a:p>
        </p:txBody>
      </p:sp>
      <p:sp>
        <p:nvSpPr>
          <p:cNvPr id="3" name="Rectangle 2"/>
          <p:cNvSpPr/>
          <p:nvPr/>
        </p:nvSpPr>
        <p:spPr>
          <a:xfrm>
            <a:off x="228600" y="2669113"/>
            <a:ext cx="87630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t> * </a:t>
            </a:r>
            <a:r>
              <a:rPr lang="en-US" dirty="0">
                <a:solidFill>
                  <a:srgbClr val="0077AA"/>
                </a:solidFill>
                <a:latin typeface="Arial" panose="020B0604020202020204" pitchFamily="34" charset="0"/>
                <a:ea typeface="Times New Roman" panose="02020603050405020304" pitchFamily="18" charset="0"/>
              </a:rPr>
              <a:t>FROM</a:t>
            </a:r>
            <a:r>
              <a:rPr lang="en-US" dirty="0" smtClean="0"/>
              <a:t> EMPLOYEE E, ADDRESS A </a:t>
            </a:r>
            <a:r>
              <a:rPr lang="en-US" dirty="0">
                <a:solidFill>
                  <a:srgbClr val="E0D612"/>
                </a:solidFill>
                <a:latin typeface="Arial" panose="020B0604020202020204" pitchFamily="34" charset="0"/>
                <a:cs typeface="Arial" panose="020B0604020202020204" pitchFamily="34" charset="0"/>
              </a:rPr>
              <a:t>WHERE</a:t>
            </a:r>
            <a:r>
              <a:rPr lang="en-US" dirty="0" smtClean="0"/>
              <a:t> E.ID = A.EMPLOYEEID;</a:t>
            </a:r>
            <a:endParaRPr lang="en-US" dirty="0"/>
          </a:p>
        </p:txBody>
      </p:sp>
      <p:pic>
        <p:nvPicPr>
          <p:cNvPr id="2" name="Picture 1"/>
          <p:cNvPicPr>
            <a:picLocks noChangeAspect="1"/>
          </p:cNvPicPr>
          <p:nvPr/>
        </p:nvPicPr>
        <p:blipFill>
          <a:blip r:embed="rId2"/>
          <a:stretch>
            <a:fillRect/>
          </a:stretch>
        </p:blipFill>
        <p:spPr>
          <a:xfrm>
            <a:off x="228600" y="3200400"/>
            <a:ext cx="8686800" cy="3063222"/>
          </a:xfrm>
          <a:prstGeom prst="rect">
            <a:avLst/>
          </a:prstGeom>
        </p:spPr>
      </p:pic>
    </p:spTree>
    <p:extLst>
      <p:ext uri="{BB962C8B-B14F-4D97-AF65-F5344CB8AC3E}">
        <p14:creationId xmlns:p14="http://schemas.microsoft.com/office/powerpoint/2010/main" xmlns="" val="2999391625"/>
      </p:ext>
    </p:extLst>
  </p:cSld>
  <p:clrMapOvr>
    <a:masterClrMapping/>
  </p:clrMapOvr>
  <p:timing>
    <p:tnLst>
      <p:par>
        <p:cTn id="1" dur="indefinite" restart="never" nodeType="tmRoot"/>
      </p:par>
    </p:tnLst>
  </p:timing>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8600" y="304800"/>
            <a:ext cx="8763000"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smtClean="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smtClean="0">
                <a:latin typeface="Calibri" panose="020F0502020204030204" pitchFamily="34" charset="0"/>
                <a:cs typeface="Calibri" panose="020F0502020204030204" pitchFamily="34" charset="0"/>
              </a:rPr>
              <a:t>Display the department name where less the 3 employees </a:t>
            </a:r>
            <a:r>
              <a:rPr lang="en-IN" sz="1600" smtClean="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3048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20574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3810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5715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3048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20574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55626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73152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3962400" y="1828800"/>
            <a:ext cx="138545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522076063"/>
      </p:ext>
    </p:extLst>
  </p:cSld>
  <p:clrMapOvr>
    <a:masterClrMapping/>
  </p:clrMapOvr>
  <p:timing>
    <p:tnLst>
      <p:par>
        <p:cTn id="1" dur="indefinite" restart="never" nodeType="tmRoot"/>
      </p:par>
    </p:tnLst>
  </p:timing>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fontScale="85000" lnSpcReduction="10000"/>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54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142504" y="228600"/>
            <a:ext cx="8772896" cy="1661993"/>
          </a:xfrm>
          <a:prstGeom prst="rect">
            <a:avLst/>
          </a:prstGeom>
        </p:spPr>
        <p:txBody>
          <a:bodyPr wrap="square">
            <a:spAutoFit/>
          </a:bodyPr>
          <a:lstStyle/>
          <a:p>
            <a:pPr algn="just"/>
            <a:r>
              <a:rPr lang="en-IN" sz="2200" b="1" i="1" dirty="0" smtClean="0">
                <a:solidFill>
                  <a:srgbClr val="DBC04D"/>
                </a:solidFill>
              </a:rPr>
              <a:t>ON Contrition</a:t>
            </a:r>
          </a:p>
          <a:p>
            <a:pPr marL="285750" indent="-285750" algn="just">
              <a:buFont typeface="Arial" panose="020B0604020202020204" pitchFamily="34" charset="0"/>
              <a:buChar char="•"/>
            </a:pPr>
            <a:r>
              <a:rPr lang="en-IN" sz="2000" dirty="0" smtClean="0"/>
              <a:t>When </a:t>
            </a:r>
            <a:r>
              <a:rPr lang="en-IN" sz="2000" dirty="0"/>
              <a:t>this join condition gets applied none of the columns of the relation will get eliminated in the </a:t>
            </a:r>
            <a:r>
              <a:rPr lang="en-IN" sz="2000" dirty="0" smtClean="0"/>
              <a:t>result set.</a:t>
            </a:r>
            <a:endParaRPr lang="en-IN" sz="2000" dirty="0"/>
          </a:p>
          <a:p>
            <a:pPr marL="285750" indent="-285750" algn="just">
              <a:buFont typeface="Arial" panose="020B0604020202020204" pitchFamily="34" charset="0"/>
              <a:buChar char="•"/>
            </a:pPr>
            <a:r>
              <a:rPr lang="en-IN" sz="2000" dirty="0"/>
              <a:t>In order to apply this join condition, on any two tables they need not to have any common column.</a:t>
            </a:r>
          </a:p>
        </p:txBody>
      </p:sp>
      <p:sp>
        <p:nvSpPr>
          <p:cNvPr id="4" name="Rectangle 3"/>
          <p:cNvSpPr/>
          <p:nvPr/>
        </p:nvSpPr>
        <p:spPr>
          <a:xfrm>
            <a:off x="109352" y="3505200"/>
            <a:ext cx="8839200" cy="1661993"/>
          </a:xfrm>
          <a:prstGeom prst="rect">
            <a:avLst/>
          </a:prstGeom>
        </p:spPr>
        <p:txBody>
          <a:bodyPr wrap="square">
            <a:spAutoFit/>
          </a:bodyPr>
          <a:lstStyle/>
          <a:p>
            <a:pPr algn="just"/>
            <a:r>
              <a:rPr lang="en-IN" sz="2000" b="1" i="1" dirty="0" smtClean="0">
                <a:solidFill>
                  <a:srgbClr val="DBC04D"/>
                </a:solidFill>
              </a:rPr>
              <a:t>USING Attribute </a:t>
            </a:r>
            <a:r>
              <a:rPr lang="en-IN" sz="2000" b="1" i="1" dirty="0">
                <a:solidFill>
                  <a:srgbClr val="DBC04D"/>
                </a:solidFill>
              </a:rPr>
              <a:t>Contrition</a:t>
            </a:r>
            <a:endParaRPr lang="en-IN" sz="2000" dirty="0" smtClean="0"/>
          </a:p>
          <a:p>
            <a:pPr marL="342900" indent="-342900" algn="just">
              <a:buFont typeface="Arial" panose="020B0604020202020204" pitchFamily="34" charset="0"/>
              <a:buChar char="•"/>
            </a:pPr>
            <a:r>
              <a:rPr lang="en-IN" sz="2000" dirty="0" smtClean="0"/>
              <a:t>When </a:t>
            </a:r>
            <a:r>
              <a:rPr lang="en-IN" sz="2000" dirty="0"/>
              <a:t>all the common columns are used in the join predicate then the result would be same as Natural join.</a:t>
            </a:r>
          </a:p>
          <a:p>
            <a:pPr marL="342900" indent="-342900" algn="just">
              <a:buFont typeface="Arial" panose="020B0604020202020204" pitchFamily="34" charset="0"/>
              <a:buChar char="•"/>
            </a:pPr>
            <a:r>
              <a:rPr lang="en-IN" sz="2000" dirty="0"/>
              <a:t>In the </a:t>
            </a:r>
            <a:r>
              <a:rPr lang="en-IN" sz="2000" dirty="0" smtClean="0"/>
              <a:t>result set </a:t>
            </a:r>
            <a:r>
              <a:rPr lang="en-IN" sz="2000" dirty="0"/>
              <a:t>of the join the duplicates of the columns used in the predicate gets eliminated.</a:t>
            </a:r>
          </a:p>
        </p:txBody>
      </p:sp>
    </p:spTree>
    <p:extLst>
      <p:ext uri="{BB962C8B-B14F-4D97-AF65-F5344CB8AC3E}">
        <p14:creationId xmlns:p14="http://schemas.microsoft.com/office/powerpoint/2010/main" xmlns="" val="227315212"/>
      </p:ext>
    </p:extLst>
  </p:cSld>
  <p:clrMapOvr>
    <a:masterClrMapping/>
  </p:clrMapOvr>
  <p:timing>
    <p:tnLst>
      <p:par>
        <p:cTn id="1" dur="indefinite" restart="never" nodeType="tmRoot"/>
      </p:par>
    </p:tnLst>
  </p:timing>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USING &amp; ON clause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3441700"/>
            <a:ext cx="8991600" cy="1292662"/>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smtClean="0">
                <a:latin typeface="Arial" panose="020B0604020202020204" pitchFamily="34" charset="0"/>
                <a:cs typeface="Arial" panose="020B0604020202020204" pitchFamily="34" charset="0"/>
              </a:rPr>
              <a:t>The </a:t>
            </a:r>
            <a:r>
              <a:rPr lang="en-IN" dirty="0">
                <a:latin typeface="Arial" panose="020B0604020202020204" pitchFamily="34" charset="0"/>
                <a:cs typeface="Arial" panose="020B0604020202020204" pitchFamily="34" charset="0"/>
              </a:rPr>
              <a:t>USING clause is used if several columns share the same name but you don’t want to join using all of these common columns. </a:t>
            </a:r>
            <a:r>
              <a:rPr lang="en-IN" i="1" dirty="0">
                <a:solidFill>
                  <a:srgbClr val="0083A2"/>
                </a:solidFill>
                <a:latin typeface="Arial" panose="020B0604020202020204" pitchFamily="34" charset="0"/>
                <a:cs typeface="Arial" panose="020B0604020202020204" pitchFamily="34" charset="0"/>
              </a:rPr>
              <a:t>The columns listed in the USING clause can’t have any qualifiers in the </a:t>
            </a:r>
            <a:r>
              <a:rPr lang="en-IN" i="1" dirty="0" smtClean="0">
                <a:solidFill>
                  <a:srgbClr val="0083A2"/>
                </a:solidFill>
                <a:latin typeface="Arial" panose="020B0604020202020204" pitchFamily="34" charset="0"/>
                <a:cs typeface="Arial" panose="020B0604020202020204" pitchFamily="34" charset="0"/>
              </a:rPr>
              <a:t>statement.</a:t>
            </a:r>
            <a:endParaRPr lang="en-IN" i="1" dirty="0">
              <a:solidFill>
                <a:srgbClr val="0083A2"/>
              </a:solidFill>
              <a:latin typeface="Arial" panose="020B0604020202020204" pitchFamily="34" charset="0"/>
              <a:cs typeface="Arial" panose="020B0604020202020204" pitchFamily="34" charset="0"/>
            </a:endParaRPr>
          </a:p>
        </p:txBody>
      </p:sp>
      <p:sp>
        <p:nvSpPr>
          <p:cNvPr id="10" name="Rectangle 9"/>
          <p:cNvSpPr/>
          <p:nvPr/>
        </p:nvSpPr>
        <p:spPr>
          <a:xfrm>
            <a:off x="76200" y="825837"/>
            <a:ext cx="8991600" cy="1015663"/>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smtClean="0">
                <a:latin typeface="Arial" panose="020B0604020202020204" pitchFamily="34" charset="0"/>
                <a:cs typeface="Arial" panose="020B0604020202020204" pitchFamily="34" charset="0"/>
              </a:rPr>
              <a:t>The </a:t>
            </a:r>
            <a:r>
              <a:rPr lang="en-IN" dirty="0">
                <a:latin typeface="Arial" panose="020B0604020202020204" pitchFamily="34" charset="0"/>
                <a:cs typeface="Arial" panose="020B0604020202020204" pitchFamily="34" charset="0"/>
              </a:rPr>
              <a:t>ON clause is used to join tables where the column names don’t match in both tables.</a:t>
            </a:r>
          </a:p>
        </p:txBody>
      </p:sp>
      <p:grpSp>
        <p:nvGrpSpPr>
          <p:cNvPr id="23" name="Group 22"/>
          <p:cNvGrpSpPr/>
          <p:nvPr/>
        </p:nvGrpSpPr>
        <p:grpSpPr>
          <a:xfrm>
            <a:off x="762000" y="1600200"/>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smtClean="0">
                  <a:solidFill>
                    <a:srgbClr val="0083A2"/>
                  </a:solidFill>
                </a:rPr>
                <a:t>JOINING CONDITION</a:t>
              </a:r>
              <a:endParaRPr lang="en-IN" sz="1600" dirty="0">
                <a:solidFill>
                  <a:srgbClr val="0083A2"/>
                </a:solidFill>
              </a:endParaRP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278308" y="4581876"/>
            <a:ext cx="7594974" cy="1590324"/>
            <a:chOff x="1278308" y="4581876"/>
            <a:chExt cx="7594974" cy="1590324"/>
          </a:xfrm>
        </p:grpSpPr>
        <p:grpSp>
          <p:nvGrpSpPr>
            <p:cNvPr id="14" name="Group 13"/>
            <p:cNvGrpSpPr/>
            <p:nvPr/>
          </p:nvGrpSpPr>
          <p:grpSpPr>
            <a:xfrm>
              <a:off x="4553705" y="4581876"/>
              <a:ext cx="4319577" cy="1590324"/>
              <a:chOff x="4748223" y="4572000"/>
              <a:chExt cx="4319577" cy="1590324"/>
            </a:xfrm>
          </p:grpSpPr>
          <p:pic>
            <p:nvPicPr>
              <p:cNvPr id="3" name="Picture 2"/>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4800600" y="4572000"/>
                <a:ext cx="4267200" cy="1571861"/>
              </a:xfrm>
              <a:prstGeom prst="rect">
                <a:avLst/>
              </a:prstGeom>
            </p:spPr>
          </p:pic>
          <p:sp>
            <p:nvSpPr>
              <p:cNvPr id="12" name="Rectangle 11"/>
              <p:cNvSpPr/>
              <p:nvPr/>
            </p:nvSpPr>
            <p:spPr>
              <a:xfrm>
                <a:off x="4748223" y="5628924"/>
                <a:ext cx="3481377"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278308" y="5708254"/>
              <a:ext cx="2226892" cy="338554"/>
            </a:xfrm>
            <a:prstGeom prst="rect">
              <a:avLst/>
            </a:prstGeom>
            <a:noFill/>
          </p:spPr>
          <p:txBody>
            <a:bodyPr wrap="none" rtlCol="0">
              <a:spAutoFit/>
            </a:bodyPr>
            <a:lstStyle/>
            <a:p>
              <a:r>
                <a:rPr lang="en-IN" sz="1600" dirty="0" smtClean="0">
                  <a:solidFill>
                    <a:srgbClr val="0083A2"/>
                  </a:solidFill>
                </a:rPr>
                <a:t>JOINING CONDITION</a:t>
              </a:r>
              <a:endParaRPr lang="en-IN" sz="1600" dirty="0">
                <a:solidFill>
                  <a:srgbClr val="0083A2"/>
                </a:solidFill>
              </a:endParaRPr>
            </a:p>
          </p:txBody>
        </p:sp>
        <p:cxnSp>
          <p:nvCxnSpPr>
            <p:cNvPr id="20" name="Straight Arrow Connector 19"/>
            <p:cNvCxnSpPr/>
            <p:nvPr/>
          </p:nvCxnSpPr>
          <p:spPr>
            <a:xfrm>
              <a:off x="3450772"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xmlns="" val="422146112"/>
      </p:ext>
    </p:extLst>
  </p:cSld>
  <p:clrMapOvr>
    <a:masterClrMapping/>
  </p:clrMapOvr>
  <p:timing>
    <p:tnLst>
      <p:par>
        <p:cTn id="1" dur="indefinite" restart="never" nodeType="tmRoot"/>
      </p:par>
    </p:tnLst>
  </p:timing>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Inner </a:t>
            </a:r>
            <a:r>
              <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rPr>
              <a:t>JOIN</a:t>
            </a:r>
          </a:p>
        </p:txBody>
      </p:sp>
      <p:sp>
        <p:nvSpPr>
          <p:cNvPr id="3" name="Rectangle 2"/>
          <p:cNvSpPr/>
          <p:nvPr/>
        </p:nvSpPr>
        <p:spPr>
          <a:xfrm>
            <a:off x="1428728" y="3283865"/>
            <a:ext cx="6858048" cy="430887"/>
          </a:xfrm>
          <a:prstGeom prst="rect">
            <a:avLst/>
          </a:prstGeom>
        </p:spPr>
        <p:txBody>
          <a:bodyPr wrap="square">
            <a:spAutoFit/>
          </a:bodyPr>
          <a:lstStyle/>
          <a:p>
            <a:r>
              <a:rPr lang="en-US" sz="2200" dirty="0" smtClean="0">
                <a:solidFill>
                  <a:schemeClr val="bg2">
                    <a:lumMod val="50000"/>
                  </a:schemeClr>
                </a:solidFill>
                <a:latin typeface="Arial" pitchFamily="34" charset="0"/>
                <a:cs typeface="Arial" pitchFamily="34" charset="0"/>
              </a:rPr>
              <a:t>TODO</a:t>
            </a:r>
            <a:endParaRPr lang="en-US" sz="2200" dirty="0">
              <a:solidFill>
                <a:schemeClr val="bg2">
                  <a:lumMod val="50000"/>
                </a:schemeClr>
              </a:solidFill>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34"/>
          <p:cNvPicPr>
            <a:picLocks noChangeAspect="1"/>
          </p:cNvPicPr>
          <p:nvPr/>
        </p:nvPicPr>
        <p:blipFill>
          <a:blip r:embed="rId3"/>
          <a:stretch>
            <a:fillRect/>
          </a:stretch>
        </p:blipFill>
        <p:spPr>
          <a:xfrm>
            <a:off x="32657" y="5038725"/>
            <a:ext cx="9111343" cy="1819275"/>
          </a:xfrm>
          <a:prstGeom prst="rect">
            <a:avLst/>
          </a:prstGeom>
        </p:spPr>
      </p:pic>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Inner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76200" y="1730828"/>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[INNER] JOIN &lt;table_references&gt; ON table1.column-name = table2.column-name</a:t>
            </a:r>
          </a:p>
        </p:txBody>
      </p:sp>
      <p:sp>
        <p:nvSpPr>
          <p:cNvPr id="12" name="Rectangle 11"/>
          <p:cNvSpPr/>
          <p:nvPr/>
        </p:nvSpPr>
        <p:spPr>
          <a:xfrm>
            <a:off x="32657" y="76200"/>
            <a:ext cx="4615544"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sp>
        <p:nvSpPr>
          <p:cNvPr id="3" name="Rectangle 2"/>
          <p:cNvSpPr/>
          <p:nvPr/>
        </p:nvSpPr>
        <p:spPr>
          <a:xfrm>
            <a:off x="76200" y="2438400"/>
            <a:ext cx="899160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smtClean="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US" dirty="0" smtClean="0">
                <a:latin typeface="Arial" panose="020B0604020202020204" pitchFamily="34" charset="0"/>
                <a:cs typeface="Arial" panose="020B0604020202020204" pitchFamily="34" charset="0"/>
              </a:rPr>
              <a:t> EMPLOYEE E </a:t>
            </a:r>
            <a:r>
              <a:rPr lang="en-IN" dirty="0">
                <a:solidFill>
                  <a:srgbClr val="E0D612"/>
                </a:solidFill>
                <a:latin typeface="Arial" panose="020B0604020202020204" pitchFamily="34" charset="0"/>
                <a:cs typeface="Arial" panose="020B0604020202020204" pitchFamily="34" charset="0"/>
              </a:rPr>
              <a:t>INNER</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E0D612"/>
                </a:solidFill>
                <a:latin typeface="Arial" panose="020B0604020202020204" pitchFamily="34" charset="0"/>
                <a:cs typeface="Arial" panose="020B0604020202020204" pitchFamily="34" charset="0"/>
              </a:rPr>
              <a:t>JOIN</a:t>
            </a:r>
            <a:r>
              <a:rPr lang="en-US" dirty="0" smtClean="0">
                <a:latin typeface="Arial" panose="020B0604020202020204" pitchFamily="34" charset="0"/>
                <a:cs typeface="Arial" panose="020B0604020202020204" pitchFamily="34" charset="0"/>
              </a:rPr>
              <a:t> QUALIFICATION Q </a:t>
            </a:r>
            <a:r>
              <a:rPr lang="en-IN" dirty="0">
                <a:solidFill>
                  <a:srgbClr val="DD4A68"/>
                </a:solidFill>
                <a:latin typeface="Arial" panose="020B0604020202020204" pitchFamily="34" charset="0"/>
                <a:ea typeface="Times New Roman" panose="02020603050405020304" pitchFamily="18" charset="0"/>
              </a:rPr>
              <a:t>ON</a:t>
            </a:r>
            <a:r>
              <a:rPr lang="en-US" dirty="0" smtClean="0">
                <a:latin typeface="Arial" panose="020B0604020202020204" pitchFamily="34" charset="0"/>
                <a:cs typeface="Arial" panose="020B0604020202020204" pitchFamily="34" charset="0"/>
              </a:rPr>
              <a:t> E.ID = Q.EMPLOYEEID;</a:t>
            </a:r>
            <a:endParaRPr lang="en-US" dirty="0">
              <a:latin typeface="Arial" panose="020B0604020202020204" pitchFamily="34" charset="0"/>
              <a:cs typeface="Arial" panose="020B0604020202020204" pitchFamily="34" charset="0"/>
            </a:endParaRPr>
          </a:p>
        </p:txBody>
      </p:sp>
      <p:pic>
        <p:nvPicPr>
          <p:cNvPr id="6" name="Picture 5"/>
          <p:cNvPicPr>
            <a:picLocks noChangeAspect="1"/>
          </p:cNvPicPr>
          <p:nvPr/>
        </p:nvPicPr>
        <p:blipFill>
          <a:blip r:embed="rId4"/>
          <a:stretch>
            <a:fillRect/>
          </a:stretch>
        </p:blipFill>
        <p:spPr>
          <a:xfrm>
            <a:off x="1" y="3142833"/>
            <a:ext cx="9144000" cy="2114967"/>
          </a:xfrm>
          <a:prstGeom prst="rect">
            <a:avLst/>
          </a:prstGeom>
        </p:spPr>
      </p:pic>
      <p:sp>
        <p:nvSpPr>
          <p:cNvPr id="9" name="Rectangle 8"/>
          <p:cNvSpPr/>
          <p:nvPr/>
        </p:nvSpPr>
        <p:spPr>
          <a:xfrm>
            <a:off x="-32" y="6098465"/>
            <a:ext cx="6500858" cy="830997"/>
          </a:xfrm>
          <a:prstGeom prst="rect">
            <a:avLst/>
          </a:prstGeom>
        </p:spPr>
        <p:txBody>
          <a:bodyPr wrap="square">
            <a:spAutoFit/>
          </a:bodyPr>
          <a:lstStyle/>
          <a:p>
            <a:r>
              <a:rPr lang="en-IN" sz="2400" b="1" dirty="0" smtClean="0">
                <a:solidFill>
                  <a:srgbClr val="E0D612"/>
                </a:solidFill>
                <a:latin typeface="Arial" panose="020B0604020202020204" pitchFamily="34" charset="0"/>
                <a:cs typeface="Arial" panose="020B0604020202020204" pitchFamily="34" charset="0"/>
              </a:rPr>
              <a:t>ON</a:t>
            </a:r>
            <a:r>
              <a:rPr lang="en-IN" sz="2800" dirty="0" smtClean="0">
                <a:solidFill>
                  <a:srgbClr val="006C86"/>
                </a:solidFill>
                <a:latin typeface="Arial" panose="020B0604020202020204" pitchFamily="34" charset="0"/>
                <a:cs typeface="Arial" panose="020B0604020202020204" pitchFamily="34" charset="0"/>
              </a:rPr>
              <a:t> </a:t>
            </a:r>
            <a:r>
              <a:rPr lang="en-IN" sz="2000" dirty="0" smtClean="0">
                <a:solidFill>
                  <a:srgbClr val="006C86"/>
                </a:solidFill>
                <a:latin typeface="Arial" panose="020B0604020202020204" pitchFamily="34" charset="0"/>
                <a:cs typeface="Arial" panose="020B0604020202020204" pitchFamily="34" charset="0"/>
              </a:rPr>
              <a:t>clause is optional, If not given </a:t>
            </a:r>
            <a:r>
              <a:rPr lang="en-IN" sz="2000" dirty="0" smtClean="0">
                <a:solidFill>
                  <a:srgbClr val="E0D612"/>
                </a:solidFill>
                <a:latin typeface="Arial" panose="020B0604020202020204" pitchFamily="34" charset="0"/>
                <a:cs typeface="Arial" panose="020B0604020202020204" pitchFamily="34" charset="0"/>
              </a:rPr>
              <a:t>INNER</a:t>
            </a:r>
            <a:r>
              <a:rPr lang="en-IN" sz="2000" dirty="0" smtClean="0">
                <a:solidFill>
                  <a:srgbClr val="DD4A68"/>
                </a:solidFill>
                <a:latin typeface="Arial" panose="020B0604020202020204" pitchFamily="34" charset="0"/>
                <a:ea typeface="Times New Roman" panose="02020603050405020304" pitchFamily="18" charset="0"/>
              </a:rPr>
              <a:t> </a:t>
            </a:r>
            <a:r>
              <a:rPr lang="en-IN" sz="2000" dirty="0" smtClean="0">
                <a:solidFill>
                  <a:srgbClr val="E0D612"/>
                </a:solidFill>
                <a:latin typeface="Arial" panose="020B0604020202020204" pitchFamily="34" charset="0"/>
                <a:cs typeface="Arial" panose="020B0604020202020204" pitchFamily="34" charset="0"/>
              </a:rPr>
              <a:t>JOIN </a:t>
            </a:r>
            <a:r>
              <a:rPr lang="en-IN" sz="2000" dirty="0" smtClean="0">
                <a:solidFill>
                  <a:srgbClr val="006C86"/>
                </a:solidFill>
                <a:latin typeface="Arial" panose="020B0604020202020204" pitchFamily="34" charset="0"/>
                <a:cs typeface="Arial" panose="020B0604020202020204" pitchFamily="34" charset="0"/>
              </a:rPr>
              <a:t>works like </a:t>
            </a:r>
            <a:r>
              <a:rPr lang="en-IN" sz="2000" dirty="0" smtClean="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xmlns="" val="4159649965"/>
      </p:ext>
    </p:extLst>
  </p:cSld>
  <p:clrMapOvr>
    <a:masterClrMapping/>
  </p:clrMapOvr>
  <p:timing>
    <p:tnLst>
      <p:par>
        <p:cTn id="1" dur="indefinite" restart="never" nodeType="tmRoot"/>
      </p:par>
    </p:tnLst>
  </p:timing>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Inner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9" name="Rectangle 8"/>
          <p:cNvSpPr/>
          <p:nvPr/>
        </p:nvSpPr>
        <p:spPr>
          <a:xfrm>
            <a:off x="71406" y="1714488"/>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[INNER] JOIN &lt;table_references&gt; USING (column-name)</a:t>
            </a:r>
          </a:p>
        </p:txBody>
      </p:sp>
      <p:sp>
        <p:nvSpPr>
          <p:cNvPr id="10" name="Rectangle 9"/>
          <p:cNvSpPr/>
          <p:nvPr/>
        </p:nvSpPr>
        <p:spPr>
          <a:xfrm>
            <a:off x="76200" y="2514600"/>
            <a:ext cx="8991600" cy="369332"/>
          </a:xfrm>
          <a:prstGeom prst="rect">
            <a:avLst/>
          </a:prstGeom>
        </p:spPr>
        <p:txBody>
          <a:bodyPr wrap="square">
            <a:spAutoFit/>
          </a:bodyPr>
          <a:lstStyle/>
          <a:p>
            <a:pPr marL="285750" indent="-285750">
              <a:buFont typeface="Arial" panose="020B0604020202020204" pitchFamily="34" charset="0"/>
              <a:buChar char="•"/>
            </a:pP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smtClean="0">
                <a:latin typeface="Arial" panose="020B0604020202020204" pitchFamily="34" charset="0"/>
                <a:ea typeface="Times New Roman" panose="02020603050405020304" pitchFamily="18" charset="0"/>
                <a:cs typeface="Arial" panose="020B0604020202020204" pitchFamily="34" charset="0"/>
              </a:rPr>
              <a:t>*</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US" dirty="0" smtClean="0">
                <a:latin typeface="Arial" panose="020B0604020202020204" pitchFamily="34" charset="0"/>
                <a:ea typeface="Times New Roman" panose="02020603050405020304" pitchFamily="18" charset="0"/>
                <a:cs typeface="Arial" panose="020B0604020202020204" pitchFamily="34" charset="0"/>
              </a:rPr>
              <a:t>CUSTOMER</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smtClean="0">
                <a:solidFill>
                  <a:srgbClr val="E0D612"/>
                </a:solidFill>
                <a:latin typeface="Arial" panose="020B0604020202020204" pitchFamily="34" charset="0"/>
                <a:cs typeface="Arial" panose="020B0604020202020204" pitchFamily="34" charset="0"/>
              </a:rPr>
              <a:t>INNER</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smtClean="0">
                <a:solidFill>
                  <a:srgbClr val="E0D612"/>
                </a:solidFill>
                <a:latin typeface="Arial" panose="020B0604020202020204" pitchFamily="34" charset="0"/>
                <a:cs typeface="Arial" panose="020B0604020202020204" pitchFamily="34" charset="0"/>
              </a:rPr>
              <a:t>JOIN</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smtClean="0">
                <a:latin typeface="Arial" panose="020B0604020202020204" pitchFamily="34" charset="0"/>
                <a:ea typeface="Times New Roman" panose="02020603050405020304" pitchFamily="18" charset="0"/>
                <a:cs typeface="Arial" panose="020B0604020202020204" pitchFamily="34" charset="0"/>
              </a:rPr>
              <a:t>ORD</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smtClean="0">
                <a:solidFill>
                  <a:srgbClr val="DD4A68"/>
                </a:solidFill>
                <a:latin typeface="Arial" panose="020B0604020202020204" pitchFamily="34" charset="0"/>
                <a:ea typeface="Times New Roman" panose="02020603050405020304" pitchFamily="18" charset="0"/>
              </a:rPr>
              <a:t>USING</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smtClean="0">
                <a:latin typeface="Arial" panose="020B0604020202020204" pitchFamily="34" charset="0"/>
                <a:ea typeface="Times New Roman" panose="02020603050405020304" pitchFamily="18" charset="0"/>
                <a:cs typeface="Arial" panose="020B0604020202020204" pitchFamily="34" charset="0"/>
              </a:rPr>
              <a:t>(CUSTID);</a:t>
            </a:r>
            <a:endParaRPr lang="en-US" dirty="0">
              <a:latin typeface="Arial" panose="020B0604020202020204" pitchFamily="34" charset="0"/>
              <a:ea typeface="Times New Roman" panose="02020603050405020304" pitchFamily="18" charset="0"/>
              <a:cs typeface="Arial" panose="020B0604020202020204" pitchFamily="34" charset="0"/>
            </a:endParaRPr>
          </a:p>
        </p:txBody>
      </p:sp>
      <p:sp>
        <p:nvSpPr>
          <p:cNvPr id="12" name="Rectangle 11"/>
          <p:cNvSpPr/>
          <p:nvPr/>
        </p:nvSpPr>
        <p:spPr>
          <a:xfrm>
            <a:off x="32657" y="76200"/>
            <a:ext cx="4615544"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pic>
        <p:nvPicPr>
          <p:cNvPr id="2" name="Picture 1"/>
          <p:cNvPicPr>
            <a:picLocks noChangeAspect="1"/>
          </p:cNvPicPr>
          <p:nvPr/>
        </p:nvPicPr>
        <p:blipFill>
          <a:blip r:embed="rId3"/>
          <a:stretch>
            <a:fillRect/>
          </a:stretch>
        </p:blipFill>
        <p:spPr>
          <a:xfrm>
            <a:off x="65039" y="2903564"/>
            <a:ext cx="8970104" cy="2133600"/>
          </a:xfrm>
          <a:prstGeom prst="rect">
            <a:avLst/>
          </a:prstGeom>
        </p:spPr>
      </p:pic>
      <p:pic>
        <p:nvPicPr>
          <p:cNvPr id="28" name="Picture 27"/>
          <p:cNvPicPr>
            <a:picLocks noChangeAspect="1"/>
          </p:cNvPicPr>
          <p:nvPr/>
        </p:nvPicPr>
        <p:blipFill>
          <a:blip r:embed="rId4"/>
          <a:stretch>
            <a:fillRect/>
          </a:stretch>
        </p:blipFill>
        <p:spPr>
          <a:xfrm>
            <a:off x="76200" y="5018114"/>
            <a:ext cx="9000000" cy="1697034"/>
          </a:xfrm>
          <a:prstGeom prst="rect">
            <a:avLst/>
          </a:prstGeom>
        </p:spPr>
      </p:pic>
      <p:sp>
        <p:nvSpPr>
          <p:cNvPr id="13" name="Rectangle 12"/>
          <p:cNvSpPr/>
          <p:nvPr/>
        </p:nvSpPr>
        <p:spPr>
          <a:xfrm>
            <a:off x="-32" y="6000768"/>
            <a:ext cx="6429420" cy="830997"/>
          </a:xfrm>
          <a:prstGeom prst="rect">
            <a:avLst/>
          </a:prstGeom>
        </p:spPr>
        <p:txBody>
          <a:bodyPr wrap="square">
            <a:spAutoFit/>
          </a:bodyPr>
          <a:lstStyle/>
          <a:p>
            <a:r>
              <a:rPr lang="en-IN" sz="2400" b="1" dirty="0" smtClean="0">
                <a:solidFill>
                  <a:srgbClr val="E0D612"/>
                </a:solidFill>
                <a:latin typeface="Arial" panose="020B0604020202020204" pitchFamily="34" charset="0"/>
                <a:cs typeface="Arial" panose="020B0604020202020204" pitchFamily="34" charset="0"/>
              </a:rPr>
              <a:t>ON</a:t>
            </a:r>
            <a:r>
              <a:rPr lang="en-IN" sz="2800" dirty="0" smtClean="0">
                <a:solidFill>
                  <a:srgbClr val="006C86"/>
                </a:solidFill>
                <a:latin typeface="Arial" panose="020B0604020202020204" pitchFamily="34" charset="0"/>
                <a:cs typeface="Arial" panose="020B0604020202020204" pitchFamily="34" charset="0"/>
              </a:rPr>
              <a:t> </a:t>
            </a:r>
            <a:r>
              <a:rPr lang="en-IN" sz="2000" dirty="0" smtClean="0">
                <a:solidFill>
                  <a:srgbClr val="006C86"/>
                </a:solidFill>
                <a:latin typeface="Arial" panose="020B0604020202020204" pitchFamily="34" charset="0"/>
                <a:cs typeface="Arial" panose="020B0604020202020204" pitchFamily="34" charset="0"/>
              </a:rPr>
              <a:t>clause is optional, If not given </a:t>
            </a:r>
            <a:r>
              <a:rPr lang="en-IN" sz="2000" dirty="0" smtClean="0">
                <a:solidFill>
                  <a:srgbClr val="E0D612"/>
                </a:solidFill>
                <a:latin typeface="Arial" panose="020B0604020202020204" pitchFamily="34" charset="0"/>
                <a:cs typeface="Arial" panose="020B0604020202020204" pitchFamily="34" charset="0"/>
              </a:rPr>
              <a:t>INNER</a:t>
            </a:r>
            <a:r>
              <a:rPr lang="en-IN" sz="2000" dirty="0" smtClean="0">
                <a:solidFill>
                  <a:srgbClr val="DD4A68"/>
                </a:solidFill>
                <a:latin typeface="Arial" panose="020B0604020202020204" pitchFamily="34" charset="0"/>
                <a:ea typeface="Times New Roman" panose="02020603050405020304" pitchFamily="18" charset="0"/>
              </a:rPr>
              <a:t> </a:t>
            </a:r>
            <a:r>
              <a:rPr lang="en-IN" sz="2000" dirty="0" smtClean="0">
                <a:solidFill>
                  <a:srgbClr val="E0D612"/>
                </a:solidFill>
                <a:latin typeface="Arial" panose="020B0604020202020204" pitchFamily="34" charset="0"/>
                <a:cs typeface="Arial" panose="020B0604020202020204" pitchFamily="34" charset="0"/>
              </a:rPr>
              <a:t>JOIN </a:t>
            </a:r>
            <a:r>
              <a:rPr lang="en-IN" sz="2000" dirty="0" smtClean="0">
                <a:solidFill>
                  <a:srgbClr val="006C86"/>
                </a:solidFill>
                <a:latin typeface="Arial" panose="020B0604020202020204" pitchFamily="34" charset="0"/>
                <a:cs typeface="Arial" panose="020B0604020202020204" pitchFamily="34" charset="0"/>
              </a:rPr>
              <a:t>works like </a:t>
            </a:r>
            <a:r>
              <a:rPr lang="en-IN" sz="2000" dirty="0" smtClean="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xmlns="" val="3906557571"/>
      </p:ext>
    </p:extLst>
  </p:cSld>
  <p:clrMapOvr>
    <a:masterClrMapping/>
  </p:clrMapOvr>
  <p:timing>
    <p:tnLst>
      <p:par>
        <p:cTn id="1" dur="indefinite" restart="never" nodeType="tmRoot"/>
      </p:par>
    </p:tnLst>
  </p:timing>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Natural </a:t>
            </a:r>
            <a:r>
              <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rPr>
              <a:t>JOIN</a:t>
            </a:r>
          </a:p>
        </p:txBody>
      </p:sp>
      <p:sp>
        <p:nvSpPr>
          <p:cNvPr id="3" name="Rectangle 2"/>
          <p:cNvSpPr/>
          <p:nvPr/>
        </p:nvSpPr>
        <p:spPr>
          <a:xfrm>
            <a:off x="1428728" y="3283865"/>
            <a:ext cx="6858048" cy="430887"/>
          </a:xfrm>
          <a:prstGeom prst="rect">
            <a:avLst/>
          </a:prstGeom>
        </p:spPr>
        <p:txBody>
          <a:bodyPr wrap="square">
            <a:spAutoFit/>
          </a:bodyPr>
          <a:lstStyle/>
          <a:p>
            <a:r>
              <a:rPr lang="en-US" sz="2200" dirty="0" smtClean="0">
                <a:solidFill>
                  <a:schemeClr val="bg2">
                    <a:lumMod val="50000"/>
                  </a:schemeClr>
                </a:solidFill>
                <a:latin typeface="Arial" pitchFamily="34" charset="0"/>
                <a:cs typeface="Arial" pitchFamily="34" charset="0"/>
              </a:rPr>
              <a:t>TODO</a:t>
            </a:r>
            <a:endParaRPr lang="en-US" sz="2200" dirty="0">
              <a:solidFill>
                <a:schemeClr val="bg2">
                  <a:lumMod val="50000"/>
                </a:schemeClr>
              </a:solidFill>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23220"/>
          </a:xfrm>
          <a:prstGeom prst="rect">
            <a:avLst/>
          </a:prstGeom>
          <a:solidFill>
            <a:schemeClr val="bg2">
              <a:lumMod val="10000"/>
            </a:schemeClr>
          </a:solidFill>
        </p:spPr>
        <p:txBody>
          <a:bodyPr wrap="square">
            <a:spAutoFit/>
          </a:bodyPr>
          <a:lstStyle/>
          <a:p>
            <a:pPr algn="r"/>
            <a:r>
              <a:rPr lang="en-US" sz="2800" b="1" i="1" dirty="0">
                <a:solidFill>
                  <a:srgbClr val="FFFF00"/>
                </a:solidFill>
                <a:latin typeface="Arial" pitchFamily="34" charset="0"/>
                <a:cs typeface="Arial" pitchFamily="34" charset="0"/>
              </a:rPr>
              <a:t>JOINS – Natural Join</a:t>
            </a:r>
            <a:endParaRPr lang="en-IN" sz="2800" b="1" i="1" dirty="0">
              <a:solidFill>
                <a:srgbClr val="FFFF00"/>
              </a:solidFill>
              <a:latin typeface="Arial" pitchFamily="34" charset="0"/>
              <a:cs typeface="Arial" pitchFamily="34" charset="0"/>
            </a:endParaRPr>
          </a:p>
        </p:txBody>
      </p:sp>
      <p:sp>
        <p:nvSpPr>
          <p:cNvPr id="5" name="Rectangle 4"/>
          <p:cNvSpPr/>
          <p:nvPr/>
        </p:nvSpPr>
        <p:spPr>
          <a:xfrm>
            <a:off x="76200" y="107846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smtClean="0">
                <a:solidFill>
                  <a:srgbClr val="C74C49"/>
                </a:solidFill>
                <a:latin typeface="Arial" panose="020B0604020202020204" pitchFamily="34" charset="0"/>
                <a:cs typeface="Arial" panose="020B0604020202020204" pitchFamily="34" charset="0"/>
              </a:rPr>
              <a:t>INNER JOIN</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76200" y="1406924"/>
            <a:ext cx="8991600" cy="707886"/>
          </a:xfrm>
          <a:prstGeom prst="rect">
            <a:avLst/>
          </a:prstGeom>
        </p:spPr>
        <p:txBody>
          <a:bodyPr wrap="square">
            <a:spAutoFit/>
          </a:bodyPr>
          <a:lstStyle/>
          <a:p>
            <a:r>
              <a:rPr lang="en-US" sz="2000" dirty="0">
                <a:solidFill>
                  <a:srgbClr val="0077AA"/>
                </a:solidFill>
                <a:latin typeface="Liberation Mono"/>
              </a:rPr>
              <a:t>SELECT column-list from &lt;</a:t>
            </a:r>
            <a:r>
              <a:rPr lang="en-US" sz="2000" dirty="0" smtClean="0">
                <a:solidFill>
                  <a:srgbClr val="0077AA"/>
                </a:solidFill>
                <a:latin typeface="Liberation Mono"/>
              </a:rPr>
              <a:t>table_references&gt; </a:t>
            </a:r>
            <a:r>
              <a:rPr lang="en-US" sz="2000" dirty="0">
                <a:solidFill>
                  <a:srgbClr val="0077AA"/>
                </a:solidFill>
                <a:latin typeface="Liberation Mono"/>
              </a:rPr>
              <a:t>NATURAL JOIN &lt;table_references&gt; NATURAL JOIN &lt;table_references&gt;</a:t>
            </a:r>
          </a:p>
        </p:txBody>
      </p:sp>
      <p:sp>
        <p:nvSpPr>
          <p:cNvPr id="8" name="Rectangle 7"/>
          <p:cNvSpPr/>
          <p:nvPr/>
        </p:nvSpPr>
        <p:spPr>
          <a:xfrm>
            <a:off x="76200" y="2101730"/>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smtClean="0">
                <a:latin typeface="Arial" panose="020B0604020202020204" pitchFamily="34" charset="0"/>
                <a:cs typeface="Arial" panose="020B0604020202020204" pitchFamily="34" charset="0"/>
              </a:rPr>
              <a:t> DEPT</a:t>
            </a:r>
          </a:p>
        </p:txBody>
      </p:sp>
      <p:sp>
        <p:nvSpPr>
          <p:cNvPr id="11" name="Rectangle 10"/>
          <p:cNvSpPr/>
          <p:nvPr/>
        </p:nvSpPr>
        <p:spPr>
          <a:xfrm>
            <a:off x="76200" y="2543695"/>
            <a:ext cx="8991600" cy="2400657"/>
          </a:xfrm>
          <a:prstGeom prst="rect">
            <a:avLst/>
          </a:prstGeom>
          <a:solidFill>
            <a:schemeClr val="bg2">
              <a:lumMod val="25000"/>
            </a:schemeClr>
          </a:solidFill>
        </p:spPr>
        <p:txBody>
          <a:bodyPr wrap="square">
            <a:spAutoFit/>
          </a:bodyPr>
          <a:lstStyle/>
          <a:p>
            <a:pPr marL="285750" indent="-285750">
              <a:lnSpc>
                <a:spcPct val="150000"/>
              </a:lnSpc>
              <a:buFont typeface="Arial" panose="020B0604020202020204" pitchFamily="34" charset="0"/>
              <a:buChar char="•"/>
            </a:pPr>
            <a:r>
              <a:rPr lang="en-IN" sz="2000" dirty="0">
                <a:solidFill>
                  <a:srgbClr val="FFFF00"/>
                </a:solidFill>
                <a:latin typeface="Arial" panose="020B0604020202020204" pitchFamily="34" charset="0"/>
                <a:cs typeface="Arial" panose="020B0604020202020204" pitchFamily="34" charset="0"/>
              </a:rPr>
              <a:t>The associated tables have one or more pairs of identically column-names.</a:t>
            </a:r>
          </a:p>
          <a:p>
            <a:pPr marL="285750" indent="-285750">
              <a:lnSpc>
                <a:spcPct val="150000"/>
              </a:lnSpc>
              <a:buFont typeface="Arial" panose="020B0604020202020204" pitchFamily="34" charset="0"/>
              <a:buChar char="•"/>
            </a:pPr>
            <a:r>
              <a:rPr lang="en-IN" sz="2000" dirty="0">
                <a:solidFill>
                  <a:srgbClr val="FFFF00"/>
                </a:solidFill>
                <a:latin typeface="Arial" panose="020B0604020202020204" pitchFamily="34" charset="0"/>
                <a:cs typeface="Arial" panose="020B0604020202020204" pitchFamily="34" charset="0"/>
              </a:rPr>
              <a:t>The columns must be of the same </a:t>
            </a:r>
            <a:r>
              <a:rPr lang="en-IN" sz="2000" dirty="0" smtClean="0">
                <a:solidFill>
                  <a:srgbClr val="FFFF00"/>
                </a:solidFill>
                <a:latin typeface="Arial" panose="020B0604020202020204" pitchFamily="34" charset="0"/>
                <a:cs typeface="Arial" panose="020B0604020202020204" pitchFamily="34" charset="0"/>
              </a:rPr>
              <a:t>name and data </a:t>
            </a:r>
            <a:r>
              <a:rPr lang="en-IN" sz="2000" dirty="0">
                <a:solidFill>
                  <a:srgbClr val="FFFF00"/>
                </a:solidFill>
                <a:latin typeface="Arial" panose="020B0604020202020204" pitchFamily="34" charset="0"/>
                <a:cs typeface="Arial" panose="020B0604020202020204" pitchFamily="34" charset="0"/>
              </a:rPr>
              <a:t>type.</a:t>
            </a:r>
          </a:p>
          <a:p>
            <a:pPr marL="285750" indent="-285750">
              <a:lnSpc>
                <a:spcPct val="150000"/>
              </a:lnSpc>
              <a:buFont typeface="Arial" panose="020B0604020202020204" pitchFamily="34" charset="0"/>
              <a:buChar char="•"/>
            </a:pPr>
            <a:r>
              <a:rPr lang="en-IN" sz="2000" dirty="0">
                <a:solidFill>
                  <a:srgbClr val="FFFF00"/>
                </a:solidFill>
                <a:latin typeface="Arial" panose="020B0604020202020204" pitchFamily="34" charset="0"/>
                <a:cs typeface="Arial" panose="020B0604020202020204" pitchFamily="34" charset="0"/>
              </a:rPr>
              <a:t>Don't use ON / USING clause in a NATURAL JOIN.</a:t>
            </a:r>
          </a:p>
          <a:p>
            <a:pPr marL="285750" indent="-285750">
              <a:lnSpc>
                <a:spcPct val="150000"/>
              </a:lnSpc>
              <a:buFont typeface="Arial" panose="020B0604020202020204" pitchFamily="34" charset="0"/>
              <a:buChar char="•"/>
            </a:pPr>
            <a:r>
              <a:rPr lang="en-IN" sz="2000" dirty="0">
                <a:solidFill>
                  <a:srgbClr val="FFFF00"/>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0" y="5830669"/>
            <a:ext cx="5388429" cy="646331"/>
          </a:xfrm>
          <a:prstGeom prst="rect">
            <a:avLst/>
          </a:prstGeom>
          <a:solidFill>
            <a:srgbClr val="FE1212"/>
          </a:solidFill>
        </p:spPr>
        <p:txBody>
          <a:bodyPr wrap="square">
            <a:spAutoFit/>
          </a:bodyPr>
          <a:lstStyle/>
          <a:p>
            <a:r>
              <a:rPr lang="en-IN" dirty="0" smtClean="0">
                <a:solidFill>
                  <a:schemeClr val="bg1"/>
                </a:solidFill>
                <a:latin typeface="Arial" panose="020B0604020202020204" pitchFamily="34" charset="0"/>
                <a:cs typeface="Arial" panose="020B0604020202020204" pitchFamily="34" charset="0"/>
              </a:rPr>
              <a:t>If the column-names are not same, then NATURAL JOIN will work as CROSS JOIN.</a:t>
            </a:r>
            <a:endParaRPr lang="en-IN" dirty="0">
              <a:solidFill>
                <a:schemeClr val="bg1"/>
              </a:solidFill>
              <a:latin typeface="Arial" panose="020B0604020202020204" pitchFamily="34" charset="0"/>
              <a:cs typeface="Arial" panose="020B0604020202020204" pitchFamily="34" charset="0"/>
            </a:endParaRPr>
          </a:p>
        </p:txBody>
      </p:sp>
      <p:sp>
        <p:nvSpPr>
          <p:cNvPr id="14" name="Rectangle 13"/>
          <p:cNvSpPr/>
          <p:nvPr/>
        </p:nvSpPr>
        <p:spPr>
          <a:xfrm>
            <a:off x="76199" y="5068669"/>
            <a:ext cx="6096001" cy="646331"/>
          </a:xfrm>
          <a:prstGeom prst="rect">
            <a:avLst/>
          </a:prstGeom>
        </p:spPr>
        <p:txBody>
          <a:bodyPr wrap="square">
            <a:spAutoFit/>
          </a:bodyPr>
          <a:lstStyle/>
          <a:p>
            <a:r>
              <a:rPr lang="en-US" dirty="0" smtClean="0">
                <a:solidFill>
                  <a:srgbClr val="006C86"/>
                </a:solidFill>
                <a:latin typeface="Arial" pitchFamily="34" charset="0"/>
                <a:cs typeface="Arial" pitchFamily="34" charset="0"/>
              </a:rPr>
              <a:t>A </a:t>
            </a:r>
            <a:r>
              <a:rPr lang="en-US" b="1" dirty="0" smtClean="0">
                <a:solidFill>
                  <a:srgbClr val="C74C49"/>
                </a:solidFill>
                <a:latin typeface="Arial" pitchFamily="34" charset="0"/>
                <a:cs typeface="Arial" pitchFamily="34" charset="0"/>
              </a:rPr>
              <a:t>NATURAL JOIN </a:t>
            </a:r>
            <a:r>
              <a:rPr lang="en-US" dirty="0" smtClean="0">
                <a:solidFill>
                  <a:srgbClr val="006C86"/>
                </a:solidFill>
                <a:latin typeface="Arial" pitchFamily="34" charset="0"/>
                <a:cs typeface="Arial" pitchFamily="34" charset="0"/>
              </a:rPr>
              <a:t>can be used with a </a:t>
            </a:r>
            <a:r>
              <a:rPr lang="en-US" b="1" dirty="0" smtClean="0">
                <a:solidFill>
                  <a:srgbClr val="C74C49"/>
                </a:solidFill>
                <a:latin typeface="Arial" pitchFamily="34" charset="0"/>
                <a:cs typeface="Arial" pitchFamily="34" charset="0"/>
              </a:rPr>
              <a:t>LEFT OUTER</a:t>
            </a:r>
            <a:r>
              <a:rPr lang="en-US" b="1" dirty="0" smtClean="0">
                <a:solidFill>
                  <a:srgbClr val="006C86"/>
                </a:solidFill>
                <a:latin typeface="Arial" pitchFamily="34" charset="0"/>
                <a:cs typeface="Arial" pitchFamily="34" charset="0"/>
              </a:rPr>
              <a:t> join, </a:t>
            </a:r>
            <a:r>
              <a:rPr lang="en-US" dirty="0" smtClean="0">
                <a:solidFill>
                  <a:srgbClr val="006C86"/>
                </a:solidFill>
                <a:latin typeface="Arial" pitchFamily="34" charset="0"/>
                <a:cs typeface="Arial" pitchFamily="34" charset="0"/>
              </a:rPr>
              <a:t>or</a:t>
            </a:r>
            <a:r>
              <a:rPr lang="en-US" b="1" dirty="0" smtClean="0">
                <a:solidFill>
                  <a:srgbClr val="006C86"/>
                </a:solidFill>
                <a:latin typeface="Arial" pitchFamily="34" charset="0"/>
                <a:cs typeface="Arial" pitchFamily="34" charset="0"/>
              </a:rPr>
              <a:t> a </a:t>
            </a:r>
            <a:r>
              <a:rPr lang="en-US" b="1" dirty="0" smtClean="0">
                <a:solidFill>
                  <a:srgbClr val="C74C49"/>
                </a:solidFill>
                <a:latin typeface="Arial" pitchFamily="34" charset="0"/>
                <a:cs typeface="Arial" pitchFamily="34" charset="0"/>
              </a:rPr>
              <a:t>RIGHT OUTER </a:t>
            </a:r>
            <a:r>
              <a:rPr lang="en-US" b="1" dirty="0" smtClean="0">
                <a:solidFill>
                  <a:srgbClr val="006C86"/>
                </a:solidFill>
                <a:latin typeface="Arial" pitchFamily="34" charset="0"/>
                <a:cs typeface="Arial" pitchFamily="34" charset="0"/>
              </a:rPr>
              <a:t>join</a:t>
            </a:r>
            <a:r>
              <a:rPr lang="en-US" dirty="0" smtClean="0">
                <a:solidFill>
                  <a:srgbClr val="006C86"/>
                </a:solidFill>
                <a:latin typeface="Arial" pitchFamily="34" charset="0"/>
                <a:cs typeface="Arial" pitchFamily="34" charset="0"/>
              </a:rPr>
              <a:t>.</a:t>
            </a:r>
            <a:endParaRPr lang="en-US" dirty="0">
              <a:solidFill>
                <a:srgbClr val="006C86"/>
              </a:solidFill>
              <a:latin typeface="Arial" pitchFamily="34" charset="0"/>
              <a:cs typeface="Arial" pitchFamily="34"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5527907" y="5540830"/>
            <a:ext cx="3539893" cy="936170"/>
          </a:xfrm>
          <a:prstGeom prst="rect">
            <a:avLst/>
          </a:prstGeom>
        </p:spPr>
      </p:pic>
      <p:sp>
        <p:nvSpPr>
          <p:cNvPr id="6" name="Rectangle 5"/>
          <p:cNvSpPr/>
          <p:nvPr/>
        </p:nvSpPr>
        <p:spPr>
          <a:xfrm>
            <a:off x="21771" y="28666"/>
            <a:ext cx="5312229" cy="1015663"/>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xmlns="" val="313829145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What is Entity?</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4" name="Rectangle 3"/>
          <p:cNvSpPr/>
          <p:nvPr/>
        </p:nvSpPr>
        <p:spPr>
          <a:xfrm>
            <a:off x="304800" y="762000"/>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a:t>
            </a:r>
            <a:r>
              <a:rPr lang="en-US" sz="2600" b="1" dirty="0" smtClean="0">
                <a:solidFill>
                  <a:srgbClr val="527E67"/>
                </a:solidFill>
                <a:latin typeface="Arial" pitchFamily="34" charset="0"/>
                <a:ea typeface="MS Mincho" pitchFamily="49" charset="-128"/>
                <a:cs typeface="Arial" pitchFamily="34" charset="0"/>
              </a:rPr>
              <a:t>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304800" y="3124200"/>
            <a:ext cx="8534400" cy="3271240"/>
          </a:xfrm>
          <a:prstGeom prst="rect">
            <a:avLst/>
          </a:prstGeom>
        </p:spPr>
      </p:pic>
    </p:spTree>
    <p:extLst>
      <p:ext uri="{BB962C8B-B14F-4D97-AF65-F5344CB8AC3E}">
        <p14:creationId xmlns:p14="http://schemas.microsoft.com/office/powerpoint/2010/main" xmlns="" val="791138314"/>
      </p:ext>
    </p:extLst>
  </p:cSld>
  <p:clrMapOvr>
    <a:masterClrMapping/>
  </p:clrMapOvr>
  <p:timing>
    <p:tnLst>
      <p:par>
        <p:cTn id="1" dur="indefinite" restart="never" nodeType="tmRoot"/>
      </p:par>
    </p:tnLst>
  </p:timing>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Simple </a:t>
            </a:r>
            <a:r>
              <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rPr>
              <a:t>JOIN</a:t>
            </a:r>
          </a:p>
        </p:txBody>
      </p:sp>
      <p:sp>
        <p:nvSpPr>
          <p:cNvPr id="3" name="Rectangle 2"/>
          <p:cNvSpPr/>
          <p:nvPr/>
        </p:nvSpPr>
        <p:spPr>
          <a:xfrm>
            <a:off x="1428728" y="3283865"/>
            <a:ext cx="6858048" cy="430887"/>
          </a:xfrm>
          <a:prstGeom prst="rect">
            <a:avLst/>
          </a:prstGeom>
        </p:spPr>
        <p:txBody>
          <a:bodyPr wrap="square">
            <a:spAutoFit/>
          </a:bodyPr>
          <a:lstStyle/>
          <a:p>
            <a:r>
              <a:rPr lang="en-US" sz="2200" dirty="0" smtClean="0">
                <a:solidFill>
                  <a:schemeClr val="bg2">
                    <a:lumMod val="50000"/>
                  </a:schemeClr>
                </a:solidFill>
                <a:latin typeface="Arial" pitchFamily="34" charset="0"/>
                <a:cs typeface="Arial" pitchFamily="34" charset="0"/>
              </a:rPr>
              <a:t>TODO</a:t>
            </a:r>
            <a:endParaRPr lang="en-US" sz="2200" dirty="0">
              <a:solidFill>
                <a:schemeClr val="bg2">
                  <a:lumMod val="50000"/>
                </a:schemeClr>
              </a:solidFill>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Simple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smtClean="0">
                <a:solidFill>
                  <a:srgbClr val="C74C49"/>
                </a:solidFill>
                <a:latin typeface="Arial" panose="020B0604020202020204" pitchFamily="34" charset="0"/>
                <a:cs typeface="Arial" panose="020B0604020202020204" pitchFamily="34" charset="0"/>
              </a:rPr>
              <a:t>SIMPLE</a:t>
            </a:r>
            <a:r>
              <a:rPr lang="en-IN" dirty="0" smtClean="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smtClean="0">
                <a:solidFill>
                  <a:srgbClr val="C74C49"/>
                </a:solidFill>
                <a:latin typeface="Arial" panose="020B0604020202020204" pitchFamily="34" charset="0"/>
                <a:cs typeface="Arial" panose="020B0604020202020204" pitchFamily="34" charset="0"/>
              </a:rPr>
              <a:t>INNER</a:t>
            </a:r>
            <a:r>
              <a:rPr lang="en-IN" dirty="0" smtClean="0">
                <a:latin typeface="Arial" panose="020B0604020202020204" pitchFamily="34" charset="0"/>
                <a:cs typeface="Arial" panose="020B0604020202020204" pitchFamily="34" charset="0"/>
              </a:rPr>
              <a:t> </a:t>
            </a:r>
            <a:r>
              <a:rPr lang="en-IN" dirty="0" smtClean="0">
                <a:solidFill>
                  <a:srgbClr val="C74C49"/>
                </a:solidFill>
                <a:latin typeface="Arial" panose="020B0604020202020204" pitchFamily="34" charset="0"/>
                <a:cs typeface="Arial" panose="020B0604020202020204" pitchFamily="34" charset="0"/>
              </a:rPr>
              <a:t>JOIN</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76200" y="1307068"/>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SIMPLE JOIN &lt;table_references&gt; USING (column-list)</a:t>
            </a:r>
          </a:p>
        </p:txBody>
      </p:sp>
      <p:sp>
        <p:nvSpPr>
          <p:cNvPr id="8" name="Rectangle 7"/>
          <p:cNvSpPr/>
          <p:nvPr/>
        </p:nvSpPr>
        <p:spPr>
          <a:xfrm>
            <a:off x="76200" y="2133600"/>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SIMPLE</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smtClean="0">
                <a:latin typeface="Arial" panose="020B0604020202020204" pitchFamily="34" charset="0"/>
                <a:cs typeface="Arial" panose="020B0604020202020204" pitchFamily="34" charset="0"/>
              </a:rPr>
              <a:t> DEPT </a:t>
            </a:r>
            <a:r>
              <a:rPr lang="en-IN" dirty="0" smtClean="0">
                <a:solidFill>
                  <a:srgbClr val="DD4A68"/>
                </a:solidFill>
                <a:latin typeface="Arial" panose="020B0604020202020204" pitchFamily="34" charset="0"/>
                <a:ea typeface="Times New Roman" panose="02020603050405020304" pitchFamily="18" charset="0"/>
              </a:rPr>
              <a:t>USING</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DEPTNO</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smtClean="0">
              <a:latin typeface="Arial" panose="020B0604020202020204" pitchFamily="34" charset="0"/>
              <a:cs typeface="Arial" panose="020B0604020202020204" pitchFamily="34" charset="0"/>
            </a:endParaRPr>
          </a:p>
        </p:txBody>
      </p:sp>
      <p:grpSp>
        <p:nvGrpSpPr>
          <p:cNvPr id="2" name="Group 1"/>
          <p:cNvGrpSpPr/>
          <p:nvPr/>
        </p:nvGrpSpPr>
        <p:grpSpPr>
          <a:xfrm>
            <a:off x="228600" y="2971800"/>
            <a:ext cx="4354286" cy="2548354"/>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smtClean="0">
                  <a:solidFill>
                    <a:srgbClr val="0083A2"/>
                  </a:solidFill>
                </a:rPr>
                <a:t>JOINING CONDITION</a:t>
              </a:r>
              <a:endParaRPr lang="en-IN" sz="1600" dirty="0">
                <a:solidFill>
                  <a:srgbClr val="0083A2"/>
                </a:solidFill>
              </a:endParaRPr>
            </a:p>
          </p:txBody>
        </p:sp>
      </p:grpSp>
    </p:spTree>
    <p:extLst>
      <p:ext uri="{BB962C8B-B14F-4D97-AF65-F5344CB8AC3E}">
        <p14:creationId xmlns:p14="http://schemas.microsoft.com/office/powerpoint/2010/main" xmlns="" val="637852599"/>
      </p:ext>
    </p:extLst>
  </p:cSld>
  <p:clrMapOvr>
    <a:masterClrMapping/>
  </p:clrMapOvr>
  <p:timing>
    <p:tnLst>
      <p:par>
        <p:cTn id="1" dur="indefinite" restart="never" nodeType="tmRoot"/>
      </p:par>
    </p:tnLst>
  </p:timing>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Outer </a:t>
            </a:r>
            <a:r>
              <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rPr>
              <a:t>JOINS</a:t>
            </a:r>
          </a:p>
        </p:txBody>
      </p:sp>
      <p:sp>
        <p:nvSpPr>
          <p:cNvPr id="3" name="Rectangle 2"/>
          <p:cNvSpPr/>
          <p:nvPr/>
        </p:nvSpPr>
        <p:spPr>
          <a:xfrm>
            <a:off x="1428728" y="3283865"/>
            <a:ext cx="6858048" cy="430887"/>
          </a:xfrm>
          <a:prstGeom prst="rect">
            <a:avLst/>
          </a:prstGeom>
        </p:spPr>
        <p:txBody>
          <a:bodyPr wrap="square">
            <a:spAutoFit/>
          </a:bodyPr>
          <a:lstStyle/>
          <a:p>
            <a:r>
              <a:rPr lang="en-US" sz="2200" dirty="0" smtClean="0">
                <a:solidFill>
                  <a:schemeClr val="bg2">
                    <a:lumMod val="50000"/>
                  </a:schemeClr>
                </a:solidFill>
                <a:latin typeface="Arial" pitchFamily="34" charset="0"/>
                <a:cs typeface="Arial" pitchFamily="34" charset="0"/>
              </a:rPr>
              <a:t>TODO</a:t>
            </a:r>
            <a:endParaRPr lang="en-US" sz="2200" dirty="0">
              <a:solidFill>
                <a:schemeClr val="bg2">
                  <a:lumMod val="50000"/>
                </a:schemeClr>
              </a:solidFill>
              <a:latin typeface="Arial" pitchFamily="34" charset="0"/>
              <a:cs typeface="Arial" pitchFamily="34" charset="0"/>
            </a:endParaRPr>
          </a:p>
        </p:txBody>
      </p:sp>
      <p:sp>
        <p:nvSpPr>
          <p:cNvPr id="4" name="Rectangle 3"/>
          <p:cNvSpPr/>
          <p:nvPr/>
        </p:nvSpPr>
        <p:spPr>
          <a:xfrm>
            <a:off x="142844" y="357166"/>
            <a:ext cx="6858048" cy="430887"/>
          </a:xfrm>
          <a:prstGeom prst="rect">
            <a:avLst/>
          </a:prstGeom>
        </p:spPr>
        <p:txBody>
          <a:bodyPr wrap="square">
            <a:spAutoFit/>
          </a:bodyPr>
          <a:lstStyle/>
          <a:p>
            <a:r>
              <a:rPr lang="en-US" sz="2200" dirty="0" smtClean="0">
                <a:solidFill>
                  <a:schemeClr val="accent4">
                    <a:lumMod val="50000"/>
                  </a:schemeClr>
                </a:solidFill>
                <a:latin typeface="Arial" pitchFamily="34" charset="0"/>
                <a:cs typeface="Arial" pitchFamily="34" charset="0"/>
              </a:rPr>
              <a:t>The ON clause is required for a right or left outer join.</a:t>
            </a:r>
            <a:endParaRPr lang="en-US" sz="2200" dirty="0">
              <a:solidFill>
                <a:schemeClr val="accent4">
                  <a:lumMod val="50000"/>
                </a:schemeClr>
              </a:solidFill>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Left Outer Join </a:t>
            </a:r>
            <a:endParaRPr lang="en-IN" sz="3200" b="1" i="1" dirty="0">
              <a:solidFill>
                <a:srgbClr val="FFFF00"/>
              </a:solidFill>
              <a:latin typeface="Arial" pitchFamily="34" charset="0"/>
              <a:cs typeface="Arial" pitchFamily="34" charset="0"/>
            </a:endParaRPr>
          </a:p>
        </p:txBody>
      </p:sp>
      <p:pic>
        <p:nvPicPr>
          <p:cNvPr id="41" name="Picture 40"/>
          <p:cNvPicPr>
            <a:picLocks noChangeAspect="1"/>
          </p:cNvPicPr>
          <p:nvPr/>
        </p:nvPicPr>
        <p:blipFill>
          <a:blip r:embed="rId2"/>
          <a:stretch>
            <a:fillRect/>
          </a:stretch>
        </p:blipFill>
        <p:spPr>
          <a:xfrm>
            <a:off x="23502" y="3028516"/>
            <a:ext cx="9096996" cy="1695884"/>
          </a:xfrm>
          <a:prstGeom prst="rect">
            <a:avLst/>
          </a:prstGeom>
        </p:spPr>
      </p:pic>
      <p:sp>
        <p:nvSpPr>
          <p:cNvPr id="42" name="Rectangle 41"/>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43" name="Rectangle 42"/>
          <p:cNvSpPr/>
          <p:nvPr/>
        </p:nvSpPr>
        <p:spPr>
          <a:xfrm>
            <a:off x="76200" y="1761530"/>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LEFT [OUTER ] JOIN &lt;table_references&gt; ON table1.column-name = table2.column-name</a:t>
            </a:r>
          </a:p>
        </p:txBody>
      </p:sp>
    </p:spTree>
    <p:extLst>
      <p:ext uri="{BB962C8B-B14F-4D97-AF65-F5344CB8AC3E}">
        <p14:creationId xmlns:p14="http://schemas.microsoft.com/office/powerpoint/2010/main" xmlns="" val="1387879498"/>
      </p:ext>
    </p:extLst>
  </p:cSld>
  <p:clrMapOvr>
    <a:masterClrMapping/>
  </p:clrMapOvr>
  <p:timing>
    <p:tnLst>
      <p:par>
        <p:cTn id="1" dur="indefinite" restart="never" nodeType="tmRoot"/>
      </p:par>
    </p:tnLst>
  </p:timing>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Left Outer Join</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76200" y="838200"/>
            <a:ext cx="8991600" cy="646331"/>
          </a:xfrm>
          <a:prstGeom prst="rect">
            <a:avLst/>
          </a:prstGeom>
        </p:spPr>
        <p:txBody>
          <a:bodyPr wrap="square">
            <a:spAutoFit/>
          </a:bodyPr>
          <a:lstStyle/>
          <a:p>
            <a:pPr marL="285750" indent="-285750">
              <a:buFont typeface="Arial" panose="020B0604020202020204" pitchFamily="34" charset="0"/>
              <a:buChar char="•"/>
            </a:pPr>
            <a:r>
              <a:rPr lang="en-US" dirty="0" smtClean="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rPr>
              <a:t> FROM </a:t>
            </a:r>
            <a:r>
              <a:rPr lang="en-US" dirty="0" smtClean="0">
                <a:solidFill>
                  <a:srgbClr val="000000"/>
                </a:solidFill>
                <a:latin typeface="Arial" panose="020B0604020202020204" pitchFamily="34" charset="0"/>
                <a:ea typeface="Times New Roman" panose="02020603050405020304" pitchFamily="18" charset="0"/>
              </a:rPr>
              <a:t>ORDER</a:t>
            </a:r>
            <a:r>
              <a:rPr lang="en-US" dirty="0" smtClean="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O</a:t>
            </a:r>
            <a:r>
              <a:rPr lang="en-US" dirty="0" smtClean="0">
                <a:solidFill>
                  <a:srgbClr val="0077AA"/>
                </a:solidFill>
                <a:latin typeface="Arial" panose="020B0604020202020204" pitchFamily="34" charset="0"/>
                <a:ea typeface="Times New Roman" panose="02020603050405020304" pitchFamily="18" charset="0"/>
              </a:rPr>
              <a:t> </a:t>
            </a:r>
            <a:r>
              <a:rPr lang="en-IN" dirty="0">
                <a:solidFill>
                  <a:srgbClr val="E0D612"/>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US" dirty="0" smtClean="0">
                <a:solidFill>
                  <a:srgbClr val="0077AA"/>
                </a:solidFill>
                <a:latin typeface="Arial" panose="020B0604020202020204" pitchFamily="34" charset="0"/>
                <a:ea typeface="Times New Roman" panose="02020603050405020304" pitchFamily="18" charset="0"/>
              </a:rPr>
              <a:t> </a:t>
            </a:r>
            <a:r>
              <a:rPr lang="en-US" dirty="0" smtClean="0">
                <a:solidFill>
                  <a:srgbClr val="000000"/>
                </a:solidFill>
                <a:latin typeface="Arial" panose="020B0604020202020204" pitchFamily="34" charset="0"/>
                <a:ea typeface="Times New Roman" panose="02020603050405020304" pitchFamily="18" charset="0"/>
              </a:rPr>
              <a:t>EMPLOYEE</a:t>
            </a:r>
            <a:r>
              <a:rPr lang="en-US" dirty="0" smtClean="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E</a:t>
            </a:r>
            <a:r>
              <a:rPr lang="en-US" dirty="0" smtClean="0">
                <a:solidFill>
                  <a:srgbClr val="0077AA"/>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ON</a:t>
            </a:r>
            <a:r>
              <a:rPr lang="en-US" dirty="0" smtClean="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E.ID</a:t>
            </a:r>
            <a:r>
              <a:rPr lang="en-US" dirty="0" smtClean="0">
                <a:solidFill>
                  <a:srgbClr val="0077AA"/>
                </a:solidFill>
                <a:latin typeface="Arial" panose="020B0604020202020204" pitchFamily="34" charset="0"/>
                <a:ea typeface="Times New Roman" panose="02020603050405020304" pitchFamily="18" charset="0"/>
              </a:rPr>
              <a:t> = </a:t>
            </a:r>
            <a:r>
              <a:rPr lang="en-US" dirty="0">
                <a:solidFill>
                  <a:srgbClr val="000000"/>
                </a:solidFill>
                <a:latin typeface="Arial" panose="020B0604020202020204" pitchFamily="34" charset="0"/>
                <a:ea typeface="Times New Roman" panose="02020603050405020304" pitchFamily="18" charset="0"/>
              </a:rPr>
              <a:t>O.EMPLOYEEID</a:t>
            </a:r>
            <a:r>
              <a:rPr lang="en-US" dirty="0" smtClean="0">
                <a:solidFill>
                  <a:srgbClr val="0077AA"/>
                </a:solidFill>
                <a:latin typeface="Arial" panose="020B0604020202020204" pitchFamily="34" charset="0"/>
                <a:ea typeface="Times New Roman" panose="02020603050405020304" pitchFamily="18" charset="0"/>
              </a:rPr>
              <a:t>;</a:t>
            </a:r>
            <a:endParaRPr lang="en-IN" dirty="0">
              <a:solidFill>
                <a:srgbClr val="0077AA"/>
              </a:solidFill>
              <a:latin typeface="Arial" panose="020B0604020202020204" pitchFamily="34" charset="0"/>
              <a:ea typeface="Times New Roman" panose="02020603050405020304" pitchFamily="18" charset="0"/>
            </a:endParaRPr>
          </a:p>
        </p:txBody>
      </p:sp>
      <p:sp>
        <p:nvSpPr>
          <p:cNvPr id="7" name="Rectangle 6"/>
          <p:cNvSpPr/>
          <p:nvPr/>
        </p:nvSpPr>
        <p:spPr>
          <a:xfrm>
            <a:off x="468085"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p:cNvGrpSpPr/>
          <p:nvPr/>
        </p:nvGrpSpPr>
        <p:grpSpPr>
          <a:xfrm>
            <a:off x="87085" y="1705731"/>
            <a:ext cx="8969830" cy="3628269"/>
            <a:chOff x="87085" y="3048000"/>
            <a:chExt cx="8969830" cy="3628269"/>
          </a:xfrm>
        </p:grpSpPr>
        <p:pic>
          <p:nvPicPr>
            <p:cNvPr id="3" name="Picture 2"/>
            <p:cNvPicPr>
              <a:picLocks noChangeAspect="1"/>
            </p:cNvPicPr>
            <p:nvPr/>
          </p:nvPicPr>
          <p:blipFill>
            <a:blip r:embed="rId2"/>
            <a:stretch>
              <a:fillRect/>
            </a:stretch>
          </p:blipFill>
          <p:spPr>
            <a:xfrm>
              <a:off x="87085" y="3048000"/>
              <a:ext cx="8969830" cy="3628269"/>
            </a:xfrm>
            <a:prstGeom prst="rect">
              <a:avLst/>
            </a:prstGeom>
            <a:ln>
              <a:noFill/>
            </a:ln>
          </p:spPr>
        </p:pic>
        <p:sp>
          <p:nvSpPr>
            <p:cNvPr id="8" name="Rectangle 7"/>
            <p:cNvSpPr/>
            <p:nvPr/>
          </p:nvSpPr>
          <p:spPr>
            <a:xfrm>
              <a:off x="429985" y="3866495"/>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29985" y="4619463"/>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29985" y="5943600"/>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xmlns="" val="1515166831"/>
      </p:ext>
    </p:extLst>
  </p:cSld>
  <p:clrMapOvr>
    <a:masterClrMapping/>
  </p:clrMapOvr>
  <p:timing>
    <p:tnLst>
      <p:par>
        <p:cTn id="1" dur="indefinite" restart="never" nodeType="tmRoot"/>
      </p:par>
    </p:tnLst>
  </p:timing>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Left Outer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10" name="Rectangle 9"/>
          <p:cNvSpPr/>
          <p:nvPr/>
        </p:nvSpPr>
        <p:spPr>
          <a:xfrm>
            <a:off x="76200" y="2023646"/>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LEFT [OUTER ] JOIN &lt;table_references&gt; USING (column-name)</a:t>
            </a:r>
          </a:p>
        </p:txBody>
      </p:sp>
      <p:sp>
        <p:nvSpPr>
          <p:cNvPr id="11" name="Rectangle 10"/>
          <p:cNvSpPr/>
          <p:nvPr/>
        </p:nvSpPr>
        <p:spPr>
          <a:xfrm>
            <a:off x="76200" y="3014246"/>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LEFT</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smtClean="0">
                <a:latin typeface="Arial" panose="020B0604020202020204" pitchFamily="34" charset="0"/>
                <a:cs typeface="Arial" panose="020B0604020202020204" pitchFamily="34" charset="0"/>
              </a:rPr>
              <a:t> DEPT </a:t>
            </a:r>
            <a:r>
              <a:rPr lang="en-IN" dirty="0" smtClean="0">
                <a:solidFill>
                  <a:srgbClr val="DD4A68"/>
                </a:solidFill>
                <a:latin typeface="Arial" panose="020B0604020202020204" pitchFamily="34" charset="0"/>
                <a:ea typeface="Times New Roman" panose="02020603050405020304" pitchFamily="18" charset="0"/>
              </a:rPr>
              <a:t>USING</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DEPTNO</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cs typeface="Arial" panose="020B0604020202020204" pitchFamily="34" charset="0"/>
              </a:rPr>
              <a:t>;</a:t>
            </a:r>
          </a:p>
        </p:txBody>
      </p:sp>
      <p:sp>
        <p:nvSpPr>
          <p:cNvPr id="12" name="Rectangle 11"/>
          <p:cNvSpPr/>
          <p:nvPr/>
        </p:nvSpPr>
        <p:spPr>
          <a:xfrm>
            <a:off x="76200" y="481226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LEFT</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smtClean="0">
                <a:latin typeface="Arial" panose="020B0604020202020204" pitchFamily="34" charset="0"/>
                <a:cs typeface="Arial" panose="020B0604020202020204" pitchFamily="34" charset="0"/>
              </a:rPr>
              <a:t> DEPT</a:t>
            </a:r>
            <a:r>
              <a:rPr lang="en-IN" dirty="0">
                <a:latin typeface="Arial" panose="020B0604020202020204" pitchFamily="34" charset="0"/>
                <a:cs typeface="Arial" panose="020B0604020202020204" pitchFamily="34" charset="0"/>
              </a:rPr>
              <a:t>;</a:t>
            </a:r>
          </a:p>
        </p:txBody>
      </p:sp>
      <p:sp>
        <p:nvSpPr>
          <p:cNvPr id="13" name="Rectangle 12"/>
          <p:cNvSpPr/>
          <p:nvPr/>
        </p:nvSpPr>
        <p:spPr>
          <a:xfrm>
            <a:off x="76200" y="3821668"/>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NATURAL LEFT [OUTER ] JOIN &lt;table_references&gt;</a:t>
            </a:r>
          </a:p>
        </p:txBody>
      </p:sp>
    </p:spTree>
    <p:extLst>
      <p:ext uri="{BB962C8B-B14F-4D97-AF65-F5344CB8AC3E}">
        <p14:creationId xmlns:p14="http://schemas.microsoft.com/office/powerpoint/2010/main" xmlns="" val="3416029874"/>
      </p:ext>
    </p:extLst>
  </p:cSld>
  <p:clrMapOvr>
    <a:masterClrMapping/>
  </p:clrMapOvr>
  <p:timing>
    <p:tnLst>
      <p:par>
        <p:cTn id="1" dur="indefinite" restart="never" nodeType="tmRoot"/>
      </p:par>
    </p:tnLst>
  </p:timing>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a:t>
            </a:r>
            <a:r>
              <a:rPr lang="en-US" sz="3200" b="1" i="1" dirty="0" smtClean="0">
                <a:solidFill>
                  <a:srgbClr val="FFFF00"/>
                </a:solidFill>
                <a:latin typeface="Arial" pitchFamily="34" charset="0"/>
                <a:cs typeface="Arial" pitchFamily="34" charset="0"/>
              </a:rPr>
              <a:t>Right </a:t>
            </a:r>
            <a:r>
              <a:rPr lang="en-US" sz="3200" b="1" i="1" dirty="0">
                <a:solidFill>
                  <a:srgbClr val="FFFF00"/>
                </a:solidFill>
                <a:latin typeface="Arial" pitchFamily="34" charset="0"/>
                <a:cs typeface="Arial" pitchFamily="34" charset="0"/>
              </a:rPr>
              <a:t>Outer Join</a:t>
            </a:r>
            <a:endParaRPr lang="en-IN" sz="3200" b="1" i="1" dirty="0">
              <a:solidFill>
                <a:srgbClr val="FFFF00"/>
              </a:solidFill>
              <a:latin typeface="Arial" pitchFamily="34" charset="0"/>
              <a:cs typeface="Arial" pitchFamily="34" charset="0"/>
            </a:endParaRPr>
          </a:p>
        </p:txBody>
      </p:sp>
      <p:pic>
        <p:nvPicPr>
          <p:cNvPr id="32" name="Picture 31"/>
          <p:cNvPicPr>
            <a:picLocks noChangeAspect="1"/>
          </p:cNvPicPr>
          <p:nvPr/>
        </p:nvPicPr>
        <p:blipFill>
          <a:blip r:embed="rId2"/>
          <a:stretch>
            <a:fillRect/>
          </a:stretch>
        </p:blipFill>
        <p:spPr>
          <a:xfrm>
            <a:off x="76200" y="2996045"/>
            <a:ext cx="9067800" cy="1714500"/>
          </a:xfrm>
          <a:prstGeom prst="rect">
            <a:avLst/>
          </a:prstGeom>
        </p:spPr>
      </p:pic>
      <p:sp>
        <p:nvSpPr>
          <p:cNvPr id="34" name="Rectangle 33"/>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(table2), with the matching rows in the left table (table1). The result is NULL in the left side when there is no match.</a:t>
            </a:r>
          </a:p>
        </p:txBody>
      </p:sp>
      <p:sp>
        <p:nvSpPr>
          <p:cNvPr id="35" name="Rectangle 34"/>
          <p:cNvSpPr/>
          <p:nvPr/>
        </p:nvSpPr>
        <p:spPr>
          <a:xfrm>
            <a:off x="76200" y="1923871"/>
            <a:ext cx="8915400" cy="707886"/>
          </a:xfrm>
          <a:prstGeom prst="rect">
            <a:avLst/>
          </a:prstGeom>
        </p:spPr>
        <p:txBody>
          <a:bodyPr wrap="square">
            <a:spAutoFit/>
          </a:bodyPr>
          <a:lstStyle/>
          <a:p>
            <a:r>
              <a:rPr lang="en-US" sz="2000" dirty="0">
                <a:solidFill>
                  <a:srgbClr val="0077AA"/>
                </a:solidFill>
                <a:latin typeface="Liberation Mono"/>
              </a:rPr>
              <a:t>SELECT column-list from &lt;table_references&gt; RIGHT [OUTER ] JOIN &lt;table_references&gt; ON table1.column-name = table2.column-name</a:t>
            </a:r>
          </a:p>
        </p:txBody>
      </p:sp>
    </p:spTree>
    <p:extLst>
      <p:ext uri="{BB962C8B-B14F-4D97-AF65-F5344CB8AC3E}">
        <p14:creationId xmlns:p14="http://schemas.microsoft.com/office/powerpoint/2010/main" xmlns="" val="978147692"/>
      </p:ext>
    </p:extLst>
  </p:cSld>
  <p:clrMapOvr>
    <a:masterClrMapping/>
  </p:clrMapOvr>
  <p:timing>
    <p:tnLst>
      <p:par>
        <p:cTn id="1" dur="indefinite" restart="never" nodeType="tmRoot"/>
      </p:par>
    </p:tnLst>
  </p:timing>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Right Outer Join</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76200" y="889617"/>
            <a:ext cx="8991600" cy="646331"/>
          </a:xfrm>
          <a:prstGeom prst="rect">
            <a:avLst/>
          </a:prstGeom>
        </p:spPr>
        <p:txBody>
          <a:bodyPr wrap="square">
            <a:spAutoFit/>
          </a:bodyPr>
          <a:lstStyle/>
          <a:p>
            <a:r>
              <a:rPr lang="en-US" dirty="0" smtClean="0">
                <a:solidFill>
                  <a:srgbClr val="0077AA"/>
                </a:solidFill>
                <a:latin typeface="Arial" panose="020B0604020202020204" pitchFamily="34" charset="0"/>
                <a:ea typeface="Times New Roman" panose="02020603050405020304" pitchFamily="18" charset="0"/>
              </a:rPr>
              <a:t>SELECT</a:t>
            </a:r>
            <a:r>
              <a:rPr lang="en-US" dirty="0" smtClean="0">
                <a:solidFill>
                  <a:srgbClr val="000000"/>
                </a:solidFill>
                <a:latin typeface="Arial" panose="020B0604020202020204" pitchFamily="34" charset="0"/>
                <a:ea typeface="Times New Roman" panose="02020603050405020304" pitchFamily="18" charset="0"/>
              </a:rPr>
              <a:t> </a:t>
            </a:r>
            <a:r>
              <a:rPr lang="en-IN" dirty="0" smtClean="0">
                <a:solidFill>
                  <a:srgbClr val="000000"/>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t>ORDER </a:t>
            </a:r>
            <a:r>
              <a:rPr lang="en-IN" sz="1600" dirty="0" smtClean="0">
                <a:solidFill>
                  <a:srgbClr val="E0D612"/>
                </a:solidFill>
                <a:latin typeface="Arial" panose="020B0604020202020204" pitchFamily="34" charset="0"/>
                <a:cs typeface="Arial" panose="020B0604020202020204" pitchFamily="34" charset="0"/>
              </a:rPr>
              <a:t>RIGHT</a:t>
            </a:r>
            <a:r>
              <a:rPr lang="en-IN" dirty="0" smtClean="0">
                <a:solidFill>
                  <a:srgbClr val="DD4A68"/>
                </a:solidFill>
                <a:latin typeface="Arial" panose="020B0604020202020204" pitchFamily="34" charset="0"/>
                <a:ea typeface="Times New Roman" panose="02020603050405020304" pitchFamily="18" charset="0"/>
              </a:rPr>
              <a:t> </a:t>
            </a:r>
            <a:r>
              <a:rPr lang="en-IN" sz="1600" dirty="0" smtClean="0">
                <a:solidFill>
                  <a:srgbClr val="E0D612"/>
                </a:solidFill>
                <a:latin typeface="Arial" panose="020B0604020202020204" pitchFamily="34" charset="0"/>
                <a:cs typeface="Arial" panose="020B0604020202020204" pitchFamily="34" charset="0"/>
              </a:rPr>
              <a:t>OUTER</a:t>
            </a:r>
            <a:r>
              <a:rPr lang="en-IN" dirty="0" smtClean="0">
                <a:solidFill>
                  <a:srgbClr val="DD4A68"/>
                </a:solidFill>
                <a:latin typeface="Arial" panose="020B0604020202020204" pitchFamily="34" charset="0"/>
                <a:ea typeface="Times New Roman" panose="02020603050405020304" pitchFamily="18" charset="0"/>
              </a:rPr>
              <a:t> </a:t>
            </a:r>
            <a:r>
              <a:rPr lang="en-IN" sz="1600" dirty="0" smtClean="0">
                <a:solidFill>
                  <a:srgbClr val="E0D612"/>
                </a:solidFill>
                <a:latin typeface="Arial" panose="020B0604020202020204" pitchFamily="34" charset="0"/>
                <a:cs typeface="Arial" panose="020B0604020202020204" pitchFamily="34" charset="0"/>
              </a:rPr>
              <a:t>JOIN</a:t>
            </a:r>
            <a:r>
              <a:rPr lang="en-IN" dirty="0" smtClean="0">
                <a:solidFill>
                  <a:srgbClr val="DD4A68"/>
                </a:solidFill>
                <a:latin typeface="Arial" panose="020B0604020202020204" pitchFamily="34" charset="0"/>
                <a:ea typeface="Times New Roman" panose="02020603050405020304" pitchFamily="18" charset="0"/>
              </a:rPr>
              <a:t> </a:t>
            </a:r>
            <a:r>
              <a:rPr lang="en-US" dirty="0" smtClean="0"/>
              <a:t>EMPLOYEE</a:t>
            </a:r>
            <a:r>
              <a:rPr lang="en-IN" dirty="0" smtClean="0">
                <a:latin typeface="Arial" panose="020B0604020202020204" pitchFamily="34"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ON </a:t>
            </a:r>
            <a:r>
              <a:rPr lang="en-US" dirty="0" smtClean="0"/>
              <a:t>ON E.ID = O.EMPLOYEEID</a:t>
            </a:r>
            <a:r>
              <a:rPr lang="en-IN" dirty="0" smtClean="0">
                <a:latin typeface="Arial" panose="020B0604020202020204" pitchFamily="34" charset="0"/>
                <a:cs typeface="Arial" panose="020B0604020202020204" pitchFamily="34" charset="0"/>
              </a:rPr>
              <a:t>;</a:t>
            </a:r>
          </a:p>
        </p:txBody>
      </p:sp>
      <p:pic>
        <p:nvPicPr>
          <p:cNvPr id="16" name="Picture 15"/>
          <p:cNvPicPr>
            <a:picLocks noChangeAspect="1"/>
          </p:cNvPicPr>
          <p:nvPr/>
        </p:nvPicPr>
        <p:blipFill>
          <a:blip r:embed="rId2"/>
          <a:stretch>
            <a:fillRect/>
          </a:stretch>
        </p:blipFill>
        <p:spPr>
          <a:xfrm>
            <a:off x="48491" y="1822977"/>
            <a:ext cx="8991600" cy="2286000"/>
          </a:xfrm>
          <a:prstGeom prst="rect">
            <a:avLst/>
          </a:prstGeom>
        </p:spPr>
      </p:pic>
      <p:sp>
        <p:nvSpPr>
          <p:cNvPr id="17" name="Rectangle 16"/>
          <p:cNvSpPr/>
          <p:nvPr/>
        </p:nvSpPr>
        <p:spPr>
          <a:xfrm>
            <a:off x="429985" y="2174175"/>
            <a:ext cx="8626930" cy="56435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xmlns="" val="1685010817"/>
      </p:ext>
    </p:extLst>
  </p:cSld>
  <p:clrMapOvr>
    <a:masterClrMapping/>
  </p:clrMapOvr>
  <p:timing>
    <p:tnLst>
      <p:par>
        <p:cTn id="1" dur="indefinite" restart="never" nodeType="tmRoot"/>
      </p:par>
    </p:tnLst>
  </p:timing>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a:t>
            </a:r>
            <a:r>
              <a:rPr lang="en-US" sz="3200" b="1" i="1" dirty="0" smtClean="0">
                <a:solidFill>
                  <a:srgbClr val="FFFF00"/>
                </a:solidFill>
                <a:latin typeface="Arial" pitchFamily="34" charset="0"/>
                <a:cs typeface="Arial" pitchFamily="34" charset="0"/>
              </a:rPr>
              <a:t>Right </a:t>
            </a:r>
            <a:r>
              <a:rPr lang="en-US" sz="3200" b="1" i="1" dirty="0">
                <a:solidFill>
                  <a:srgbClr val="FFFF00"/>
                </a:solidFill>
                <a:latin typeface="Arial" pitchFamily="34" charset="0"/>
                <a:cs typeface="Arial" pitchFamily="34" charset="0"/>
              </a:rPr>
              <a:t>Outer Join</a:t>
            </a:r>
            <a:endParaRPr lang="en-IN" sz="3200" b="1" i="1" dirty="0">
              <a:solidFill>
                <a:srgbClr val="FFFF00"/>
              </a:solidFill>
              <a:latin typeface="Arial" pitchFamily="34" charset="0"/>
              <a:cs typeface="Arial" pitchFamily="34" charset="0"/>
            </a:endParaRPr>
          </a:p>
        </p:txBody>
      </p:sp>
      <p:sp>
        <p:nvSpPr>
          <p:cNvPr id="7" name="Rectangle 6"/>
          <p:cNvSpPr/>
          <p:nvPr/>
        </p:nvSpPr>
        <p:spPr>
          <a:xfrm>
            <a:off x="76200" y="2057400"/>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RIGHT [OUTER ] JOIN &lt;table_references&gt; USING (column-name)</a:t>
            </a:r>
          </a:p>
        </p:txBody>
      </p:sp>
      <p:sp>
        <p:nvSpPr>
          <p:cNvPr id="8" name="Rectangle 7"/>
          <p:cNvSpPr/>
          <p:nvPr/>
        </p:nvSpPr>
        <p:spPr>
          <a:xfrm>
            <a:off x="76200" y="3059668"/>
            <a:ext cx="89916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RIGHT</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smtClean="0">
                <a:latin typeface="Arial" panose="020B0604020202020204" pitchFamily="34" charset="0"/>
                <a:cs typeface="Arial" panose="020B0604020202020204" pitchFamily="34" charset="0"/>
              </a:rPr>
              <a:t> DEPT </a:t>
            </a:r>
            <a:r>
              <a:rPr lang="en-IN" dirty="0" smtClean="0">
                <a:solidFill>
                  <a:srgbClr val="DD4A68"/>
                </a:solidFill>
                <a:latin typeface="Arial" panose="020B0604020202020204" pitchFamily="34" charset="0"/>
                <a:ea typeface="Times New Roman" panose="02020603050405020304" pitchFamily="18" charset="0"/>
              </a:rPr>
              <a:t>USING</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DEPTNO</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cs typeface="Arial" panose="020B0604020202020204" pitchFamily="34" charset="0"/>
              </a:rPr>
              <a:t>;</a:t>
            </a:r>
          </a:p>
        </p:txBody>
      </p:sp>
      <p:sp>
        <p:nvSpPr>
          <p:cNvPr id="9" name="Rectangle 8"/>
          <p:cNvSpPr/>
          <p:nvPr/>
        </p:nvSpPr>
        <p:spPr>
          <a:xfrm>
            <a:off x="76200" y="4812268"/>
            <a:ext cx="89916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RIGHT</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smtClean="0">
                <a:latin typeface="Arial" panose="020B0604020202020204" pitchFamily="34" charset="0"/>
                <a:cs typeface="Arial" panose="020B0604020202020204" pitchFamily="34" charset="0"/>
              </a:rPr>
              <a:t> DEPT</a:t>
            </a:r>
            <a:r>
              <a:rPr lang="en-IN" dirty="0">
                <a:latin typeface="Arial" panose="020B0604020202020204" pitchFamily="34" charset="0"/>
                <a:cs typeface="Arial" panose="020B0604020202020204" pitchFamily="34" charset="0"/>
              </a:rPr>
              <a:t>;</a:t>
            </a:r>
          </a:p>
        </p:txBody>
      </p:sp>
      <p:sp>
        <p:nvSpPr>
          <p:cNvPr id="10" name="Rectangle 9"/>
          <p:cNvSpPr/>
          <p:nvPr/>
        </p:nvSpPr>
        <p:spPr>
          <a:xfrm>
            <a:off x="76200" y="3821668"/>
            <a:ext cx="8915400" cy="707886"/>
          </a:xfrm>
          <a:prstGeom prst="rect">
            <a:avLst/>
          </a:prstGeom>
        </p:spPr>
        <p:txBody>
          <a:bodyPr wrap="square">
            <a:spAutoFit/>
          </a:bodyPr>
          <a:lstStyle/>
          <a:p>
            <a:r>
              <a:rPr lang="en-US" sz="2000" dirty="0">
                <a:solidFill>
                  <a:srgbClr val="0077AA"/>
                </a:solidFill>
                <a:latin typeface="Liberation Mono"/>
              </a:rPr>
              <a:t>SELECT column-list from &lt;table_references&gt; NATURAL RIGHT [OUTER ] JOIN &lt;table_references&gt;</a:t>
            </a:r>
          </a:p>
        </p:txBody>
      </p:sp>
      <p:sp>
        <p:nvSpPr>
          <p:cNvPr id="11" name="Rectangle 10"/>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(table2), with the matching rows in the left table (table1). The result is NULL in the left side when there is no match.</a:t>
            </a:r>
          </a:p>
        </p:txBody>
      </p:sp>
    </p:spTree>
    <p:extLst>
      <p:ext uri="{BB962C8B-B14F-4D97-AF65-F5344CB8AC3E}">
        <p14:creationId xmlns:p14="http://schemas.microsoft.com/office/powerpoint/2010/main" xmlns="" val="986535929"/>
      </p:ext>
    </p:extLst>
  </p:cSld>
  <p:clrMapOvr>
    <a:masterClrMapping/>
  </p:clrMapOvr>
  <p:timing>
    <p:tnLst>
      <p:par>
        <p:cTn id="1" dur="indefinite" restart="never" nodeType="tmRoot"/>
      </p:par>
    </p:tnLst>
  </p:timing>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Self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smtClean="0">
                <a:solidFill>
                  <a:srgbClr val="C74C49"/>
                </a:solidFill>
                <a:latin typeface="Arial" panose="020B0604020202020204" pitchFamily="34" charset="0"/>
                <a:cs typeface="Arial" panose="020B0604020202020204" pitchFamily="34" charset="0"/>
              </a:rPr>
              <a:t>SELF</a:t>
            </a:r>
            <a:r>
              <a:rPr lang="en-IN" dirty="0" smtClean="0">
                <a:latin typeface="Arial" panose="020B0604020202020204" pitchFamily="34" charset="0"/>
                <a:cs typeface="Arial" panose="020B0604020202020204" pitchFamily="34" charset="0"/>
              </a:rPr>
              <a:t> </a:t>
            </a:r>
            <a:r>
              <a:rPr lang="en-IN" dirty="0" smtClean="0">
                <a:solidFill>
                  <a:srgbClr val="C74C49"/>
                </a:solidFill>
                <a:latin typeface="Arial" panose="020B0604020202020204" pitchFamily="34" charset="0"/>
                <a:cs typeface="Arial" panose="020B0604020202020204" pitchFamily="34" charset="0"/>
              </a:rPr>
              <a:t>JOIN</a:t>
            </a:r>
            <a:r>
              <a:rPr lang="en-IN" dirty="0" smtClean="0">
                <a:latin typeface="Arial" panose="020B0604020202020204" pitchFamily="34" charset="0"/>
                <a:cs typeface="Arial" panose="020B0604020202020204" pitchFamily="34" charset="0"/>
              </a:rPr>
              <a:t> is </a:t>
            </a:r>
            <a:r>
              <a:rPr lang="en-IN" dirty="0">
                <a:latin typeface="Arial" panose="020B0604020202020204" pitchFamily="34" charset="0"/>
                <a:cs typeface="Arial" panose="020B0604020202020204" pitchFamily="34" charset="0"/>
              </a:rPr>
              <a:t>a join in which a table is joined with itself (which is also called Unary relationships), especially when the table has a FOREIGN KEY which references its own PRIMARY KEY.</a:t>
            </a:r>
          </a:p>
        </p:txBody>
      </p:sp>
      <p:sp>
        <p:nvSpPr>
          <p:cNvPr id="7" name="Rectangle 6"/>
          <p:cNvSpPr/>
          <p:nvPr/>
        </p:nvSpPr>
        <p:spPr>
          <a:xfrm>
            <a:off x="76200" y="1944469"/>
            <a:ext cx="8991600" cy="707886"/>
          </a:xfrm>
          <a:prstGeom prst="rect">
            <a:avLst/>
          </a:prstGeom>
        </p:spPr>
        <p:txBody>
          <a:bodyPr wrap="square">
            <a:spAutoFit/>
          </a:bodyPr>
          <a:lstStyle/>
          <a:p>
            <a:r>
              <a:rPr lang="en-IN" sz="2000" dirty="0">
                <a:solidFill>
                  <a:srgbClr val="0077AA"/>
                </a:solidFill>
                <a:latin typeface="Liberation Mono"/>
              </a:rPr>
              <a:t>SELECT a.column_name, b.column_name... FROM table1 a, table1 b  WHERE a.common_name = b.common_name;</a:t>
            </a:r>
            <a:endParaRPr lang="en-US" sz="2000" dirty="0">
              <a:solidFill>
                <a:srgbClr val="0077AA"/>
              </a:solidFill>
              <a:latin typeface="Liberation Mono"/>
            </a:endParaRPr>
          </a:p>
        </p:txBody>
      </p:sp>
    </p:spTree>
    <p:extLst>
      <p:ext uri="{BB962C8B-B14F-4D97-AF65-F5344CB8AC3E}">
        <p14:creationId xmlns:p14="http://schemas.microsoft.com/office/powerpoint/2010/main" xmlns="" val="41384883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228600" y="2133600"/>
            <a:ext cx="8686800"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smtClean="0">
                <a:solidFill>
                  <a:srgbClr val="FF0000"/>
                </a:solidFill>
                <a:latin typeface="Arial" pitchFamily="34" charset="0"/>
                <a:ea typeface="MS Mincho" pitchFamily="49" charset="-128"/>
                <a:cs typeface="Arial" pitchFamily="34" charset="0"/>
              </a:rPr>
              <a:t>e.g</a:t>
            </a:r>
            <a:r>
              <a:rPr lang="en-US" sz="2400" b="1" i="1" dirty="0">
                <a:solidFill>
                  <a:srgbClr val="FF0000"/>
                </a:solidFill>
                <a:latin typeface="Arial" pitchFamily="34" charset="0"/>
                <a:ea typeface="MS Mincho" pitchFamily="49" charset="-128"/>
                <a:cs typeface="Arial" pitchFamily="34" charset="0"/>
              </a:rPr>
              <a:t>.</a:t>
            </a:r>
            <a:r>
              <a:rPr kumimoji="0" lang="en-US" sz="2400" b="0" u="none" strike="noStrike" cap="none" normalizeH="0" baseline="0" dirty="0" smtClean="0">
                <a:ln>
                  <a:noFill/>
                </a:ln>
                <a:solidFill>
                  <a:schemeClr val="tx1"/>
                </a:solidFill>
                <a:effectLst/>
                <a:latin typeface="Arial" pitchFamily="34" charset="0"/>
                <a:ea typeface="MS Mincho" pitchFamily="49" charset="-128"/>
                <a:cs typeface="Arial" pitchFamily="34" charset="0"/>
              </a:rPr>
              <a:t>, in a school database, </a:t>
            </a:r>
            <a:r>
              <a:rPr kumimoji="0" lang="en-US" sz="2400" b="1" u="none" strike="noStrike" cap="none" normalizeH="0" baseline="0" dirty="0" smtClean="0">
                <a:ln>
                  <a:noFill/>
                </a:ln>
                <a:solidFill>
                  <a:schemeClr val="tx1"/>
                </a:solidFill>
                <a:effectLst/>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kumimoji="0" lang="en-US" sz="2400" b="1" u="none" strike="noStrike" cap="none" normalizeH="0" baseline="0" dirty="0" smtClean="0">
                <a:ln>
                  <a:noFill/>
                </a:ln>
                <a:solidFill>
                  <a:schemeClr val="tx1"/>
                </a:solidFill>
                <a:effectLst/>
                <a:latin typeface="Arial" pitchFamily="34" charset="0"/>
                <a:ea typeface="MS Mincho" pitchFamily="49" charset="-128"/>
                <a:cs typeface="Arial" pitchFamily="34" charset="0"/>
              </a:rPr>
              <a:t> courses</a:t>
            </a:r>
            <a:r>
              <a:rPr kumimoji="0" lang="en-US" sz="2400" b="1" u="none" strike="noStrike" cap="none" normalizeH="0" dirty="0" smtClean="0">
                <a:ln>
                  <a:noFill/>
                </a:ln>
                <a:solidFill>
                  <a:schemeClr val="tx1"/>
                </a:solidFill>
                <a:effectLst/>
                <a:latin typeface="Arial" pitchFamily="34" charset="0"/>
                <a:ea typeface="MS Mincho" pitchFamily="49" charset="-128"/>
                <a:cs typeface="Arial" pitchFamily="34" charset="0"/>
              </a:rPr>
              <a:t> </a:t>
            </a:r>
            <a:r>
              <a:rPr kumimoji="0" lang="en-US" sz="2400" b="0" u="none" strike="noStrike" cap="none" normalizeH="0" baseline="0" dirty="0" smtClean="0">
                <a:ln>
                  <a:noFill/>
                </a:ln>
                <a:solidFill>
                  <a:schemeClr val="tx1"/>
                </a:solidFill>
                <a:effectLst/>
                <a:latin typeface="Arial" pitchFamily="34" charset="0"/>
                <a:ea typeface="MS Mincho" pitchFamily="49" charset="-128"/>
                <a:cs typeface="Arial" pitchFamily="34" charset="0"/>
              </a:rPr>
              <a:t>can be considered as </a:t>
            </a:r>
            <a:r>
              <a:rPr kumimoji="0" lang="en-US" sz="2400" b="1" u="none" strike="noStrike" cap="none" normalizeH="0" baseline="0" dirty="0" smtClean="0">
                <a:ln>
                  <a:noFill/>
                </a:ln>
                <a:solidFill>
                  <a:schemeClr val="tx1"/>
                </a:solidFill>
                <a:effectLst/>
                <a:latin typeface="Arial" pitchFamily="34" charset="0"/>
                <a:ea typeface="MS Mincho" pitchFamily="49" charset="-128"/>
                <a:cs typeface="Arial" pitchFamily="34" charset="0"/>
              </a:rPr>
              <a:t>entities</a:t>
            </a:r>
            <a:r>
              <a:rPr kumimoji="0" lang="en-US" sz="2400" b="0" u="none" strike="noStrike" cap="none" normalizeH="0" baseline="0" dirty="0" smtClean="0">
                <a:ln>
                  <a:noFill/>
                </a:ln>
                <a:solidFill>
                  <a:schemeClr val="tx1"/>
                </a:solidFill>
                <a:effectLst/>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228600" y="4825425"/>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r" defTabSz="914400" rtl="0" eaLnBrk="1" fontAlgn="base" latinLnBrk="0" hangingPunct="1">
              <a:lnSpc>
                <a:spcPct val="100000"/>
              </a:lnSpc>
              <a:spcBef>
                <a:spcPct val="0"/>
              </a:spcBef>
              <a:spcAft>
                <a:spcPct val="0"/>
              </a:spcAft>
              <a:buClrTx/>
              <a:buSzTx/>
              <a:buFontTx/>
              <a:buNone/>
              <a:tabLst/>
            </a:pPr>
            <a:r>
              <a:rPr lang="en-US" sz="3200" b="1" i="1" dirty="0" smtClean="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28600" y="762000"/>
            <a:ext cx="8686800" cy="954107"/>
          </a:xfrm>
          <a:prstGeom prst="rect">
            <a:avLst/>
          </a:prstGeom>
        </p:spPr>
        <p:txBody>
          <a:bodyPr wrap="square">
            <a:spAutoFit/>
          </a:bodyPr>
          <a:lstStyle/>
          <a:p>
            <a:r>
              <a:rPr lang="en-US" sz="2400" dirty="0" smtClean="0">
                <a:latin typeface="Arial" pitchFamily="34" charset="0"/>
                <a:cs typeface="Arial" pitchFamily="34" charset="0"/>
              </a:rPr>
              <a:t>In relation to a database , an entity is a </a:t>
            </a:r>
            <a:r>
              <a:rPr lang="en-US" sz="2800" b="1" dirty="0" smtClean="0">
                <a:solidFill>
                  <a:srgbClr val="C00000"/>
                </a:solidFill>
                <a:latin typeface="Arial" pitchFamily="34" charset="0"/>
                <a:cs typeface="Arial" pitchFamily="34" charset="0"/>
              </a:rPr>
              <a:t>person</a:t>
            </a:r>
            <a:r>
              <a:rPr lang="en-US" sz="2800" b="1" dirty="0" smtClean="0">
                <a:latin typeface="Arial" pitchFamily="34" charset="0"/>
                <a:cs typeface="Arial" pitchFamily="34" charset="0"/>
              </a:rPr>
              <a:t>, </a:t>
            </a:r>
            <a:r>
              <a:rPr lang="en-US" sz="2800" b="1" dirty="0" smtClean="0">
                <a:solidFill>
                  <a:srgbClr val="C00000"/>
                </a:solidFill>
                <a:latin typeface="Arial" pitchFamily="34" charset="0"/>
                <a:cs typeface="Arial" pitchFamily="34" charset="0"/>
              </a:rPr>
              <a:t>place</a:t>
            </a:r>
            <a:r>
              <a:rPr lang="en-US" sz="2800" b="1" dirty="0" smtClean="0">
                <a:latin typeface="Arial" pitchFamily="34" charset="0"/>
                <a:cs typeface="Arial" pitchFamily="34" charset="0"/>
              </a:rPr>
              <a:t>, </a:t>
            </a:r>
            <a:r>
              <a:rPr lang="en-US" sz="2400" dirty="0">
                <a:latin typeface="Arial" pitchFamily="34" charset="0"/>
                <a:cs typeface="Arial" pitchFamily="34" charset="0"/>
              </a:rPr>
              <a:t>or</a:t>
            </a:r>
            <a:r>
              <a:rPr lang="en-US" sz="2800" b="1" dirty="0" smtClean="0">
                <a:latin typeface="Arial" pitchFamily="34" charset="0"/>
                <a:cs typeface="Arial" pitchFamily="34" charset="0"/>
              </a:rPr>
              <a:t> </a:t>
            </a:r>
            <a:r>
              <a:rPr lang="en-US" sz="2800" b="1" dirty="0" smtClean="0">
                <a:solidFill>
                  <a:srgbClr val="C00000"/>
                </a:solidFill>
                <a:latin typeface="Arial" pitchFamily="34" charset="0"/>
                <a:cs typeface="Arial" pitchFamily="34" charset="0"/>
              </a:rPr>
              <a:t>thing</a:t>
            </a:r>
            <a:r>
              <a:rPr lang="en-US" sz="2400" dirty="0" smtClean="0">
                <a:solidFill>
                  <a:srgbClr val="C00000"/>
                </a:solidFill>
                <a:latin typeface="Arial" pitchFamily="34" charset="0"/>
                <a:cs typeface="Arial" pitchFamily="34" charset="0"/>
              </a:rPr>
              <a:t> </a:t>
            </a:r>
            <a:r>
              <a:rPr lang="en-US" sz="2400" dirty="0" smtClean="0">
                <a:latin typeface="Arial" pitchFamily="34" charset="0"/>
                <a:cs typeface="Arial" pitchFamily="34" charset="0"/>
              </a:rPr>
              <a:t>about which data can be stored.</a:t>
            </a:r>
            <a:endParaRPr lang="en-US" sz="2400" dirty="0">
              <a:latin typeface="Arial" pitchFamily="34" charset="0"/>
              <a:cs typeface="Arial" pitchFamily="34" charset="0"/>
            </a:endParaRPr>
          </a:p>
        </p:txBody>
      </p:sp>
      <p:sp>
        <p:nvSpPr>
          <p:cNvPr id="7" name="Rectangle 6"/>
          <p:cNvSpPr/>
          <p:nvPr/>
        </p:nvSpPr>
        <p:spPr>
          <a:xfrm>
            <a:off x="0" y="0"/>
            <a:ext cx="9144000" cy="646331"/>
          </a:xfrm>
          <a:prstGeom prst="rect">
            <a:avLst/>
          </a:prstGeom>
          <a:solidFill>
            <a:schemeClr val="bg2">
              <a:lumMod val="10000"/>
            </a:schemeClr>
          </a:solidFill>
        </p:spPr>
        <p:txBody>
          <a:bodyPr wrap="square">
            <a:spAutoFit/>
          </a:bodyPr>
          <a:lstStyle/>
          <a:p>
            <a:pPr lvl="0" algn="r"/>
            <a:r>
              <a:rPr lang="en-US" sz="3600" b="1" i="1" dirty="0" smtClean="0">
                <a:solidFill>
                  <a:srgbClr val="FFFF00"/>
                </a:solidFill>
                <a:latin typeface="Arial" pitchFamily="34" charset="0"/>
                <a:cs typeface="Arial" pitchFamily="34" charset="0"/>
              </a:rPr>
              <a:t>Entity</a:t>
            </a:r>
            <a:endParaRPr lang="en-US" sz="3600" b="1" i="1" dirty="0">
              <a:solidFill>
                <a:srgbClr val="FFFF00"/>
              </a:solidFill>
              <a:latin typeface="Arial" pitchFamily="34" charset="0"/>
              <a:cs typeface="Arial" pitchFamily="34" charset="0"/>
            </a:endParaRPr>
          </a:p>
        </p:txBody>
      </p:sp>
      <p:sp>
        <p:nvSpPr>
          <p:cNvPr id="4" name="Rectangle 3"/>
          <p:cNvSpPr/>
          <p:nvPr/>
        </p:nvSpPr>
        <p:spPr>
          <a:xfrm>
            <a:off x="228601" y="3429000"/>
            <a:ext cx="8686800" cy="830997"/>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endParaRPr lang="en-US" sz="4800" dirty="0" smtClean="0">
              <a:solidFill>
                <a:srgbClr val="DC525C"/>
              </a:solidFill>
              <a:latin typeface="Segoe UI Light" panose="020B0502040204020203" pitchFamily="34" charset="0"/>
              <a:cs typeface="Segoe UI Light" panose="020B0502040204020203" pitchFamily="34" charset="0"/>
            </a:endParaRPr>
          </a:p>
        </p:txBody>
      </p:sp>
      <p:sp>
        <p:nvSpPr>
          <p:cNvPr id="6" name="Rectangle 5"/>
          <p:cNvSpPr/>
          <p:nvPr/>
        </p:nvSpPr>
        <p:spPr>
          <a:xfrm>
            <a:off x="152400" y="143470"/>
            <a:ext cx="8534400" cy="923330"/>
          </a:xfrm>
          <a:prstGeom prst="rect">
            <a:avLst/>
          </a:prstGeom>
        </p:spPr>
        <p:txBody>
          <a:bodyPr wrap="square">
            <a:spAutoFit/>
          </a:bodyPr>
          <a:lstStyle/>
          <a:p>
            <a:r>
              <a:rPr lang="en-IN" dirty="0">
                <a:solidFill>
                  <a:srgbClr val="006C86"/>
                </a:solidFill>
                <a:latin typeface="Liberation Mono"/>
              </a:rPr>
              <a:t>UNION: To apply ORDER BY or LIMIT to an individual SELECT, place the clause inside the parentheses that enclose the SELECT.</a:t>
            </a:r>
          </a:p>
          <a:p>
            <a:r>
              <a:rPr lang="en-IN" dirty="0">
                <a:solidFill>
                  <a:srgbClr val="006C86"/>
                </a:solidFill>
                <a:latin typeface="Liberation Mono"/>
              </a:rPr>
              <a:t>E.g. (SELECT …) UNION (SELECT …)</a:t>
            </a:r>
          </a:p>
        </p:txBody>
      </p:sp>
      <p:pic>
        <p:nvPicPr>
          <p:cNvPr id="9" name="Picture 8"/>
          <p:cNvPicPr>
            <a:picLocks noChangeAspect="1"/>
          </p:cNvPicPr>
          <p:nvPr/>
        </p:nvPicPr>
        <p:blipFill>
          <a:blip r:embed="rId2"/>
          <a:stretch>
            <a:fillRect/>
          </a:stretch>
        </p:blipFill>
        <p:spPr>
          <a:xfrm>
            <a:off x="186046" y="1219200"/>
            <a:ext cx="8500753" cy="990600"/>
          </a:xfrm>
          <a:prstGeom prst="rect">
            <a:avLst/>
          </a:prstGeom>
        </p:spPr>
      </p:pic>
      <p:pic>
        <p:nvPicPr>
          <p:cNvPr id="8" name="Picture 7"/>
          <p:cNvPicPr>
            <a:picLocks noChangeAspect="1"/>
          </p:cNvPicPr>
          <p:nvPr/>
        </p:nvPicPr>
        <p:blipFill>
          <a:blip r:embed="rId3"/>
          <a:stretch>
            <a:fillRect/>
          </a:stretch>
        </p:blipFill>
        <p:spPr>
          <a:xfrm>
            <a:off x="842996" y="3475175"/>
            <a:ext cx="7301153" cy="685799"/>
          </a:xfrm>
          <a:prstGeom prst="rect">
            <a:avLst/>
          </a:prstGeom>
        </p:spPr>
      </p:pic>
      <p:pic>
        <p:nvPicPr>
          <p:cNvPr id="10" name="Picture 9"/>
          <p:cNvPicPr>
            <a:picLocks noChangeAspect="1"/>
          </p:cNvPicPr>
          <p:nvPr/>
        </p:nvPicPr>
        <p:blipFill>
          <a:blip r:embed="rId4"/>
          <a:stretch>
            <a:fillRect/>
          </a:stretch>
        </p:blipFill>
        <p:spPr>
          <a:xfrm>
            <a:off x="842996" y="4341600"/>
            <a:ext cx="7186851" cy="687600"/>
          </a:xfrm>
          <a:prstGeom prst="rect">
            <a:avLst/>
          </a:prstGeom>
        </p:spPr>
      </p:pic>
      <p:pic>
        <p:nvPicPr>
          <p:cNvPr id="11" name="Picture 10"/>
          <p:cNvPicPr>
            <a:picLocks noChangeAspect="1"/>
          </p:cNvPicPr>
          <p:nvPr/>
        </p:nvPicPr>
        <p:blipFill>
          <a:blip r:embed="rId5"/>
          <a:stretch>
            <a:fillRect/>
          </a:stretch>
        </p:blipFill>
        <p:spPr>
          <a:xfrm>
            <a:off x="826174" y="5257800"/>
            <a:ext cx="7186851" cy="687600"/>
          </a:xfrm>
          <a:prstGeom prst="rect">
            <a:avLst/>
          </a:prstGeom>
        </p:spPr>
      </p:pic>
    </p:spTree>
  </p:cSld>
  <p:clrMapOvr>
    <a:masterClrMapping/>
  </p:clrMapOvr>
  <p:timing>
    <p:tnLst>
      <p:par>
        <p:cTn id="1" dur="indefinite" restart="never" nodeType="tmRoot"/>
      </p:par>
    </p:tnLst>
  </p:timing>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UNION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UNION operator is used to combine the result sets of 2 or more SELECT statements. It removes duplicate rows between the various SELECT statements. Each SELECT statement within the UNION operator must have the same number of fields in the result </a:t>
            </a:r>
            <a:r>
              <a:rPr lang="en-IN" dirty="0" smtClean="0">
                <a:latin typeface="Arial" panose="020B0604020202020204" pitchFamily="34" charset="0"/>
                <a:cs typeface="Arial" panose="020B0604020202020204" pitchFamily="34" charset="0"/>
              </a:rPr>
              <a:t>sets.</a:t>
            </a:r>
            <a:endParaRPr lang="en-IN" dirty="0">
              <a:latin typeface="Arial" panose="020B0604020202020204" pitchFamily="34" charset="0"/>
              <a:cs typeface="Arial" panose="020B0604020202020204" pitchFamily="34" charset="0"/>
            </a:endParaRPr>
          </a:p>
        </p:txBody>
      </p:sp>
      <p:sp>
        <p:nvSpPr>
          <p:cNvPr id="9" name="Rectangle 8"/>
          <p:cNvSpPr/>
          <p:nvPr/>
        </p:nvSpPr>
        <p:spPr>
          <a:xfrm>
            <a:off x="76200" y="3705761"/>
            <a:ext cx="8991600" cy="1323439"/>
          </a:xfrm>
          <a:prstGeom prst="rect">
            <a:avLst/>
          </a:prstGeom>
        </p:spPr>
        <p:txBody>
          <a:bodyPr wrap="square">
            <a:spAutoFit/>
          </a:bodyPr>
          <a:lstStyle/>
          <a:p>
            <a:pPr marL="285750" indent="-285750">
              <a:buFont typeface="Arial" panose="020B0604020202020204" pitchFamily="34" charset="0"/>
              <a:buChar char="•"/>
            </a:pPr>
            <a:r>
              <a:rPr lang="en-IN" dirty="0" smtClean="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 </a:t>
            </a:r>
            <a:r>
              <a:rPr lang="en-IN" dirty="0" smtClean="0">
                <a:latin typeface="Arial" panose="020B0604020202020204" pitchFamily="34" charset="0"/>
                <a:cs typeface="Arial" panose="020B0604020202020204" pitchFamily="34" charset="0"/>
              </a:rPr>
              <a:t>DEPTNO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smtClean="0">
                <a:latin typeface="Arial" panose="020B0604020202020204" pitchFamily="34" charset="0"/>
                <a:cs typeface="Arial" panose="020B0604020202020204" pitchFamily="34" charset="0"/>
              </a:rPr>
              <a:t>EMP </a:t>
            </a:r>
            <a:r>
              <a:rPr lang="en-IN" dirty="0" smtClean="0">
                <a:solidFill>
                  <a:srgbClr val="DD4A68"/>
                </a:solidFill>
                <a:latin typeface="Arial" panose="020B0604020202020204" pitchFamily="34" charset="0"/>
                <a:ea typeface="Times New Roman" panose="02020603050405020304" pitchFamily="18" charset="0"/>
              </a:rPr>
              <a:t>LIMIT</a:t>
            </a:r>
            <a:r>
              <a:rPr lang="en-IN" dirty="0" smtClean="0">
                <a:latin typeface="Arial" panose="020B0604020202020204" pitchFamily="34"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UNION</a:t>
            </a:r>
            <a:r>
              <a:rPr lang="en-IN" dirty="0" smtClean="0">
                <a:latin typeface="Arial" panose="020B0604020202020204" pitchFamily="34" charset="0"/>
                <a:cs typeface="Arial" panose="020B0604020202020204" pitchFamily="34" charset="0"/>
              </a:rPr>
              <a:t> </a:t>
            </a:r>
            <a:r>
              <a:rPr lang="en-IN" dirty="0" smtClean="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 </a:t>
            </a:r>
            <a:r>
              <a:rPr lang="en-IN" dirty="0" smtClean="0">
                <a:latin typeface="Arial" panose="020B0604020202020204" pitchFamily="34" charset="0"/>
                <a:cs typeface="Arial" panose="020B0604020202020204" pitchFamily="34" charset="0"/>
              </a:rPr>
              <a:t>DEPTNO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smtClean="0">
                <a:latin typeface="Arial" panose="020B0604020202020204" pitchFamily="34" charset="0"/>
                <a:cs typeface="Arial" panose="020B0604020202020204" pitchFamily="34" charset="0"/>
              </a:rPr>
              <a:t>DEPT </a:t>
            </a:r>
            <a:r>
              <a:rPr lang="en-IN" dirty="0" smtClean="0">
                <a:solidFill>
                  <a:srgbClr val="DD4A68"/>
                </a:solidFill>
                <a:latin typeface="Arial" panose="020B0604020202020204" pitchFamily="34" charset="0"/>
                <a:ea typeface="Times New Roman" panose="02020603050405020304" pitchFamily="18" charset="0"/>
              </a:rPr>
              <a:t>LIMIT 1</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smtClean="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'EMP</a:t>
            </a:r>
            <a:r>
              <a:rPr lang="en-IN" dirty="0">
                <a:latin typeface="Arial" panose="020B0604020202020204" pitchFamily="34" charset="0"/>
                <a:cs typeface="Arial" panose="020B0604020202020204" pitchFamily="34" charset="0"/>
              </a:rPr>
              <a:t>' as 'Table Name', count(*)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smtClean="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'DEPT</a:t>
            </a:r>
            <a:r>
              <a:rPr lang="en-IN" dirty="0">
                <a:latin typeface="Arial" panose="020B0604020202020204" pitchFamily="34" charset="0"/>
                <a:cs typeface="Arial" panose="020B0604020202020204" pitchFamily="34" charset="0"/>
              </a:rPr>
              <a:t>', count(*)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smtClean="0">
                <a:latin typeface="Arial" panose="020B0604020202020204" pitchFamily="34" charset="0"/>
                <a:cs typeface="Arial" panose="020B0604020202020204" pitchFamily="34" charset="0"/>
              </a:rPr>
              <a:t> DEPT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smtClean="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'BONUS</a:t>
            </a:r>
            <a:r>
              <a:rPr lang="en-IN" dirty="0">
                <a:latin typeface="Arial" panose="020B0604020202020204" pitchFamily="34" charset="0"/>
                <a:cs typeface="Arial" panose="020B0604020202020204" pitchFamily="34" charset="0"/>
              </a:rPr>
              <a:t>', count(*)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BONUS;</a:t>
            </a:r>
          </a:p>
        </p:txBody>
      </p:sp>
      <p:sp>
        <p:nvSpPr>
          <p:cNvPr id="2" name="Rectangle 1"/>
          <p:cNvSpPr/>
          <p:nvPr/>
        </p:nvSpPr>
        <p:spPr>
          <a:xfrm>
            <a:off x="152400" y="2136099"/>
            <a:ext cx="4572000" cy="1015663"/>
          </a:xfrm>
          <a:prstGeom prst="rect">
            <a:avLst/>
          </a:prstGeom>
        </p:spPr>
        <p:txBody>
          <a:bodyPr>
            <a:spAutoFit/>
          </a:bodyPr>
          <a:lstStyle/>
          <a:p>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UNION</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ALL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DISTINCT</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UNION</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ALL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DISTINCT</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endParaRPr lang="en-IN" sz="2000" dirty="0">
              <a:latin typeface="Liberation Mono"/>
            </a:endParaRPr>
          </a:p>
        </p:txBody>
      </p:sp>
      <p:sp>
        <p:nvSpPr>
          <p:cNvPr id="7" name="Rectangle 6"/>
          <p:cNvSpPr/>
          <p:nvPr/>
        </p:nvSpPr>
        <p:spPr>
          <a:xfrm>
            <a:off x="4800600" y="1985813"/>
            <a:ext cx="4267200" cy="923330"/>
          </a:xfrm>
          <a:prstGeom prst="rect">
            <a:avLst/>
          </a:prstGeom>
          <a:solidFill>
            <a:srgbClr val="E5EAC8"/>
          </a:solidFill>
        </p:spPr>
        <p:txBody>
          <a:bodyPr wrap="square">
            <a:spAutoFit/>
          </a:bodyPr>
          <a:lstStyle/>
          <a:p>
            <a:r>
              <a:rPr lang="en-IN" dirty="0"/>
              <a:t>The default </a:t>
            </a:r>
            <a:r>
              <a:rPr lang="en-IN" dirty="0" smtClean="0"/>
              <a:t>behaviour </a:t>
            </a:r>
            <a:r>
              <a:rPr lang="en-IN" dirty="0"/>
              <a:t>for UNION is that duplicate rows are removed from the result.</a:t>
            </a:r>
          </a:p>
        </p:txBody>
      </p:sp>
    </p:spTree>
    <p:extLst>
      <p:ext uri="{BB962C8B-B14F-4D97-AF65-F5344CB8AC3E}">
        <p14:creationId xmlns:p14="http://schemas.microsoft.com/office/powerpoint/2010/main" xmlns="" val="4034568701"/>
      </p:ext>
    </p:extLst>
  </p:cSld>
  <p:clrMapOvr>
    <a:masterClrMapping/>
  </p:clrMapOvr>
  <p:timing>
    <p:tnLst>
      <p:par>
        <p:cTn id="1" dur="indefinite" restart="never" nodeType="tmRoot"/>
      </p:par>
    </p:tnLst>
  </p:timing>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UNION</a:t>
            </a:r>
            <a:endParaRPr lang="en-IN" sz="3200" b="1" i="1" dirty="0">
              <a:solidFill>
                <a:srgbClr val="FFFF00"/>
              </a:solidFill>
              <a:latin typeface="Arial" pitchFamily="34" charset="0"/>
              <a:cs typeface="Arial"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xmlns="" val="3158825195"/>
              </p:ext>
            </p:extLst>
          </p:nvPr>
        </p:nvGraphicFramePr>
        <p:xfrm>
          <a:off x="119743" y="1660792"/>
          <a:ext cx="2514600" cy="2149208"/>
        </p:xfrm>
        <a:graphic>
          <a:graphicData uri="http://schemas.openxmlformats.org/drawingml/2006/table">
            <a:tbl>
              <a:tblPr firstRow="1" firstCol="1" bandRow="1">
                <a:tableStyleId>{69012ECD-51FC-41F1-AA8D-1B2483CD663E}</a:tableStyleId>
              </a:tblPr>
              <a:tblGrid>
                <a:gridCol w="558800"/>
                <a:gridCol w="1955800"/>
              </a:tblGrid>
              <a:tr h="370490">
                <a:tc gridSpan="2">
                  <a:txBody>
                    <a:bodyPr/>
                    <a:lstStyle/>
                    <a:p>
                      <a:pPr algn="ctr">
                        <a:lnSpc>
                          <a:spcPct val="107000"/>
                        </a:lnSpc>
                        <a:spcAft>
                          <a:spcPts val="0"/>
                        </a:spcAft>
                      </a:pPr>
                      <a:r>
                        <a:rPr lang="en-US" sz="1500" dirty="0" smtClean="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smtClean="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smtClean="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r>
              <a:tr h="296453">
                <a:tc>
                  <a:txBody>
                    <a:bodyPr/>
                    <a:lstStyle/>
                    <a:p>
                      <a:pPr algn="ctr">
                        <a:lnSpc>
                          <a:spcPct val="107000"/>
                        </a:lnSpc>
                        <a:spcAft>
                          <a:spcPts val="0"/>
                        </a:spcAft>
                      </a:pPr>
                      <a:r>
                        <a:rPr lang="en-US" sz="1400" dirty="0" smtClean="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smtClean="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xmlns="" val="187390609"/>
              </p:ext>
            </p:extLst>
          </p:nvPr>
        </p:nvGraphicFramePr>
        <p:xfrm>
          <a:off x="3200400" y="1660792"/>
          <a:ext cx="2516400" cy="1569063"/>
        </p:xfrm>
        <a:graphic>
          <a:graphicData uri="http://schemas.openxmlformats.org/drawingml/2006/table">
            <a:tbl>
              <a:tblPr firstRow="1" firstCol="1" bandRow="1">
                <a:tableStyleId>{69012ECD-51FC-41F1-AA8D-1B2483CD663E}</a:tableStyleId>
              </a:tblPr>
              <a:tblGrid>
                <a:gridCol w="387527"/>
                <a:gridCol w="2128873"/>
              </a:tblGrid>
              <a:tr h="393856">
                <a:tc gridSpan="2">
                  <a:txBody>
                    <a:bodyPr/>
                    <a:lstStyle/>
                    <a:p>
                      <a:pPr algn="ctr">
                        <a:lnSpc>
                          <a:spcPct val="107000"/>
                        </a:lnSpc>
                        <a:spcAft>
                          <a:spcPts val="0"/>
                        </a:spcAft>
                      </a:pPr>
                      <a:r>
                        <a:rPr lang="en-US" sz="1600" dirty="0" smtClean="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tr>
              <a:tr h="295518">
                <a:tc>
                  <a:txBody>
                    <a:bodyPr/>
                    <a:lstStyle/>
                    <a:p>
                      <a:pPr algn="ctr">
                        <a:lnSpc>
                          <a:spcPct val="107000"/>
                        </a:lnSpc>
                        <a:spcAft>
                          <a:spcPts val="0"/>
                        </a:spcAft>
                      </a:pPr>
                      <a:r>
                        <a:rPr lang="en-US" sz="1400" dirty="0">
                          <a:effectLst/>
                        </a:rPr>
                        <a:t>1</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smtClean="0">
                          <a:effectLst/>
                        </a:rPr>
                        <a:t>JavaScript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r>
              <a:tr h="295518">
                <a:tc>
                  <a:txBody>
                    <a:bodyPr/>
                    <a:lstStyle/>
                    <a:p>
                      <a:pPr algn="ctr">
                        <a:lnSpc>
                          <a:spcPct val="107000"/>
                        </a:lnSpc>
                        <a:spcAft>
                          <a:spcPts val="0"/>
                        </a:spcAft>
                      </a:pPr>
                      <a:r>
                        <a:rPr lang="en-US" sz="1400" dirty="0">
                          <a:effectLst/>
                        </a:rPr>
                        <a:t>2</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noFill/>
                  </a:tcPr>
                </a:tc>
                <a:tc>
                  <a:txBody>
                    <a:bodyPr/>
                    <a:lstStyle/>
                    <a:p>
                      <a:pPr algn="l">
                        <a:lnSpc>
                          <a:spcPct val="107000"/>
                        </a:lnSpc>
                        <a:spcAft>
                          <a:spcPts val="0"/>
                        </a:spcAft>
                      </a:pPr>
                      <a:r>
                        <a:rPr lang="en-US" sz="1400" dirty="0" smtClean="0">
                          <a:effectLst/>
                        </a:rPr>
                        <a:t>hBase</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noFill/>
                  </a:tcPr>
                </a:tc>
              </a:tr>
              <a:tr h="295518">
                <a:tc>
                  <a:txBody>
                    <a:bodyPr/>
                    <a:lstStyle/>
                    <a:p>
                      <a:pPr algn="ctr">
                        <a:lnSpc>
                          <a:spcPct val="107000"/>
                        </a:lnSpc>
                        <a:spcAft>
                          <a:spcPts val="0"/>
                        </a:spcAft>
                      </a:pPr>
                      <a:r>
                        <a:rPr lang="en-US" sz="1400">
                          <a:effectLst/>
                        </a:rPr>
                        <a:t>3</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smtClean="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r>
            </a:tbl>
          </a:graphicData>
        </a:graphic>
      </p:graphicFrame>
      <p:sp>
        <p:nvSpPr>
          <p:cNvPr id="9" name="TextBox 8"/>
          <p:cNvSpPr txBox="1"/>
          <p:nvPr/>
        </p:nvSpPr>
        <p:spPr>
          <a:xfrm>
            <a:off x="2667000" y="1676400"/>
            <a:ext cx="500009" cy="1669047"/>
          </a:xfrm>
          <a:prstGeom prst="rect">
            <a:avLst/>
          </a:prstGeom>
          <a:noFill/>
        </p:spPr>
        <p:txBody>
          <a:bodyPr vert="wordArtVert" wrap="none" rtlCol="0" anchor="ctr">
            <a:spAutoFit/>
          </a:bodyPr>
          <a:lstStyle/>
          <a:p>
            <a:r>
              <a:rPr lang="en-US" dirty="0" smtClean="0">
                <a:solidFill>
                  <a:srgbClr val="E01E1E"/>
                </a:solidFill>
                <a:latin typeface="Consolas" panose="020B0609020204030204" pitchFamily="49" charset="0"/>
              </a:rPr>
              <a:t>UNION</a:t>
            </a:r>
            <a:endParaRPr lang="en-US" dirty="0">
              <a:solidFill>
                <a:srgbClr val="E01E1E"/>
              </a:solidFill>
              <a:latin typeface="Consolas" panose="020B0609020204030204" pitchFamily="49" charset="0"/>
            </a:endParaRPr>
          </a:p>
        </p:txBody>
      </p:sp>
      <p:sp>
        <p:nvSpPr>
          <p:cNvPr id="2" name="Rectangle 1"/>
          <p:cNvSpPr/>
          <p:nvPr/>
        </p:nvSpPr>
        <p:spPr>
          <a:xfrm>
            <a:off x="152400" y="83820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anose="020B0604020202020204" pitchFamily="34" charset="0"/>
                <a:cs typeface="Arial" panose="020B0604020202020204" pitchFamily="34" charset="0"/>
              </a:rPr>
              <a:t> * </a:t>
            </a:r>
            <a:r>
              <a:rPr lang="en-US" dirty="0" smtClean="0">
                <a:solidFill>
                  <a:srgbClr val="0077AA"/>
                </a:solidFill>
                <a:latin typeface="Arial" panose="020B0604020202020204" pitchFamily="34" charset="0"/>
                <a:ea typeface="Times New Roman" panose="02020603050405020304" pitchFamily="18" charset="0"/>
              </a:rPr>
              <a:t>FROM</a:t>
            </a:r>
            <a:r>
              <a:rPr lang="en-US" dirty="0" smtClean="0">
                <a:latin typeface="Arial" panose="020B0604020202020204" pitchFamily="34" charset="0"/>
                <a:cs typeface="Arial" panose="020B0604020202020204" pitchFamily="34" charset="0"/>
              </a:rPr>
              <a:t> OLDBOOK </a:t>
            </a:r>
            <a:r>
              <a:rPr lang="en-US" dirty="0">
                <a:solidFill>
                  <a:srgbClr val="E0D612"/>
                </a:solidFill>
                <a:latin typeface="Arial" panose="020B0604020202020204" pitchFamily="34" charset="0"/>
                <a:cs typeface="Arial" panose="020B0604020202020204" pitchFamily="34" charset="0"/>
              </a:rPr>
              <a:t>UNION</a:t>
            </a:r>
            <a:r>
              <a:rPr lang="en-US" dirty="0" smtClean="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anose="020B0604020202020204" pitchFamily="34" charset="0"/>
                <a:cs typeface="Arial" panose="020B0604020202020204" pitchFamily="34" charset="0"/>
              </a:rPr>
              <a:t> * </a:t>
            </a:r>
            <a:r>
              <a:rPr lang="en-US" dirty="0" smtClean="0">
                <a:solidFill>
                  <a:srgbClr val="0077AA"/>
                </a:solidFill>
                <a:latin typeface="Arial" panose="020B0604020202020204" pitchFamily="34" charset="0"/>
                <a:ea typeface="Times New Roman" panose="02020603050405020304" pitchFamily="18" charset="0"/>
              </a:rPr>
              <a:t>FROM</a:t>
            </a:r>
            <a:r>
              <a:rPr lang="en-US" dirty="0" smtClean="0">
                <a:latin typeface="Arial" panose="020B0604020202020204" pitchFamily="34" charset="0"/>
                <a:cs typeface="Arial" panose="020B0604020202020204" pitchFamily="34" charset="0"/>
              </a:rPr>
              <a:t> NEWBOOK;</a:t>
            </a:r>
            <a:endParaRPr lang="en-US" dirty="0">
              <a:latin typeface="Arial" panose="020B0604020202020204" pitchFamily="34" charset="0"/>
              <a:cs typeface="Arial" panose="020B0604020202020204"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xmlns="" val="2042048211"/>
              </p:ext>
            </p:extLst>
          </p:nvPr>
        </p:nvGraphicFramePr>
        <p:xfrm>
          <a:off x="6425384" y="1658161"/>
          <a:ext cx="2544445" cy="2149199"/>
        </p:xfrm>
        <a:graphic>
          <a:graphicData uri="http://schemas.openxmlformats.org/drawingml/2006/table">
            <a:tbl>
              <a:tblPr firstRow="1" firstCol="1" bandRow="1">
                <a:tableStyleId>{69012ECD-51FC-41F1-AA8D-1B2483CD663E}</a:tableStyleId>
              </a:tblPr>
              <a:tblGrid>
                <a:gridCol w="627380"/>
                <a:gridCol w="1917065"/>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r>
              <a:tr h="255857">
                <a:tc>
                  <a:txBody>
                    <a:bodyPr/>
                    <a:lstStyle/>
                    <a:p>
                      <a:pPr algn="ctr">
                        <a:lnSpc>
                          <a:spcPct val="107000"/>
                        </a:lnSpc>
                        <a:spcAft>
                          <a:spcPts val="0"/>
                        </a:spcAft>
                      </a:pPr>
                      <a:r>
                        <a:rPr lang="en-US" sz="1400">
                          <a:effectLst/>
                        </a:rPr>
                        <a:t>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255857">
                <a:tc>
                  <a:txBody>
                    <a:bodyPr/>
                    <a:lstStyle/>
                    <a:p>
                      <a:pPr algn="ctr">
                        <a:lnSpc>
                          <a:spcPct val="107000"/>
                        </a:lnSpc>
                        <a:spcAft>
                          <a:spcPts val="0"/>
                        </a:spcAft>
                      </a:pPr>
                      <a:r>
                        <a:rPr lang="en-US" sz="1400">
                          <a:effectLst/>
                        </a:rPr>
                        <a:t>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bl>
          </a:graphicData>
        </a:graphic>
      </p:graphicFrame>
      <p:sp>
        <p:nvSpPr>
          <p:cNvPr id="7" name="TextBox 6"/>
          <p:cNvSpPr txBox="1"/>
          <p:nvPr/>
        </p:nvSpPr>
        <p:spPr>
          <a:xfrm>
            <a:off x="5867400" y="2362200"/>
            <a:ext cx="425116" cy="584775"/>
          </a:xfrm>
          <a:prstGeom prst="rect">
            <a:avLst/>
          </a:prstGeom>
          <a:noFill/>
        </p:spPr>
        <p:txBody>
          <a:bodyPr wrap="none" rtlCol="0">
            <a:spAutoFit/>
          </a:bodyPr>
          <a:lstStyle/>
          <a:p>
            <a:r>
              <a:rPr lang="en-US" sz="3200" dirty="0">
                <a:solidFill>
                  <a:srgbClr val="FF0000"/>
                </a:solidFill>
              </a:rPr>
              <a:t>=</a:t>
            </a:r>
          </a:p>
        </p:txBody>
      </p:sp>
      <p:pic>
        <p:nvPicPr>
          <p:cNvPr id="3" name="Picture 2"/>
          <p:cNvPicPr>
            <a:picLocks noChangeAspect="1"/>
          </p:cNvPicPr>
          <p:nvPr/>
        </p:nvPicPr>
        <p:blipFill>
          <a:blip r:embed="rId2"/>
          <a:stretch>
            <a:fillRect/>
          </a:stretch>
        </p:blipFill>
        <p:spPr>
          <a:xfrm>
            <a:off x="6781800" y="3962400"/>
            <a:ext cx="1743709" cy="1065600"/>
          </a:xfrm>
          <a:prstGeom prst="rect">
            <a:avLst/>
          </a:prstGeom>
        </p:spPr>
      </p:pic>
    </p:spTree>
    <p:extLst>
      <p:ext uri="{BB962C8B-B14F-4D97-AF65-F5344CB8AC3E}">
        <p14:creationId xmlns:p14="http://schemas.microsoft.com/office/powerpoint/2010/main" xmlns="" val="1993342127"/>
      </p:ext>
    </p:extLst>
  </p:cSld>
  <p:clrMapOvr>
    <a:masterClrMapping/>
  </p:clrMapOvr>
  <p:timing>
    <p:tnLst>
      <p:par>
        <p:cTn id="1" dur="indefinite" restart="never" nodeType="tmRoot"/>
      </p:par>
    </p:tnLst>
  </p:timing>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UNION ALL</a:t>
            </a:r>
            <a:endParaRPr lang="en-IN" sz="3200" b="1" i="1" dirty="0">
              <a:solidFill>
                <a:srgbClr val="FFFF00"/>
              </a:solidFill>
              <a:latin typeface="Arial" pitchFamily="34" charset="0"/>
              <a:cs typeface="Arial" pitchFamily="34" charset="0"/>
            </a:endParaRPr>
          </a:p>
        </p:txBody>
      </p:sp>
      <p:sp>
        <p:nvSpPr>
          <p:cNvPr id="11" name="Rectangle 10"/>
          <p:cNvSpPr/>
          <p:nvPr/>
        </p:nvSpPr>
        <p:spPr>
          <a:xfrm>
            <a:off x="152400" y="83820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anose="020B0604020202020204" pitchFamily="34" charset="0"/>
                <a:cs typeface="Arial" panose="020B0604020202020204" pitchFamily="34" charset="0"/>
              </a:rPr>
              <a:t> * </a:t>
            </a:r>
            <a:r>
              <a:rPr lang="en-US" dirty="0" smtClean="0">
                <a:solidFill>
                  <a:srgbClr val="0077AA"/>
                </a:solidFill>
                <a:latin typeface="Arial" panose="020B0604020202020204" pitchFamily="34" charset="0"/>
                <a:ea typeface="Times New Roman" panose="02020603050405020304" pitchFamily="18" charset="0"/>
              </a:rPr>
              <a:t>FROM</a:t>
            </a:r>
            <a:r>
              <a:rPr lang="en-US" dirty="0" smtClean="0">
                <a:latin typeface="Arial" panose="020B0604020202020204" pitchFamily="34" charset="0"/>
                <a:cs typeface="Arial" panose="020B0604020202020204" pitchFamily="34" charset="0"/>
              </a:rPr>
              <a:t> OLDBOOK </a:t>
            </a:r>
            <a:r>
              <a:rPr lang="en-US" dirty="0" smtClean="0">
                <a:solidFill>
                  <a:srgbClr val="E0D612"/>
                </a:solidFill>
                <a:latin typeface="Arial" panose="020B0604020202020204" pitchFamily="34" charset="0"/>
                <a:cs typeface="Arial" panose="020B0604020202020204" pitchFamily="34" charset="0"/>
              </a:rPr>
              <a:t>UNION ALL</a:t>
            </a:r>
            <a:r>
              <a:rPr lang="en-US" dirty="0" smtClean="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anose="020B0604020202020204" pitchFamily="34" charset="0"/>
                <a:cs typeface="Arial" panose="020B0604020202020204" pitchFamily="34" charset="0"/>
              </a:rPr>
              <a:t> * </a:t>
            </a:r>
            <a:r>
              <a:rPr lang="en-US" dirty="0" smtClean="0">
                <a:solidFill>
                  <a:srgbClr val="0077AA"/>
                </a:solidFill>
                <a:latin typeface="Arial" panose="020B0604020202020204" pitchFamily="34" charset="0"/>
                <a:ea typeface="Times New Roman" panose="02020603050405020304" pitchFamily="18" charset="0"/>
              </a:rPr>
              <a:t>FROM</a:t>
            </a:r>
            <a:r>
              <a:rPr lang="en-US" dirty="0" smtClean="0">
                <a:latin typeface="Arial" panose="020B0604020202020204" pitchFamily="34" charset="0"/>
                <a:cs typeface="Arial" panose="020B0604020202020204" pitchFamily="34" charset="0"/>
              </a:rPr>
              <a:t> NEWBOOK;</a:t>
            </a:r>
            <a:endParaRPr lang="en-US" dirty="0">
              <a:latin typeface="Arial" panose="020B0604020202020204" pitchFamily="34" charset="0"/>
              <a:cs typeface="Arial" panose="020B0604020202020204" pitchFamily="34" charset="0"/>
            </a:endParaRPr>
          </a:p>
        </p:txBody>
      </p:sp>
      <p:graphicFrame>
        <p:nvGraphicFramePr>
          <p:cNvPr id="12" name="Table 11"/>
          <p:cNvGraphicFramePr>
            <a:graphicFrameLocks noGrp="1"/>
          </p:cNvGraphicFramePr>
          <p:nvPr>
            <p:extLst>
              <p:ext uri="{D42A27DB-BD31-4B8C-83A1-F6EECF244321}">
                <p14:modId xmlns:p14="http://schemas.microsoft.com/office/powerpoint/2010/main" xmlns="" val="2924181547"/>
              </p:ext>
            </p:extLst>
          </p:nvPr>
        </p:nvGraphicFramePr>
        <p:xfrm>
          <a:off x="119743" y="1660792"/>
          <a:ext cx="2514600" cy="2149208"/>
        </p:xfrm>
        <a:graphic>
          <a:graphicData uri="http://schemas.openxmlformats.org/drawingml/2006/table">
            <a:tbl>
              <a:tblPr firstRow="1" firstCol="1" bandRow="1">
                <a:tableStyleId>{69012ECD-51FC-41F1-AA8D-1B2483CD663E}</a:tableStyleId>
              </a:tblPr>
              <a:tblGrid>
                <a:gridCol w="558800"/>
                <a:gridCol w="1955800"/>
              </a:tblGrid>
              <a:tr h="370490">
                <a:tc gridSpan="2">
                  <a:txBody>
                    <a:bodyPr/>
                    <a:lstStyle/>
                    <a:p>
                      <a:pPr algn="ctr">
                        <a:lnSpc>
                          <a:spcPct val="107000"/>
                        </a:lnSpc>
                        <a:spcAft>
                          <a:spcPts val="0"/>
                        </a:spcAft>
                      </a:pPr>
                      <a:r>
                        <a:rPr lang="en-US" sz="1500" dirty="0" smtClean="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smtClean="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bl>
          </a:graphicData>
        </a:graphic>
      </p:graphicFrame>
      <p:graphicFrame>
        <p:nvGraphicFramePr>
          <p:cNvPr id="13" name="Table 12"/>
          <p:cNvGraphicFramePr>
            <a:graphicFrameLocks noGrp="1"/>
          </p:cNvGraphicFramePr>
          <p:nvPr>
            <p:extLst>
              <p:ext uri="{D42A27DB-BD31-4B8C-83A1-F6EECF244321}">
                <p14:modId xmlns:p14="http://schemas.microsoft.com/office/powerpoint/2010/main" xmlns="" val="4017939087"/>
              </p:ext>
            </p:extLst>
          </p:nvPr>
        </p:nvGraphicFramePr>
        <p:xfrm>
          <a:off x="3200400" y="1660792"/>
          <a:ext cx="2516400" cy="1569063"/>
        </p:xfrm>
        <a:graphic>
          <a:graphicData uri="http://schemas.openxmlformats.org/drawingml/2006/table">
            <a:tbl>
              <a:tblPr firstRow="1" firstCol="1" bandRow="1">
                <a:tableStyleId>{69012ECD-51FC-41F1-AA8D-1B2483CD663E}</a:tableStyleId>
              </a:tblPr>
              <a:tblGrid>
                <a:gridCol w="387527"/>
                <a:gridCol w="2128873"/>
              </a:tblGrid>
              <a:tr h="393856">
                <a:tc gridSpan="2">
                  <a:txBody>
                    <a:bodyPr/>
                    <a:lstStyle/>
                    <a:p>
                      <a:pPr algn="ctr">
                        <a:lnSpc>
                          <a:spcPct val="107000"/>
                        </a:lnSpc>
                        <a:spcAft>
                          <a:spcPts val="0"/>
                        </a:spcAft>
                      </a:pPr>
                      <a:r>
                        <a:rPr lang="en-US" sz="1600" dirty="0" smtClean="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smtClean="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smtClean="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smtClean="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r>
            </a:tbl>
          </a:graphicData>
        </a:graphic>
      </p:graphicFrame>
      <p:sp>
        <p:nvSpPr>
          <p:cNvPr id="14" name="TextBox 13"/>
          <p:cNvSpPr txBox="1"/>
          <p:nvPr/>
        </p:nvSpPr>
        <p:spPr>
          <a:xfrm>
            <a:off x="2667000" y="1676400"/>
            <a:ext cx="500009" cy="2930418"/>
          </a:xfrm>
          <a:prstGeom prst="rect">
            <a:avLst/>
          </a:prstGeom>
          <a:noFill/>
        </p:spPr>
        <p:txBody>
          <a:bodyPr vert="wordArtVert" wrap="none" rtlCol="0" anchor="ctr">
            <a:spAutoFit/>
          </a:bodyPr>
          <a:lstStyle/>
          <a:p>
            <a:r>
              <a:rPr lang="en-US" dirty="0" smtClean="0">
                <a:solidFill>
                  <a:srgbClr val="E01E1E"/>
                </a:solidFill>
                <a:latin typeface="Consolas" panose="020B0609020204030204" pitchFamily="49" charset="0"/>
              </a:rPr>
              <a:t>UNION ALL</a:t>
            </a:r>
            <a:endParaRPr lang="en-US" dirty="0">
              <a:solidFill>
                <a:srgbClr val="E01E1E"/>
              </a:solidFill>
              <a:latin typeface="Consolas" panose="020B0609020204030204" pitchFamily="49" charset="0"/>
            </a:endParaRPr>
          </a:p>
        </p:txBody>
      </p:sp>
      <p:sp>
        <p:nvSpPr>
          <p:cNvPr id="15" name="TextBox 14"/>
          <p:cNvSpPr txBox="1"/>
          <p:nvPr/>
        </p:nvSpPr>
        <p:spPr>
          <a:xfrm>
            <a:off x="5867400" y="2362200"/>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6" name="Table 15"/>
          <p:cNvGraphicFramePr>
            <a:graphicFrameLocks noGrp="1"/>
          </p:cNvGraphicFramePr>
          <p:nvPr>
            <p:extLst>
              <p:ext uri="{D42A27DB-BD31-4B8C-83A1-F6EECF244321}">
                <p14:modId xmlns:p14="http://schemas.microsoft.com/office/powerpoint/2010/main" xmlns="" val="826163890"/>
              </p:ext>
            </p:extLst>
          </p:nvPr>
        </p:nvGraphicFramePr>
        <p:xfrm>
          <a:off x="6425384" y="1658161"/>
          <a:ext cx="2544445" cy="2660913"/>
        </p:xfrm>
        <a:graphic>
          <a:graphicData uri="http://schemas.openxmlformats.org/drawingml/2006/table">
            <a:tbl>
              <a:tblPr firstRow="1" firstCol="1" bandRow="1">
                <a:tableStyleId>{69012ECD-51FC-41F1-AA8D-1B2483CD663E}</a:tableStyleId>
              </a:tblPr>
              <a:tblGrid>
                <a:gridCol w="627380"/>
                <a:gridCol w="1917065"/>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r>
              <a:tr h="255857">
                <a:tc>
                  <a:txBody>
                    <a:bodyPr/>
                    <a:lstStyle/>
                    <a:p>
                      <a:pPr algn="ctr">
                        <a:lnSpc>
                          <a:spcPct val="107000"/>
                        </a:lnSpc>
                        <a:spcAft>
                          <a:spcPts val="0"/>
                        </a:spcAft>
                      </a:pPr>
                      <a:r>
                        <a:rPr lang="en-US" sz="1400" dirty="0">
                          <a:effectLst/>
                        </a:rPr>
                        <a:t>3</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smtClean="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r>
            </a:tbl>
          </a:graphicData>
        </a:graphic>
      </p:graphicFrame>
      <p:pic>
        <p:nvPicPr>
          <p:cNvPr id="2" name="Picture 1"/>
          <p:cNvPicPr>
            <a:picLocks noChangeAspect="1"/>
          </p:cNvPicPr>
          <p:nvPr/>
        </p:nvPicPr>
        <p:blipFill>
          <a:blip r:embed="rId2"/>
          <a:stretch>
            <a:fillRect/>
          </a:stretch>
        </p:blipFill>
        <p:spPr>
          <a:xfrm>
            <a:off x="6705600" y="4495800"/>
            <a:ext cx="1981200" cy="1063977"/>
          </a:xfrm>
          <a:prstGeom prst="rect">
            <a:avLst/>
          </a:prstGeom>
        </p:spPr>
      </p:pic>
    </p:spTree>
    <p:extLst>
      <p:ext uri="{BB962C8B-B14F-4D97-AF65-F5344CB8AC3E}">
        <p14:creationId xmlns:p14="http://schemas.microsoft.com/office/powerpoint/2010/main" xmlns="" val="3299127102"/>
      </p:ext>
    </p:extLst>
  </p:cSld>
  <p:clrMapOvr>
    <a:masterClrMapping/>
  </p:clrMapOvr>
  <p:timing>
    <p:tnLst>
      <p:par>
        <p:cTn id="1" dur="indefinite" restart="never" nodeType="tmRoot"/>
      </p:par>
    </p:tnLst>
  </p:timing>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INTERSECT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753308"/>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r>
              <a:rPr lang="en-IN" dirty="0" smtClean="0">
                <a:latin typeface="Arial" panose="020B0604020202020204" pitchFamily="34" charset="0"/>
                <a:cs typeface="Arial" panose="020B0604020202020204" pitchFamily="34" charset="0"/>
              </a:rPr>
              <a:t>.</a:t>
            </a:r>
          </a:p>
        </p:txBody>
      </p:sp>
      <p:sp>
        <p:nvSpPr>
          <p:cNvPr id="9" name="Rectangle 8"/>
          <p:cNvSpPr/>
          <p:nvPr/>
        </p:nvSpPr>
        <p:spPr>
          <a:xfrm>
            <a:off x="76200" y="2401669"/>
            <a:ext cx="8991600" cy="646331"/>
          </a:xfrm>
          <a:prstGeom prst="rect">
            <a:avLst/>
          </a:prstGeom>
        </p:spPr>
        <p:txBody>
          <a:bodyPr wrap="square">
            <a:spAutoFit/>
          </a:bodyPr>
          <a:lstStyle/>
          <a:p>
            <a:pPr marL="285750" indent="-285750">
              <a:buFont typeface="Arial" panose="020B0604020202020204" pitchFamily="34" charset="0"/>
              <a:buChar char="•"/>
            </a:pPr>
            <a:r>
              <a:rPr lang="en-US" dirty="0" smtClean="0">
                <a:solidFill>
                  <a:srgbClr val="0077AA"/>
                </a:solidFill>
                <a:latin typeface="Arial" panose="020B0604020202020204" pitchFamily="34" charset="0"/>
                <a:ea typeface="Times New Roman" panose="02020603050405020304" pitchFamily="18" charset="0"/>
              </a:rPr>
              <a:t>SELECT</a:t>
            </a:r>
            <a:r>
              <a:rPr lang="en-US" dirty="0" smtClean="0">
                <a:solidFill>
                  <a:srgbClr val="000000"/>
                </a:solidFill>
                <a:latin typeface="Arial" panose="020B0604020202020204" pitchFamily="34" charset="0"/>
                <a:ea typeface="Times New Roman" panose="02020603050405020304" pitchFamily="18" charset="0"/>
              </a:rPr>
              <a:t> </a:t>
            </a:r>
            <a:r>
              <a:rPr lang="en-IN" dirty="0" smtClean="0">
                <a:solidFill>
                  <a:srgbClr val="000000"/>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t>OLDBOOK O </a:t>
            </a:r>
            <a:r>
              <a:rPr lang="en-IN" dirty="0" smtClean="0">
                <a:solidFill>
                  <a:srgbClr val="0077AA"/>
                </a:solidFill>
                <a:latin typeface="Arial" panose="020B0604020202020204" pitchFamily="34" charset="0"/>
                <a:ea typeface="Times New Roman" panose="02020603050405020304" pitchFamily="18" charset="0"/>
              </a:rPr>
              <a:t>WHERE</a:t>
            </a:r>
            <a:r>
              <a:rPr lang="en-IN" dirty="0" smtClean="0">
                <a:latin typeface="Arial" panose="020B0604020202020204" pitchFamily="34" charset="0"/>
                <a:cs typeface="Arial" panose="020B0604020202020204" pitchFamily="34" charset="0"/>
              </a:rPr>
              <a:t> </a:t>
            </a:r>
            <a:r>
              <a:rPr lang="en-IN" b="1" dirty="0" smtClean="0">
                <a:solidFill>
                  <a:srgbClr val="E0D612"/>
                </a:solidFill>
                <a:latin typeface="Arial" panose="020B0604020202020204" pitchFamily="34" charset="0"/>
                <a:cs typeface="Arial" panose="020B0604020202020204" pitchFamily="34" charset="0"/>
              </a:rPr>
              <a:t>EXISTS</a:t>
            </a:r>
            <a:r>
              <a:rPr lang="en-IN" b="1" dirty="0" smtClean="0">
                <a:latin typeface="Arial" panose="020B0604020202020204" pitchFamily="34" charset="0"/>
                <a:cs typeface="Arial" panose="020B0604020202020204" pitchFamily="34" charset="0"/>
              </a:rPr>
              <a:t> </a:t>
            </a:r>
            <a:r>
              <a:rPr lang="en-IN" dirty="0" smtClean="0">
                <a:solidFill>
                  <a:schemeClr val="bg1">
                    <a:lumMod val="65000"/>
                  </a:schemeClr>
                </a:solidFill>
                <a:latin typeface="Arial" panose="020B0604020202020204" pitchFamily="34" charset="0"/>
                <a:cs typeface="Arial" panose="020B0604020202020204" pitchFamily="34" charset="0"/>
              </a:rPr>
              <a:t>(</a:t>
            </a:r>
            <a:r>
              <a:rPr lang="en-US" dirty="0" smtClean="0">
                <a:solidFill>
                  <a:srgbClr val="0077AA"/>
                </a:solidFill>
                <a:latin typeface="Arial" panose="020B0604020202020204" pitchFamily="34" charset="0"/>
                <a:ea typeface="Times New Roman" panose="02020603050405020304" pitchFamily="18" charset="0"/>
              </a:rPr>
              <a:t>SELECT</a:t>
            </a:r>
            <a:r>
              <a:rPr lang="en-US" dirty="0" smtClean="0">
                <a:solidFill>
                  <a:srgbClr val="000000"/>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cs typeface="Arial" panose="020B0604020202020204" pitchFamily="34"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t>NEWBOOK N </a:t>
            </a:r>
            <a:r>
              <a:rPr lang="en-IN" dirty="0" smtClean="0">
                <a:solidFill>
                  <a:srgbClr val="0077AA"/>
                </a:solidFill>
                <a:latin typeface="Arial" panose="020B0604020202020204" pitchFamily="34" charset="0"/>
                <a:ea typeface="Times New Roman" panose="02020603050405020304" pitchFamily="18" charset="0"/>
              </a:rPr>
              <a:t>WHERE</a:t>
            </a:r>
            <a:r>
              <a:rPr lang="en-IN" dirty="0" smtClean="0">
                <a:solidFill>
                  <a:srgbClr val="DD4A68"/>
                </a:solidFill>
                <a:latin typeface="Arial" panose="020B0604020202020204" pitchFamily="34" charset="0"/>
                <a:ea typeface="Times New Roman" panose="02020603050405020304" pitchFamily="18" charset="0"/>
              </a:rPr>
              <a:t> </a:t>
            </a:r>
            <a:r>
              <a:rPr lang="en-US" dirty="0" smtClean="0"/>
              <a:t>O.ID = N.ID AND O.NAME = N.NAME</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a:t>
            </a:r>
          </a:p>
        </p:txBody>
      </p:sp>
      <p:sp>
        <p:nvSpPr>
          <p:cNvPr id="7" name="Rectangle 6"/>
          <p:cNvSpPr/>
          <p:nvPr/>
        </p:nvSpPr>
        <p:spPr>
          <a:xfrm>
            <a:off x="76200" y="1524000"/>
            <a:ext cx="8991600" cy="646331"/>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graphicFrame>
        <p:nvGraphicFramePr>
          <p:cNvPr id="8" name="Table 7"/>
          <p:cNvGraphicFramePr>
            <a:graphicFrameLocks noGrp="1"/>
          </p:cNvGraphicFramePr>
          <p:nvPr>
            <p:extLst>
              <p:ext uri="{D42A27DB-BD31-4B8C-83A1-F6EECF244321}">
                <p14:modId xmlns:p14="http://schemas.microsoft.com/office/powerpoint/2010/main" xmlns="" val="692391823"/>
              </p:ext>
            </p:extLst>
          </p:nvPr>
        </p:nvGraphicFramePr>
        <p:xfrm>
          <a:off x="54429" y="3507831"/>
          <a:ext cx="2514600" cy="2149208"/>
        </p:xfrm>
        <a:graphic>
          <a:graphicData uri="http://schemas.openxmlformats.org/drawingml/2006/table">
            <a:tbl>
              <a:tblPr firstRow="1" firstCol="1" bandRow="1">
                <a:tableStyleId>{69012ECD-51FC-41F1-AA8D-1B2483CD663E}</a:tableStyleId>
              </a:tblPr>
              <a:tblGrid>
                <a:gridCol w="558800"/>
                <a:gridCol w="1955800"/>
              </a:tblGrid>
              <a:tr h="370490">
                <a:tc gridSpan="2">
                  <a:txBody>
                    <a:bodyPr/>
                    <a:lstStyle/>
                    <a:p>
                      <a:pPr algn="ctr">
                        <a:lnSpc>
                          <a:spcPct val="107000"/>
                        </a:lnSpc>
                        <a:spcAft>
                          <a:spcPts val="0"/>
                        </a:spcAft>
                      </a:pPr>
                      <a:r>
                        <a:rPr lang="en-US" sz="1500" dirty="0" smtClean="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smtClean="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xmlns="" val="2705822313"/>
              </p:ext>
            </p:extLst>
          </p:nvPr>
        </p:nvGraphicFramePr>
        <p:xfrm>
          <a:off x="3135086" y="3507831"/>
          <a:ext cx="2516400" cy="1569063"/>
        </p:xfrm>
        <a:graphic>
          <a:graphicData uri="http://schemas.openxmlformats.org/drawingml/2006/table">
            <a:tbl>
              <a:tblPr firstRow="1" firstCol="1" bandRow="1">
                <a:tableStyleId>{69012ECD-51FC-41F1-AA8D-1B2483CD663E}</a:tableStyleId>
              </a:tblPr>
              <a:tblGrid>
                <a:gridCol w="387527"/>
                <a:gridCol w="2128873"/>
              </a:tblGrid>
              <a:tr h="393856">
                <a:tc gridSpan="2">
                  <a:txBody>
                    <a:bodyPr/>
                    <a:lstStyle/>
                    <a:p>
                      <a:pPr algn="ctr">
                        <a:lnSpc>
                          <a:spcPct val="107000"/>
                        </a:lnSpc>
                        <a:spcAft>
                          <a:spcPts val="0"/>
                        </a:spcAft>
                      </a:pPr>
                      <a:r>
                        <a:rPr lang="en-US" sz="1600" dirty="0" smtClean="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smtClean="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smtClean="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smtClean="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r>
            </a:tbl>
          </a:graphicData>
        </a:graphic>
      </p:graphicFrame>
      <p:sp>
        <p:nvSpPr>
          <p:cNvPr id="11" name="TextBox 10"/>
          <p:cNvSpPr txBox="1"/>
          <p:nvPr/>
        </p:nvSpPr>
        <p:spPr>
          <a:xfrm>
            <a:off x="2601686" y="3276600"/>
            <a:ext cx="500009" cy="2930418"/>
          </a:xfrm>
          <a:prstGeom prst="rect">
            <a:avLst/>
          </a:prstGeom>
          <a:noFill/>
        </p:spPr>
        <p:txBody>
          <a:bodyPr vert="wordArtVert" wrap="none" rtlCol="0" anchor="ctr">
            <a:spAutoFit/>
          </a:bodyPr>
          <a:lstStyle/>
          <a:p>
            <a:r>
              <a:rPr lang="en-US" dirty="0" smtClean="0">
                <a:solidFill>
                  <a:srgbClr val="E01E1E"/>
                </a:solidFill>
                <a:latin typeface="Consolas" panose="020B0609020204030204" pitchFamily="49" charset="0"/>
              </a:rPr>
              <a:t>INTERSECT</a:t>
            </a:r>
            <a:endParaRPr lang="en-US" dirty="0">
              <a:solidFill>
                <a:srgbClr val="E01E1E"/>
              </a:solidFill>
              <a:latin typeface="Consolas" panose="020B0609020204030204" pitchFamily="49" charset="0"/>
            </a:endParaRPr>
          </a:p>
        </p:txBody>
      </p:sp>
      <p:sp>
        <p:nvSpPr>
          <p:cNvPr id="12" name="TextBox 11"/>
          <p:cNvSpPr txBox="1"/>
          <p:nvPr/>
        </p:nvSpPr>
        <p:spPr>
          <a:xfrm>
            <a:off x="5802086" y="3962400"/>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3" name="Table 12"/>
          <p:cNvGraphicFramePr>
            <a:graphicFrameLocks noGrp="1"/>
          </p:cNvGraphicFramePr>
          <p:nvPr>
            <p:extLst>
              <p:ext uri="{D42A27DB-BD31-4B8C-83A1-F6EECF244321}">
                <p14:modId xmlns:p14="http://schemas.microsoft.com/office/powerpoint/2010/main" xmlns="" val="2676984121"/>
              </p:ext>
            </p:extLst>
          </p:nvPr>
        </p:nvGraphicFramePr>
        <p:xfrm>
          <a:off x="6360070" y="3505200"/>
          <a:ext cx="2544445" cy="869914"/>
        </p:xfrm>
        <a:graphic>
          <a:graphicData uri="http://schemas.openxmlformats.org/drawingml/2006/table">
            <a:tbl>
              <a:tblPr firstRow="1" firstCol="1" bandRow="1">
                <a:tableStyleId>{69012ECD-51FC-41F1-AA8D-1B2483CD663E}</a:tableStyleId>
              </a:tblPr>
              <a:tblGrid>
                <a:gridCol w="627380"/>
                <a:gridCol w="1917065"/>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r>
            </a:tbl>
          </a:graphicData>
        </a:graphic>
      </p:graphicFrame>
    </p:spTree>
    <p:extLst>
      <p:ext uri="{BB962C8B-B14F-4D97-AF65-F5344CB8AC3E}">
        <p14:creationId xmlns:p14="http://schemas.microsoft.com/office/powerpoint/2010/main" xmlns="" val="3389791968"/>
      </p:ext>
    </p:extLst>
  </p:cSld>
  <p:clrMapOvr>
    <a:masterClrMapping/>
  </p:clrMapOvr>
  <p:timing>
    <p:tnLst>
      <p:par>
        <p:cTn id="1" dur="indefinite" restart="never" nodeType="tmRoot"/>
      </p:par>
    </p:tnLst>
  </p:timing>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MINUS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858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MINUS operator takes the distinct rows of one query and returns the rows that do not appear in a second result set.</a:t>
            </a:r>
            <a:endParaRPr lang="en-IN" dirty="0" smtClean="0">
              <a:latin typeface="Arial" panose="020B0604020202020204" pitchFamily="34" charset="0"/>
              <a:cs typeface="Arial" panose="020B0604020202020204" pitchFamily="34" charset="0"/>
            </a:endParaRPr>
          </a:p>
        </p:txBody>
      </p:sp>
      <p:sp>
        <p:nvSpPr>
          <p:cNvPr id="7" name="Rectangle 6"/>
          <p:cNvSpPr/>
          <p:nvPr/>
        </p:nvSpPr>
        <p:spPr>
          <a:xfrm>
            <a:off x="76200" y="1334869"/>
            <a:ext cx="8991600" cy="646331"/>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graphicFrame>
        <p:nvGraphicFramePr>
          <p:cNvPr id="6" name="Table 5"/>
          <p:cNvGraphicFramePr>
            <a:graphicFrameLocks noGrp="1"/>
          </p:cNvGraphicFramePr>
          <p:nvPr>
            <p:extLst>
              <p:ext uri="{D42A27DB-BD31-4B8C-83A1-F6EECF244321}">
                <p14:modId xmlns:p14="http://schemas.microsoft.com/office/powerpoint/2010/main" xmlns="" val="3231188856"/>
              </p:ext>
            </p:extLst>
          </p:nvPr>
        </p:nvGraphicFramePr>
        <p:xfrm>
          <a:off x="54429" y="3584031"/>
          <a:ext cx="2514600" cy="2149208"/>
        </p:xfrm>
        <a:graphic>
          <a:graphicData uri="http://schemas.openxmlformats.org/drawingml/2006/table">
            <a:tbl>
              <a:tblPr firstRow="1" firstCol="1" bandRow="1">
                <a:tableStyleId>{69012ECD-51FC-41F1-AA8D-1B2483CD663E}</a:tableStyleId>
              </a:tblPr>
              <a:tblGrid>
                <a:gridCol w="558800"/>
                <a:gridCol w="1955800"/>
              </a:tblGrid>
              <a:tr h="370490">
                <a:tc gridSpan="2">
                  <a:txBody>
                    <a:bodyPr/>
                    <a:lstStyle/>
                    <a:p>
                      <a:pPr algn="ctr">
                        <a:lnSpc>
                          <a:spcPct val="107000"/>
                        </a:lnSpc>
                        <a:spcAft>
                          <a:spcPts val="0"/>
                        </a:spcAft>
                      </a:pPr>
                      <a:r>
                        <a:rPr lang="en-US" sz="1500" dirty="0" smtClean="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smtClean="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xmlns="" val="2499422659"/>
              </p:ext>
            </p:extLst>
          </p:nvPr>
        </p:nvGraphicFramePr>
        <p:xfrm>
          <a:off x="3135086" y="3584031"/>
          <a:ext cx="2516400" cy="1569063"/>
        </p:xfrm>
        <a:graphic>
          <a:graphicData uri="http://schemas.openxmlformats.org/drawingml/2006/table">
            <a:tbl>
              <a:tblPr firstRow="1" firstCol="1" bandRow="1">
                <a:tableStyleId>{69012ECD-51FC-41F1-AA8D-1B2483CD663E}</a:tableStyleId>
              </a:tblPr>
              <a:tblGrid>
                <a:gridCol w="387527"/>
                <a:gridCol w="2128873"/>
              </a:tblGrid>
              <a:tr h="393856">
                <a:tc gridSpan="2">
                  <a:txBody>
                    <a:bodyPr/>
                    <a:lstStyle/>
                    <a:p>
                      <a:pPr algn="ctr">
                        <a:lnSpc>
                          <a:spcPct val="107000"/>
                        </a:lnSpc>
                        <a:spcAft>
                          <a:spcPts val="0"/>
                        </a:spcAft>
                      </a:pPr>
                      <a:r>
                        <a:rPr lang="en-US" sz="1600" dirty="0" smtClean="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smtClean="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smtClean="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smtClean="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r>
            </a:tbl>
          </a:graphicData>
        </a:graphic>
      </p:graphicFrame>
      <p:sp>
        <p:nvSpPr>
          <p:cNvPr id="10" name="TextBox 9"/>
          <p:cNvSpPr txBox="1"/>
          <p:nvPr/>
        </p:nvSpPr>
        <p:spPr>
          <a:xfrm>
            <a:off x="2601686" y="3599639"/>
            <a:ext cx="500009" cy="1669047"/>
          </a:xfrm>
          <a:prstGeom prst="rect">
            <a:avLst/>
          </a:prstGeom>
          <a:noFill/>
        </p:spPr>
        <p:txBody>
          <a:bodyPr vert="wordArtVert" wrap="none" rtlCol="0" anchor="ctr">
            <a:spAutoFit/>
          </a:bodyPr>
          <a:lstStyle/>
          <a:p>
            <a:r>
              <a:rPr lang="en-US" dirty="0" smtClean="0">
                <a:solidFill>
                  <a:srgbClr val="E01E1E"/>
                </a:solidFill>
                <a:latin typeface="Consolas" panose="020B0609020204030204" pitchFamily="49" charset="0"/>
              </a:rPr>
              <a:t>MINUS</a:t>
            </a:r>
            <a:endParaRPr lang="en-US" dirty="0">
              <a:solidFill>
                <a:srgbClr val="E01E1E"/>
              </a:solidFill>
              <a:latin typeface="Consolas" panose="020B0609020204030204" pitchFamily="49" charset="0"/>
            </a:endParaRPr>
          </a:p>
        </p:txBody>
      </p:sp>
      <p:sp>
        <p:nvSpPr>
          <p:cNvPr id="11" name="TextBox 10"/>
          <p:cNvSpPr txBox="1"/>
          <p:nvPr/>
        </p:nvSpPr>
        <p:spPr>
          <a:xfrm>
            <a:off x="5802086" y="4285439"/>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2" name="Table 11"/>
          <p:cNvGraphicFramePr>
            <a:graphicFrameLocks noGrp="1"/>
          </p:cNvGraphicFramePr>
          <p:nvPr>
            <p:extLst>
              <p:ext uri="{D42A27DB-BD31-4B8C-83A1-F6EECF244321}">
                <p14:modId xmlns:p14="http://schemas.microsoft.com/office/powerpoint/2010/main" xmlns="" val="4021304199"/>
              </p:ext>
            </p:extLst>
          </p:nvPr>
        </p:nvGraphicFramePr>
        <p:xfrm>
          <a:off x="6360070" y="3581400"/>
          <a:ext cx="2544445" cy="1637485"/>
        </p:xfrm>
        <a:graphic>
          <a:graphicData uri="http://schemas.openxmlformats.org/drawingml/2006/table">
            <a:tbl>
              <a:tblPr firstRow="1" firstCol="1" bandRow="1">
                <a:tableStyleId>{69012ECD-51FC-41F1-AA8D-1B2483CD663E}</a:tableStyleId>
              </a:tblPr>
              <a:tblGrid>
                <a:gridCol w="627380"/>
                <a:gridCol w="1917065"/>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tr>
            </a:tbl>
          </a:graphicData>
        </a:graphic>
      </p:graphicFrame>
      <p:sp>
        <p:nvSpPr>
          <p:cNvPr id="13" name="Rectangle 12"/>
          <p:cNvSpPr/>
          <p:nvPr/>
        </p:nvSpPr>
        <p:spPr>
          <a:xfrm>
            <a:off x="76200" y="2057400"/>
            <a:ext cx="8991600" cy="1323439"/>
          </a:xfrm>
          <a:prstGeom prst="rect">
            <a:avLst/>
          </a:prstGeom>
        </p:spPr>
        <p:txBody>
          <a:bodyPr wrap="square">
            <a:spAutoFit/>
          </a:bodyPr>
          <a:lstStyle/>
          <a:p>
            <a:pPr marL="285750" indent="-285750">
              <a:buFont typeface="Arial" panose="020B0604020202020204" pitchFamily="34" charset="0"/>
              <a:buChar char="•"/>
            </a:pP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smtClean="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smtClean="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smtClean="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smtClean="0">
                <a:latin typeface="Arial" panose="020B0604020202020204" pitchFamily="34" charset="0"/>
                <a:cs typeface="Arial" panose="020B0604020202020204" pitchFamily="34" charset="0"/>
              </a:rPr>
              <a:t>OLDBOOK O </a:t>
            </a:r>
            <a:r>
              <a:rPr lang="en-IN"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smtClean="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dirty="0" smtClean="0">
                <a:latin typeface="Arial" panose="020B0604020202020204" pitchFamily="34" charset="0"/>
                <a:cs typeface="Arial" panose="020B0604020202020204" pitchFamily="34" charset="0"/>
              </a:rPr>
              <a:t> </a:t>
            </a:r>
            <a:r>
              <a:rPr lang="en-IN" b="1" dirty="0" smtClean="0">
                <a:solidFill>
                  <a:srgbClr val="E0D612"/>
                </a:solidFill>
                <a:latin typeface="Arial" panose="020B0604020202020204" pitchFamily="34" charset="0"/>
                <a:cs typeface="Arial" panose="020B0604020202020204" pitchFamily="34" charset="0"/>
              </a:rPr>
              <a:t>EXISTS</a:t>
            </a:r>
            <a:r>
              <a:rPr lang="en-IN" b="1" dirty="0" smtClean="0">
                <a:latin typeface="Arial" panose="020B0604020202020204" pitchFamily="34" charset="0"/>
                <a:cs typeface="Arial" panose="020B0604020202020204" pitchFamily="34" charset="0"/>
              </a:rPr>
              <a:t> </a:t>
            </a:r>
            <a:r>
              <a:rPr lang="en-IN" dirty="0" smtClean="0">
                <a:solidFill>
                  <a:schemeClr val="bg1">
                    <a:lumMod val="65000"/>
                  </a:schemeClr>
                </a:solidFill>
                <a:latin typeface="Arial" panose="020B0604020202020204" pitchFamily="34" charset="0"/>
                <a:cs typeface="Arial" panose="020B0604020202020204" pitchFamily="34" charset="0"/>
              </a:rPr>
              <a:t>(</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smtClean="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smtClean="0">
                <a:latin typeface="Arial" panose="020B0604020202020204" pitchFamily="34" charset="0"/>
                <a:cs typeface="Arial" panose="020B0604020202020204" pitchFamily="34" charset="0"/>
              </a:rPr>
              <a:t>* </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smtClean="0">
                <a:latin typeface="Arial" panose="020B0604020202020204" pitchFamily="34" charset="0"/>
                <a:cs typeface="Arial" panose="020B0604020202020204" pitchFamily="34" charset="0"/>
              </a:rPr>
              <a:t>NEWBOOK N </a:t>
            </a:r>
            <a:r>
              <a:rPr lang="en-IN"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smtClean="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smtClean="0">
                <a:latin typeface="Arial" panose="020B0604020202020204" pitchFamily="34" charset="0"/>
                <a:cs typeface="Arial" panose="020B0604020202020204" pitchFamily="34" charset="0"/>
              </a:rPr>
              <a:t>O.ID = N.ID </a:t>
            </a:r>
            <a:r>
              <a:rPr lang="en-US" dirty="0" smtClean="0">
                <a:solidFill>
                  <a:schemeClr val="accent5">
                    <a:lumMod val="50000"/>
                  </a:schemeClr>
                </a:solidFill>
                <a:latin typeface="Arial" panose="020B0604020202020204" pitchFamily="34" charset="0"/>
                <a:cs typeface="Arial" panose="020B0604020202020204" pitchFamily="34" charset="0"/>
              </a:rPr>
              <a:t>AND</a:t>
            </a:r>
            <a:r>
              <a:rPr lang="en-US" dirty="0" smtClean="0">
                <a:latin typeface="Arial" panose="020B0604020202020204" pitchFamily="34" charset="0"/>
                <a:cs typeface="Arial" panose="020B0604020202020204" pitchFamily="34" charset="0"/>
              </a:rPr>
              <a:t> O.NAME = N.NAME</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smtClean="0">
                <a:latin typeface="Arial" panose="020B0604020202020204" pitchFamily="34" charset="0"/>
                <a:cs typeface="Arial" panose="020B0604020202020204" pitchFamily="34" charset="0"/>
              </a:rPr>
              <a:t>NEWBOOK N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OLDBOOK</a:t>
            </a:r>
            <a:r>
              <a:rPr lang="en-US" dirty="0" smtClean="0">
                <a:latin typeface="Arial" panose="020B0604020202020204" pitchFamily="34" charset="0"/>
                <a:cs typeface="Arial" panose="020B0604020202020204" pitchFamily="34" charset="0"/>
              </a:rPr>
              <a:t> O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cs typeface="Arial" panose="020B0604020202020204" pitchFamily="34" charset="0"/>
              </a:rPr>
              <a:t>O.ID = N.ID </a:t>
            </a:r>
            <a:r>
              <a:rPr lang="en-US" dirty="0">
                <a:solidFill>
                  <a:schemeClr val="accent5">
                    <a:lumMod val="50000"/>
                  </a:schemeClr>
                </a:solidFill>
                <a:latin typeface="Arial" panose="020B0604020202020204" pitchFamily="34" charset="0"/>
                <a:cs typeface="Arial" panose="020B0604020202020204" pitchFamily="34" charset="0"/>
              </a:rPr>
              <a:t>AND</a:t>
            </a:r>
            <a:r>
              <a:rPr lang="en-US" dirty="0">
                <a:latin typeface="Arial" panose="020B0604020202020204" pitchFamily="34" charset="0"/>
                <a:cs typeface="Arial" panose="020B0604020202020204" pitchFamily="34" charset="0"/>
              </a:rPr>
              <a:t> O.NAME = N.NAME</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4" name="TextBox 13"/>
          <p:cNvSpPr txBox="1"/>
          <p:nvPr/>
        </p:nvSpPr>
        <p:spPr>
          <a:xfrm>
            <a:off x="5791200" y="5657039"/>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5" name="Table 14"/>
          <p:cNvGraphicFramePr>
            <a:graphicFrameLocks noGrp="1"/>
          </p:cNvGraphicFramePr>
          <p:nvPr>
            <p:extLst>
              <p:ext uri="{D42A27DB-BD31-4B8C-83A1-F6EECF244321}">
                <p14:modId xmlns:p14="http://schemas.microsoft.com/office/powerpoint/2010/main" xmlns="" val="525430499"/>
              </p:ext>
            </p:extLst>
          </p:nvPr>
        </p:nvGraphicFramePr>
        <p:xfrm>
          <a:off x="6349184" y="5334000"/>
          <a:ext cx="2544445" cy="1125771"/>
        </p:xfrm>
        <a:graphic>
          <a:graphicData uri="http://schemas.openxmlformats.org/drawingml/2006/table">
            <a:tbl>
              <a:tblPr firstRow="1" firstCol="1" bandRow="1">
                <a:tableStyleId>{69012ECD-51FC-41F1-AA8D-1B2483CD663E}</a:tableStyleId>
              </a:tblPr>
              <a:tblGrid>
                <a:gridCol w="627380"/>
                <a:gridCol w="1917065"/>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smtClean="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smtClean="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bl>
          </a:graphicData>
        </a:graphic>
      </p:graphicFrame>
    </p:spTree>
    <p:extLst>
      <p:ext uri="{BB962C8B-B14F-4D97-AF65-F5344CB8AC3E}">
        <p14:creationId xmlns:p14="http://schemas.microsoft.com/office/powerpoint/2010/main" xmlns="" val="3881707447"/>
      </p:ext>
    </p:extLst>
  </p:cSld>
  <p:clrMapOvr>
    <a:masterClrMapping/>
  </p:clrMapOvr>
  <p:timing>
    <p:tnLst>
      <p:par>
        <p:cTn id="1" dur="indefinite" restart="never" nodeType="tmRoot"/>
      </p:par>
    </p:tnLst>
  </p:timing>
</p:sld>
</file>

<file path=ppt/slides/slide3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a:t>
            </a:r>
            <a:r>
              <a:rPr lang="en-US" sz="4800" dirty="0" smtClean="0">
                <a:solidFill>
                  <a:srgbClr val="DC525C"/>
                </a:solidFill>
                <a:latin typeface="Segoe UI Light" panose="020B0502040204020203" pitchFamily="34" charset="0"/>
                <a:cs typeface="Segoe UI Light" panose="020B0502040204020203" pitchFamily="34" charset="0"/>
              </a:rPr>
              <a:t>LIKE STATEMENT</a:t>
            </a:r>
          </a:p>
        </p:txBody>
      </p:sp>
    </p:spTree>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CREATE TABLE ... LIKE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152400" y="1563469"/>
            <a:ext cx="8839200" cy="400110"/>
          </a:xfrm>
          <a:prstGeom prst="rect">
            <a:avLst/>
          </a:prstGeom>
        </p:spPr>
        <p:txBody>
          <a:bodyPr wrap="square">
            <a:spAutoFit/>
          </a:bodyPr>
          <a:lstStyle/>
          <a:p>
            <a:r>
              <a:rPr lang="en-IN" sz="2000" dirty="0">
                <a:solidFill>
                  <a:srgbClr val="0077AA"/>
                </a:solidFill>
                <a:latin typeface="Liberation Mono"/>
              </a:rPr>
              <a:t>CREATE TABLE [IF NOT EXISTS] new_tbl LIKE orig_tbl;</a:t>
            </a:r>
            <a:endParaRPr lang="en-US" sz="2000" dirty="0">
              <a:solidFill>
                <a:srgbClr val="0077AA"/>
              </a:solidFill>
              <a:latin typeface="Liberation Mono"/>
            </a:endParaRPr>
          </a:p>
        </p:txBody>
      </p:sp>
      <p:sp>
        <p:nvSpPr>
          <p:cNvPr id="8" name="Rectangle 7"/>
          <p:cNvSpPr/>
          <p:nvPr/>
        </p:nvSpPr>
        <p:spPr>
          <a:xfrm>
            <a:off x="76200" y="3352800"/>
            <a:ext cx="89916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 TABLE</a:t>
            </a:r>
            <a:r>
              <a:rPr lang="en-IN" dirty="0" smtClean="0">
                <a:latin typeface="Arial" panose="020B0604020202020204" pitchFamily="34" charset="0"/>
                <a:cs typeface="Arial" panose="020B0604020202020204" pitchFamily="34" charset="0"/>
              </a:rPr>
              <a:t> E </a:t>
            </a:r>
            <a:r>
              <a:rPr lang="en-IN" b="1" dirty="0">
                <a:solidFill>
                  <a:srgbClr val="E0D612"/>
                </a:solidFill>
                <a:latin typeface="Arial" panose="020B0604020202020204" pitchFamily="34" charset="0"/>
                <a:cs typeface="Arial" panose="020B0604020202020204" pitchFamily="34" charset="0"/>
              </a:rPr>
              <a:t>like</a:t>
            </a:r>
            <a:r>
              <a:rPr lang="en-IN" dirty="0" smtClean="0">
                <a:latin typeface="Arial" panose="020B0604020202020204" pitchFamily="34" charset="0"/>
                <a:cs typeface="Arial" panose="020B0604020202020204" pitchFamily="34" charset="0"/>
              </a:rPr>
              <a:t> EMP;</a:t>
            </a:r>
          </a:p>
        </p:txBody>
      </p:sp>
      <p:sp>
        <p:nvSpPr>
          <p:cNvPr id="6" name="Rectangle 5"/>
          <p:cNvSpPr/>
          <p:nvPr/>
        </p:nvSpPr>
        <p:spPr>
          <a:xfrm>
            <a:off x="76200" y="2057400"/>
            <a:ext cx="8991600" cy="923330"/>
          </a:xfrm>
          <a:prstGeom prst="rect">
            <a:avLst/>
          </a:prstGeom>
          <a:solidFill>
            <a:schemeClr val="accent4">
              <a:lumMod val="75000"/>
            </a:schemeClr>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a:t>
            </a:r>
            <a:r>
              <a:rPr lang="en-IN" dirty="0" smtClean="0">
                <a:latin typeface="Arial" panose="020B0604020202020204" pitchFamily="34" charset="0"/>
                <a:cs typeface="Arial" panose="020B0604020202020204" pitchFamily="34" charset="0"/>
              </a:rPr>
              <a:t>VIEWS.</a:t>
            </a:r>
          </a:p>
          <a:p>
            <a:pPr marL="342900" indent="-342900">
              <a:buFont typeface="Arial" panose="020B0604020202020204" pitchFamily="34" charset="0"/>
              <a:buChar char="•"/>
            </a:pPr>
            <a:r>
              <a:rPr lang="en-IN" dirty="0" smtClean="0">
                <a:latin typeface="Arial" panose="020B0604020202020204" pitchFamily="34" charset="0"/>
                <a:cs typeface="Arial" panose="020B0604020202020204" pitchFamily="34" charset="0"/>
              </a:rPr>
              <a:t>You </a:t>
            </a:r>
            <a:r>
              <a:rPr lang="en-IN" dirty="0">
                <a:latin typeface="Arial" panose="020B0604020202020204" pitchFamily="34" charset="0"/>
                <a:cs typeface="Arial" panose="020B0604020202020204" pitchFamily="34" charset="0"/>
              </a:rPr>
              <a:t>cannot execute CREATE TABLE or CREATE TABLE ... LIKE while a LOCK TABLES statement is in effect.</a:t>
            </a:r>
          </a:p>
        </p:txBody>
      </p:sp>
    </p:spTree>
    <p:extLst>
      <p:ext uri="{BB962C8B-B14F-4D97-AF65-F5344CB8AC3E}">
        <p14:creationId xmlns:p14="http://schemas.microsoft.com/office/powerpoint/2010/main" xmlns="" val="1892188075"/>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a:t>
            </a:r>
            <a:r>
              <a:rPr lang="en-US" sz="4800" i="1" dirty="0" smtClean="0">
                <a:solidFill>
                  <a:srgbClr val="DC525C"/>
                </a:solidFill>
                <a:latin typeface="Segoe UI Light" panose="020B0502040204020203" pitchFamily="34" charset="0"/>
                <a:cs typeface="Segoe UI Light" panose="020B0502040204020203" pitchFamily="34" charset="0"/>
              </a:rPr>
              <a:t>LIKE STATEMENT</a:t>
            </a:r>
          </a:p>
        </p:txBody>
      </p:sp>
      <p:sp>
        <p:nvSpPr>
          <p:cNvPr id="3" name="TextBox 2"/>
          <p:cNvSpPr txBox="1"/>
          <p:nvPr/>
        </p:nvSpPr>
        <p:spPr>
          <a:xfrm>
            <a:off x="2895600" y="76200"/>
            <a:ext cx="6172200" cy="707886"/>
          </a:xfrm>
          <a:prstGeom prst="rect">
            <a:avLst/>
          </a:prstGeom>
          <a:noFill/>
        </p:spPr>
        <p:txBody>
          <a:bodyPr wrap="square" rtlCol="0">
            <a:spAutoFit/>
          </a:bodyPr>
          <a:lstStyle/>
          <a:p>
            <a:pPr algn="just"/>
            <a:r>
              <a:rPr lang="en-IN" sz="2000" dirty="0" smtClean="0">
                <a:solidFill>
                  <a:srgbClr val="2658E6"/>
                </a:solidFill>
              </a:rPr>
              <a:t> MEMORY tables are visible to another client, but TEMPORARY tables are not visible to another client.</a:t>
            </a:r>
            <a:endParaRPr lang="en-IN" sz="2000" dirty="0">
              <a:solidFill>
                <a:srgbClr val="2658E6"/>
              </a:solidFill>
            </a:endParaRPr>
          </a:p>
        </p:txBody>
      </p:sp>
    </p:spTree>
    <p:extLst>
      <p:ext uri="{BB962C8B-B14F-4D97-AF65-F5344CB8AC3E}">
        <p14:creationId xmlns:p14="http://schemas.microsoft.com/office/powerpoint/2010/main" xmlns="" val="4148665827"/>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CREATE  TEMPORARY TABLE ... LIKE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a:t>
            </a:r>
            <a:r>
              <a:rPr lang="en-IN" dirty="0" smtClean="0">
                <a:latin typeface="Arial" panose="020B0604020202020204" pitchFamily="34" charset="0"/>
                <a:cs typeface="Arial" panose="020B0604020202020204" pitchFamily="34" charset="0"/>
              </a:rPr>
              <a:t>table.</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52400" y="1563469"/>
            <a:ext cx="8839200"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8" name="Rectangle 7"/>
          <p:cNvSpPr/>
          <p:nvPr/>
        </p:nvSpPr>
        <p:spPr>
          <a:xfrm>
            <a:off x="76200" y="4309646"/>
            <a:ext cx="89916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TEMPORARY</a:t>
            </a:r>
            <a:r>
              <a:rPr lang="en-IN" dirty="0">
                <a:solidFill>
                  <a:srgbClr val="298AE5"/>
                </a:solidFill>
                <a:latin typeface="Arial" panose="020B0604020202020204" pitchFamily="34" charset="0"/>
                <a:cs typeface="Arial" panose="020B0604020202020204" pitchFamily="34" charset="0"/>
              </a:rPr>
              <a:t> </a:t>
            </a:r>
            <a:r>
              <a:rPr lang="en-IN" dirty="0" smtClean="0">
                <a:solidFill>
                  <a:srgbClr val="0077AA"/>
                </a:solidFill>
                <a:latin typeface="Arial" panose="020B0604020202020204" pitchFamily="34" charset="0"/>
                <a:ea typeface="Times New Roman" panose="02020603050405020304" pitchFamily="18" charset="0"/>
              </a:rPr>
              <a:t>TABLE</a:t>
            </a:r>
            <a:r>
              <a:rPr lang="en-IN" dirty="0" smtClean="0">
                <a:latin typeface="Arial" panose="020B0604020202020204" pitchFamily="34" charset="0"/>
                <a:cs typeface="Arial" panose="020B0604020202020204" pitchFamily="34" charset="0"/>
              </a:rPr>
              <a:t> E </a:t>
            </a:r>
            <a:r>
              <a:rPr lang="en-IN" b="1" dirty="0">
                <a:solidFill>
                  <a:srgbClr val="E0D612"/>
                </a:solidFill>
                <a:latin typeface="Arial" panose="020B0604020202020204" pitchFamily="34" charset="0"/>
                <a:cs typeface="Arial" panose="020B0604020202020204" pitchFamily="34" charset="0"/>
              </a:rPr>
              <a:t>like</a:t>
            </a:r>
            <a:r>
              <a:rPr lang="en-IN" dirty="0" smtClean="0">
                <a:latin typeface="Arial" panose="020B0604020202020204" pitchFamily="34" charset="0"/>
                <a:cs typeface="Arial" panose="020B0604020202020204" pitchFamily="34" charset="0"/>
              </a:rPr>
              <a:t> EMP;</a:t>
            </a:r>
          </a:p>
        </p:txBody>
      </p:sp>
      <p:sp>
        <p:nvSpPr>
          <p:cNvPr id="6" name="Rectangle 5"/>
          <p:cNvSpPr/>
          <p:nvPr/>
        </p:nvSpPr>
        <p:spPr>
          <a:xfrm>
            <a:off x="76200" y="2057400"/>
            <a:ext cx="8991600" cy="923330"/>
          </a:xfrm>
          <a:prstGeom prst="rect">
            <a:avLst/>
          </a:prstGeom>
          <a:solidFill>
            <a:schemeClr val="accent4">
              <a:lumMod val="75000"/>
            </a:schemeClr>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a:t>
            </a:r>
            <a:r>
              <a:rPr lang="en-IN" dirty="0" smtClean="0">
                <a:latin typeface="Arial" panose="020B0604020202020204" pitchFamily="34" charset="0"/>
                <a:cs typeface="Arial" panose="020B0604020202020204" pitchFamily="34" charset="0"/>
              </a:rPr>
              <a:t>VIEWS.</a:t>
            </a:r>
          </a:p>
          <a:p>
            <a:pPr marL="342900" indent="-342900">
              <a:buFont typeface="Arial" panose="020B0604020202020204" pitchFamily="34" charset="0"/>
              <a:buChar char="•"/>
            </a:pPr>
            <a:r>
              <a:rPr lang="en-IN" dirty="0" smtClean="0">
                <a:latin typeface="Arial" panose="020B0604020202020204" pitchFamily="34" charset="0"/>
                <a:cs typeface="Arial" panose="020B0604020202020204" pitchFamily="34" charset="0"/>
              </a:rPr>
              <a:t>You </a:t>
            </a:r>
            <a:r>
              <a:rPr lang="en-IN" dirty="0">
                <a:latin typeface="Arial" panose="020B0604020202020204" pitchFamily="34" charset="0"/>
                <a:cs typeface="Arial" panose="020B0604020202020204" pitchFamily="34" charset="0"/>
              </a:rPr>
              <a:t>cannot execute CREATE TABLE or CREATE TABLE ... LIKE while a LOCK TABLES statement is in effect.</a:t>
            </a:r>
          </a:p>
        </p:txBody>
      </p:sp>
      <p:sp>
        <p:nvSpPr>
          <p:cNvPr id="9" name="Rectangle 8"/>
          <p:cNvSpPr/>
          <p:nvPr/>
        </p:nvSpPr>
        <p:spPr>
          <a:xfrm>
            <a:off x="76200" y="3048000"/>
            <a:ext cx="8991600" cy="923330"/>
          </a:xfrm>
          <a:prstGeom prst="rect">
            <a:avLst/>
          </a:prstGeom>
          <a:solidFill>
            <a:schemeClr val="accent4">
              <a:lumMod val="75000"/>
            </a:schemeClr>
          </a:solid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76200" y="47244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a:t>
            </a:r>
            <a:r>
              <a:rPr lang="en-IN" dirty="0" smtClean="0">
                <a:latin typeface="Arial" panose="020B0604020202020204" pitchFamily="34" charset="0"/>
                <a:cs typeface="Arial" panose="020B0604020202020204" pitchFamily="34" charset="0"/>
              </a:rPr>
              <a:t>TEMPORARY table with the same name as the original can be useful when you want to try some statements that modify the contents of the table, without changing the original table.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3120947731"/>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What is Entity Type?</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920805210"/>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a:t>
            </a:r>
            <a:r>
              <a:rPr lang="en-US" sz="4800" dirty="0" smtClean="0">
                <a:solidFill>
                  <a:srgbClr val="DC525C"/>
                </a:solidFill>
                <a:latin typeface="Segoe UI Light" panose="020B0502040204020203" pitchFamily="34" charset="0"/>
                <a:cs typeface="Segoe UI Light" panose="020B0502040204020203" pitchFamily="34" charset="0"/>
              </a:rPr>
              <a:t>SELECT STATEMENT</a:t>
            </a:r>
          </a:p>
        </p:txBody>
      </p:sp>
    </p:spTree>
    <p:extLst>
      <p:ext uri="{BB962C8B-B14F-4D97-AF65-F5344CB8AC3E}">
        <p14:creationId xmlns:p14="http://schemas.microsoft.com/office/powerpoint/2010/main" xmlns="" val="512018276"/>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CREATE TABLE ... SELECT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152400" y="1563469"/>
            <a:ext cx="8839200" cy="400110"/>
          </a:xfrm>
          <a:prstGeom prst="rect">
            <a:avLst/>
          </a:prstGeom>
        </p:spPr>
        <p:txBody>
          <a:bodyPr wrap="square">
            <a:spAutoFit/>
          </a:bodyPr>
          <a:lstStyle/>
          <a:p>
            <a:r>
              <a:rPr lang="en-IN" sz="2000" dirty="0">
                <a:solidFill>
                  <a:srgbClr val="0077AA"/>
                </a:solidFill>
                <a:latin typeface="Liberation Mono"/>
              </a:rPr>
              <a:t>CREATE TABLE new_tbl [AS] SELECT * FROM orig_tbl;</a:t>
            </a:r>
            <a:endParaRPr lang="en-US" sz="2000" dirty="0">
              <a:solidFill>
                <a:srgbClr val="0077AA"/>
              </a:solidFill>
              <a:latin typeface="Liberation Mono"/>
            </a:endParaRPr>
          </a:p>
        </p:txBody>
      </p:sp>
      <p:sp>
        <p:nvSpPr>
          <p:cNvPr id="8" name="Rectangle 7"/>
          <p:cNvSpPr/>
          <p:nvPr/>
        </p:nvSpPr>
        <p:spPr>
          <a:xfrm>
            <a:off x="76200" y="3048000"/>
            <a:ext cx="8991600"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a:t>
            </a:r>
            <a:r>
              <a:rPr lang="en-IN" dirty="0" smtClean="0">
                <a:solidFill>
                  <a:srgbClr val="0077AA"/>
                </a:solidFill>
                <a:latin typeface="Arial" panose="020B0604020202020204" pitchFamily="34" charset="0"/>
                <a:ea typeface="Times New Roman" panose="02020603050405020304" pitchFamily="18" charset="0"/>
              </a:rPr>
              <a:t>TABLE </a:t>
            </a:r>
            <a:r>
              <a:rPr lang="en-IN" dirty="0" smtClean="0">
                <a:latin typeface="Arial" panose="020B0604020202020204" pitchFamily="34" charset="0"/>
                <a:cs typeface="Arial" panose="020B0604020202020204" pitchFamily="34" charset="0"/>
              </a:rPr>
              <a:t>E </a:t>
            </a: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a:t>
            </a:r>
            <a:endParaRPr lang="en-IN"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a:t>
            </a:r>
            <a:r>
              <a:rPr lang="en-IN" dirty="0" smtClean="0">
                <a:solidFill>
                  <a:srgbClr val="0077AA"/>
                </a:solidFill>
                <a:latin typeface="Arial" panose="020B0604020202020204" pitchFamily="34" charset="0"/>
                <a:ea typeface="Times New Roman" panose="02020603050405020304" pitchFamily="18" charset="0"/>
              </a:rPr>
              <a:t>TABLE </a:t>
            </a:r>
            <a:r>
              <a:rPr lang="en-IN" dirty="0" smtClean="0">
                <a:latin typeface="Arial" panose="020B0604020202020204" pitchFamily="34" charset="0"/>
                <a:cs typeface="Arial" panose="020B0604020202020204" pitchFamily="34" charset="0"/>
              </a:rPr>
              <a:t>E </a:t>
            </a:r>
            <a:r>
              <a:rPr lang="en-IN" dirty="0" smtClean="0">
                <a:latin typeface="Arial" panose="020B0604020202020204" pitchFamily="34" charset="0"/>
                <a:ea typeface="Times New Roman" panose="02020603050405020304" pitchFamily="18" charset="0"/>
              </a:rPr>
              <a:t>AS</a:t>
            </a:r>
            <a:r>
              <a:rPr lang="en-IN" dirty="0" smtClean="0">
                <a:latin typeface="Arial" panose="020B0604020202020204" pitchFamily="34" charset="0"/>
                <a:cs typeface="Arial" panose="020B0604020202020204" pitchFamily="34" charset="0"/>
              </a:rPr>
              <a:t> </a:t>
            </a:r>
            <a:r>
              <a:rPr lang="en-IN" dirty="0" smtClean="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a:t>
            </a:r>
            <a:r>
              <a:rPr lang="en-IN" dirty="0" smtClean="0">
                <a:solidFill>
                  <a:srgbClr val="0077AA"/>
                </a:solidFill>
                <a:latin typeface="Arial" panose="020B0604020202020204" pitchFamily="34" charset="0"/>
                <a:ea typeface="Times New Roman" panose="02020603050405020304" pitchFamily="18" charset="0"/>
              </a:rPr>
              <a:t>TABLE </a:t>
            </a:r>
            <a:r>
              <a:rPr lang="en-IN" dirty="0" smtClean="0">
                <a:latin typeface="Arial" panose="020B0604020202020204" pitchFamily="34" charset="0"/>
                <a:cs typeface="Arial" panose="020B0604020202020204" pitchFamily="34" charset="0"/>
              </a:rPr>
              <a:t>E (ID INT) </a:t>
            </a: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a:t>
            </a:r>
            <a:r>
              <a:rPr lang="en-IN" dirty="0" smtClean="0">
                <a:solidFill>
                  <a:srgbClr val="0077AA"/>
                </a:solidFill>
                <a:latin typeface="Arial" panose="020B0604020202020204" pitchFamily="34" charset="0"/>
                <a:ea typeface="Times New Roman" panose="02020603050405020304" pitchFamily="18" charset="0"/>
              </a:rPr>
              <a:t>TABLE </a:t>
            </a:r>
            <a:r>
              <a:rPr lang="en-IN" dirty="0" smtClean="0">
                <a:latin typeface="Arial" panose="020B0604020202020204" pitchFamily="34" charset="0"/>
                <a:cs typeface="Arial" panose="020B0604020202020204" pitchFamily="34" charset="0"/>
              </a:rPr>
              <a:t>E </a:t>
            </a:r>
            <a:r>
              <a:rPr lang="en-IN" dirty="0" smtClean="0">
                <a:latin typeface="Arial" panose="020B0604020202020204" pitchFamily="34" charset="0"/>
                <a:ea typeface="Times New Roman" panose="02020603050405020304" pitchFamily="18" charset="0"/>
              </a:rPr>
              <a:t>AS</a:t>
            </a:r>
            <a:r>
              <a:rPr lang="en-IN" dirty="0" smtClean="0">
                <a:latin typeface="Arial" panose="020B0604020202020204" pitchFamily="34" charset="0"/>
                <a:cs typeface="Arial" panose="020B0604020202020204" pitchFamily="34" charset="0"/>
              </a:rPr>
              <a:t> </a:t>
            </a:r>
            <a:r>
              <a:rPr lang="en-IN" dirty="0" smtClean="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1+1</a:t>
            </a:r>
            <a:r>
              <a:rPr lang="en-IN" dirty="0">
                <a:latin typeface="Arial" panose="020B0604020202020204" pitchFamily="34" charset="0"/>
                <a:cs typeface="Arial" panose="020B0604020202020204" pitchFamily="34" charset="0"/>
              </a:rPr>
              <a:t>, </a:t>
            </a:r>
            <a:r>
              <a:rPr lang="en-IN" dirty="0" smtClean="0">
                <a:latin typeface="Arial" panose="020B0604020202020204" pitchFamily="34" charset="0"/>
                <a:cs typeface="Arial" panose="020B0604020202020204" pitchFamily="34" charset="0"/>
              </a:rPr>
              <a:t>ENAME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a:t>
            </a:r>
            <a:endParaRPr lang="en-IN"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a:t>
            </a:r>
            <a:r>
              <a:rPr lang="en-IN" dirty="0" smtClean="0">
                <a:solidFill>
                  <a:srgbClr val="0077AA"/>
                </a:solidFill>
                <a:latin typeface="Arial" panose="020B0604020202020204" pitchFamily="34" charset="0"/>
                <a:ea typeface="Times New Roman" panose="02020603050405020304" pitchFamily="18" charset="0"/>
              </a:rPr>
              <a:t>TABLE </a:t>
            </a:r>
            <a:r>
              <a:rPr lang="en-IN" dirty="0" smtClean="0">
                <a:latin typeface="Arial" panose="020B0604020202020204" pitchFamily="34" charset="0"/>
                <a:cs typeface="Arial" panose="020B0604020202020204" pitchFamily="34" charset="0"/>
              </a:rPr>
              <a:t>E </a:t>
            </a:r>
            <a:r>
              <a:rPr lang="en-IN" dirty="0" smtClean="0">
                <a:latin typeface="Arial" panose="020B0604020202020204" pitchFamily="34" charset="0"/>
                <a:ea typeface="Times New Roman" panose="02020603050405020304" pitchFamily="18" charset="0"/>
              </a:rPr>
              <a:t>AS</a:t>
            </a:r>
            <a:r>
              <a:rPr lang="en-IN" dirty="0" smtClean="0">
                <a:latin typeface="Arial" panose="020B0604020202020204" pitchFamily="34" charset="0"/>
                <a:cs typeface="Arial" panose="020B0604020202020204" pitchFamily="34" charset="0"/>
              </a:rPr>
              <a:t> </a:t>
            </a:r>
            <a:r>
              <a:rPr lang="en-IN" dirty="0" smtClean="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1+1 R1, ENAME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a:t>
            </a:r>
            <a:r>
              <a:rPr lang="en-IN" dirty="0" smtClean="0">
                <a:solidFill>
                  <a:srgbClr val="0077AA"/>
                </a:solidFill>
                <a:latin typeface="Arial" panose="020B0604020202020204" pitchFamily="34" charset="0"/>
                <a:ea typeface="Times New Roman" panose="02020603050405020304" pitchFamily="18" charset="0"/>
              </a:rPr>
              <a:t>TABLE </a:t>
            </a:r>
            <a:r>
              <a:rPr lang="en-IN" dirty="0" smtClean="0">
                <a:latin typeface="Arial" panose="020B0604020202020204" pitchFamily="34" charset="0"/>
                <a:cs typeface="Arial" panose="020B0604020202020204" pitchFamily="34" charset="0"/>
              </a:rPr>
              <a:t>E </a:t>
            </a:r>
            <a:r>
              <a:rPr lang="en-IN" dirty="0" smtClean="0">
                <a:latin typeface="Arial" panose="020B0604020202020204" pitchFamily="34" charset="0"/>
                <a:ea typeface="Times New Roman" panose="02020603050405020304" pitchFamily="18" charset="0"/>
              </a:rPr>
              <a:t>AS</a:t>
            </a:r>
            <a:r>
              <a:rPr lang="en-IN" dirty="0" smtClean="0">
                <a:latin typeface="Arial" panose="020B0604020202020204" pitchFamily="34" charset="0"/>
                <a:cs typeface="Arial" panose="020B0604020202020204" pitchFamily="34" charset="0"/>
              </a:rPr>
              <a:t> </a:t>
            </a:r>
            <a:r>
              <a:rPr lang="en-IN" dirty="0" smtClean="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WHERE</a:t>
            </a:r>
            <a:r>
              <a:rPr lang="en-IN" dirty="0" smtClean="0">
                <a:solidFill>
                  <a:srgbClr val="DD4A68"/>
                </a:solidFill>
                <a:latin typeface="Arial" panose="020B0604020202020204" pitchFamily="34" charset="0"/>
                <a:ea typeface="Times New Roman" panose="02020603050405020304" pitchFamily="18" charset="0"/>
              </a:rPr>
              <a:t> 1=2</a:t>
            </a:r>
            <a:r>
              <a:rPr lang="en-IN" dirty="0">
                <a:latin typeface="Arial" panose="020B0604020202020204" pitchFamily="34" charset="0"/>
                <a:cs typeface="Arial" panose="020B0604020202020204" pitchFamily="34" charset="0"/>
              </a:rPr>
              <a:t>;</a:t>
            </a:r>
            <a:endParaRPr lang="en-IN" dirty="0" smtClean="0">
              <a:latin typeface="Arial" panose="020B0604020202020204" pitchFamily="34" charset="0"/>
              <a:cs typeface="Arial" panose="020B0604020202020204" pitchFamily="34" charset="0"/>
            </a:endParaRPr>
          </a:p>
        </p:txBody>
      </p:sp>
      <p:sp>
        <p:nvSpPr>
          <p:cNvPr id="9" name="Rectangle 8"/>
          <p:cNvSpPr/>
          <p:nvPr/>
        </p:nvSpPr>
        <p:spPr>
          <a:xfrm>
            <a:off x="76200" y="2057400"/>
            <a:ext cx="8991600" cy="923330"/>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a:t>
            </a:r>
            <a:r>
              <a:rPr lang="en-IN" dirty="0" smtClean="0">
                <a:latin typeface="Arial" panose="020B0604020202020204" pitchFamily="34" charset="0"/>
                <a:cs typeface="Arial" panose="020B0604020202020204" pitchFamily="34" charset="0"/>
              </a:rPr>
              <a:t>.... FOR UPDATE.</a:t>
            </a:r>
          </a:p>
          <a:p>
            <a:r>
              <a:rPr lang="en-IN" dirty="0" smtClean="0">
                <a:latin typeface="Arial" panose="020B0604020202020204" pitchFamily="34" charset="0"/>
                <a:cs typeface="Arial" panose="020B0604020202020204" pitchFamily="34" charset="0"/>
              </a:rPr>
              <a:t>If </a:t>
            </a:r>
            <a:r>
              <a:rPr lang="en-IN" dirty="0">
                <a:latin typeface="Arial" panose="020B0604020202020204" pitchFamily="34" charset="0"/>
                <a:cs typeface="Arial" panose="020B0604020202020204" pitchFamily="34" charset="0"/>
              </a:rPr>
              <a:t>you attempt to do so, the statement fails.</a:t>
            </a:r>
          </a:p>
        </p:txBody>
      </p:sp>
      <p:sp>
        <p:nvSpPr>
          <p:cNvPr id="10" name="Rectangle 9"/>
          <p:cNvSpPr/>
          <p:nvPr/>
        </p:nvSpPr>
        <p:spPr>
          <a:xfrm>
            <a:off x="190500" y="5715000"/>
            <a:ext cx="8763000" cy="353943"/>
          </a:xfrm>
          <a:prstGeom prst="rect">
            <a:avLst/>
          </a:prstGeom>
          <a:solidFill>
            <a:schemeClr val="accent2">
              <a:lumMod val="75000"/>
            </a:schemeClr>
          </a:solidFill>
        </p:spPr>
        <p:txBody>
          <a:bodyPr wrap="square">
            <a:spAutoFit/>
          </a:bodyPr>
          <a:lstStyle/>
          <a:p>
            <a:r>
              <a:rPr lang="en-IN" sz="1700" dirty="0" smtClean="0">
                <a:latin typeface="Arial" panose="020B0604020202020204" pitchFamily="34" charset="0"/>
                <a:cs typeface="Arial" panose="020B0604020202020204" pitchFamily="34" charset="0"/>
              </a:rPr>
              <a:t>By default, this statement does not copy all column attributes such as AUTO_INCREMET</a:t>
            </a:r>
            <a:endParaRPr lang="en-IN" sz="17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448656043"/>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smtClean="0">
                <a:solidFill>
                  <a:srgbClr val="DC525C"/>
                </a:solidFill>
                <a:latin typeface="Segoe UI Light" panose="020B0502040204020203" pitchFamily="34" charset="0"/>
                <a:cs typeface="Segoe UI Light" panose="020B0502040204020203" pitchFamily="34" charset="0"/>
              </a:rPr>
              <a:t>Commit and Rollback</a:t>
            </a:r>
            <a:endParaRPr lang="en-US" sz="4800" dirty="0" smtClean="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389053834"/>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Commit and Rollback</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52400" y="1524000"/>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76200" y="4286071"/>
            <a:ext cx="899160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smtClean="0">
                <a:latin typeface="Arial" panose="020B0604020202020204" pitchFamily="34" charset="0"/>
                <a:cs typeface="Arial" panose="020B0604020202020204" pitchFamily="34" charset="0"/>
              </a:rPr>
              <a:t>START TRANSACTION READ ONLY;</a:t>
            </a:r>
            <a:endParaRPr lang="en-IN" sz="1600"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sz="1600" dirty="0" smtClean="0">
                <a:latin typeface="Arial" panose="020B0604020202020204" pitchFamily="34" charset="0"/>
                <a:cs typeface="Arial" panose="020B0604020202020204" pitchFamily="34" charset="0"/>
              </a:rPr>
              <a:t>INSERT DEPT values (60, </a:t>
            </a:r>
            <a:r>
              <a:rPr lang="en-IN" sz="1600" dirty="0">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HRD', </a:t>
            </a:r>
            <a:r>
              <a:rPr lang="en-IN" sz="1600" dirty="0">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Pune' );</a:t>
            </a:r>
          </a:p>
          <a:p>
            <a:pPr marL="342900" indent="-342900">
              <a:lnSpc>
                <a:spcPct val="150000"/>
              </a:lnSpc>
              <a:buFont typeface="Arial" panose="020B0604020202020204" pitchFamily="34" charset="0"/>
              <a:buChar char="•"/>
            </a:pPr>
            <a:r>
              <a:rPr lang="en-IN" sz="1600" dirty="0" smtClean="0">
                <a:latin typeface="Arial" panose="020B0604020202020204" pitchFamily="34" charset="0"/>
                <a:cs typeface="Arial" panose="020B0604020202020204" pitchFamily="34" charset="0"/>
              </a:rPr>
              <a:t>COMMIT</a:t>
            </a:r>
            <a:endParaRPr lang="en-IN" sz="1600" dirty="0">
              <a:latin typeface="Arial" panose="020B0604020202020204" pitchFamily="34" charset="0"/>
              <a:cs typeface="Arial" panose="020B0604020202020204" pitchFamily="34" charset="0"/>
            </a:endParaRPr>
          </a:p>
        </p:txBody>
      </p:sp>
      <p:sp>
        <p:nvSpPr>
          <p:cNvPr id="6" name="Rectangle 5"/>
          <p:cNvSpPr/>
          <p:nvPr/>
        </p:nvSpPr>
        <p:spPr>
          <a:xfrm>
            <a:off x="76200" y="3581400"/>
            <a:ext cx="8991600" cy="646331"/>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xmlns="" val="2207770282"/>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Commit and Rollback</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52400" y="1524000"/>
            <a:ext cx="8839200"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76200" y="3581400"/>
            <a:ext cx="8991600" cy="124649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BEGIN WORK</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INSERT</a:t>
            </a:r>
            <a:r>
              <a:rPr lang="en-IN" sz="1600" dirty="0" smtClean="0">
                <a:latin typeface="Arial" panose="020B0604020202020204" pitchFamily="34" charset="0"/>
                <a:cs typeface="Arial" panose="020B0604020202020204" pitchFamily="34" charset="0"/>
              </a:rPr>
              <a:t> DEPT </a:t>
            </a:r>
            <a:r>
              <a:rPr lang="en-IN" sz="1600" dirty="0" smtClean="0">
                <a:solidFill>
                  <a:srgbClr val="0077AA"/>
                </a:solidFill>
                <a:latin typeface="Arial" panose="020B0604020202020204" pitchFamily="34" charset="0"/>
                <a:ea typeface="Times New Roman" panose="02020603050405020304" pitchFamily="18" charset="0"/>
              </a:rPr>
              <a:t>VALUES</a:t>
            </a:r>
            <a:r>
              <a:rPr lang="en-IN" sz="1600" dirty="0" smtClean="0">
                <a:latin typeface="Arial" panose="020B0604020202020204" pitchFamily="34" charset="0"/>
                <a:cs typeface="Arial" panose="020B0604020202020204" pitchFamily="34" charset="0"/>
              </a:rPr>
              <a:t> (60, </a:t>
            </a:r>
            <a:r>
              <a:rPr lang="en-IN" sz="1600" dirty="0">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HRD', </a:t>
            </a:r>
            <a:r>
              <a:rPr lang="en-IN" sz="1600" dirty="0">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Pune' );</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COMMIT WORK</a:t>
            </a:r>
          </a:p>
        </p:txBody>
      </p:sp>
      <p:sp>
        <p:nvSpPr>
          <p:cNvPr id="6" name="Rectangle 5"/>
          <p:cNvSpPr/>
          <p:nvPr/>
        </p:nvSpPr>
        <p:spPr>
          <a:xfrm>
            <a:off x="76200" y="2873514"/>
            <a:ext cx="8991600" cy="646331"/>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9" name="Rectangle 8"/>
          <p:cNvSpPr/>
          <p:nvPr/>
        </p:nvSpPr>
        <p:spPr>
          <a:xfrm>
            <a:off x="152400" y="5029200"/>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SET autocommit = {0 | 1</a:t>
            </a:r>
            <a:r>
              <a:rPr lang="en-IN" dirty="0" smtClean="0">
                <a:solidFill>
                  <a:srgbClr val="298AE5"/>
                </a:solidFill>
                <a:latin typeface="Arial" panose="020B0604020202020204" pitchFamily="34" charset="0"/>
                <a:cs typeface="Arial" panose="020B0604020202020204" pitchFamily="34" charset="0"/>
              </a:rPr>
              <a:t>}    0 - </a:t>
            </a:r>
            <a:r>
              <a:rPr lang="en-US" dirty="0" smtClean="0">
                <a:solidFill>
                  <a:srgbClr val="298AE5"/>
                </a:solidFill>
                <a:latin typeface="Arial" panose="020B0604020202020204" pitchFamily="34" charset="0"/>
                <a:cs typeface="Arial" panose="020B0604020202020204" pitchFamily="34" charset="0"/>
              </a:rPr>
              <a:t>disable; 1 - enable</a:t>
            </a:r>
          </a:p>
        </p:txBody>
      </p:sp>
      <p:sp>
        <p:nvSpPr>
          <p:cNvPr id="10" name="Rectangle 9"/>
          <p:cNvSpPr/>
          <p:nvPr/>
        </p:nvSpPr>
        <p:spPr>
          <a:xfrm>
            <a:off x="152400" y="5599837"/>
            <a:ext cx="2917273" cy="369332"/>
          </a:xfrm>
          <a:prstGeom prst="rect">
            <a:avLst/>
          </a:prstGeom>
        </p:spPr>
        <p:txBody>
          <a:bodyPr wrap="non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dirty="0"/>
              <a:t> </a:t>
            </a:r>
            <a:r>
              <a:rPr lang="en-IN" sz="1600" dirty="0">
                <a:solidFill>
                  <a:srgbClr val="DD4A68"/>
                </a:solidFill>
                <a:latin typeface="Arial" panose="020B0604020202020204" pitchFamily="34" charset="0"/>
                <a:ea typeface="Times New Roman" panose="02020603050405020304" pitchFamily="18" charset="0"/>
              </a:rPr>
              <a:t>@@AUTOCOMMIT;</a:t>
            </a:r>
          </a:p>
        </p:txBody>
      </p:sp>
    </p:spTree>
    <p:extLst>
      <p:ext uri="{BB962C8B-B14F-4D97-AF65-F5344CB8AC3E}">
        <p14:creationId xmlns:p14="http://schemas.microsoft.com/office/powerpoint/2010/main" xmlns="" val="556562057"/>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smtClean="0">
                <a:solidFill>
                  <a:srgbClr val="DC525C"/>
                </a:solidFill>
                <a:latin typeface="Segoe UI Light" panose="020B0502040204020203" pitchFamily="34" charset="0"/>
                <a:cs typeface="Segoe UI Light" panose="020B0502040204020203" pitchFamily="34" charset="0"/>
              </a:rPr>
              <a:t>INSERT ROWS using </a:t>
            </a:r>
            <a:r>
              <a:rPr lang="en-IN" sz="4800" dirty="0">
                <a:solidFill>
                  <a:srgbClr val="DC525C"/>
                </a:solidFill>
                <a:latin typeface="Segoe UI Light" panose="020B0502040204020203" pitchFamily="34" charset="0"/>
                <a:cs typeface="Segoe UI Light" panose="020B0502040204020203" pitchFamily="34" charset="0"/>
              </a:rPr>
              <a:t>VALUES</a:t>
            </a:r>
            <a:endParaRPr lang="en-US" sz="4800" dirty="0" smtClean="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timing>
    <p:tnLst>
      <p:par>
        <p:cTn id="1" dur="indefinite" restart="never" nodeType="tmRoot"/>
      </p:par>
    </p:tnLst>
  </p:timing>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a:blip r:embed="rId2"/>
          <a:stretch>
            <a:fillRect/>
          </a:stretch>
        </p:blipFill>
        <p:spPr>
          <a:xfrm>
            <a:off x="168828" y="3200400"/>
            <a:ext cx="7826226" cy="407679"/>
          </a:xfrm>
          <a:prstGeom prst="rect">
            <a:avLst/>
          </a:prstGeom>
        </p:spPr>
      </p:pic>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INSERT … VALUES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a:t>
            </a:r>
            <a:r>
              <a:rPr lang="en-IN" dirty="0" smtClean="0">
                <a:latin typeface="Arial" panose="020B0604020202020204" pitchFamily="34" charset="0"/>
                <a:cs typeface="Arial" panose="020B0604020202020204" pitchFamily="34" charset="0"/>
              </a:rPr>
              <a:t>VALUES</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52400" y="1447800"/>
            <a:ext cx="8839200" cy="707886"/>
          </a:xfrm>
          <a:prstGeom prst="rect">
            <a:avLst/>
          </a:prstGeom>
        </p:spPr>
        <p:txBody>
          <a:bodyPr wrap="square">
            <a:spAutoFit/>
          </a:bodyPr>
          <a:lstStyle/>
          <a:p>
            <a:r>
              <a:rPr lang="en-IN" sz="2000" dirty="0">
                <a:solidFill>
                  <a:srgbClr val="0077AA"/>
                </a:solidFill>
                <a:latin typeface="Liberation Mono"/>
              </a:rPr>
              <a:t>INSERT [INTO] tbl_name [(col_name,...)] {VALUES | VALUE} ({expr | DEFAULT}, ...) , (...), ... [ON DUPLICATE KEY UPDATE assignment_list]</a:t>
            </a:r>
            <a:endParaRPr lang="en-US" sz="2000" dirty="0">
              <a:solidFill>
                <a:srgbClr val="0077AA"/>
              </a:solidFill>
              <a:latin typeface="Liberation Mono"/>
            </a:endParaRPr>
          </a:p>
        </p:txBody>
      </p:sp>
      <p:sp>
        <p:nvSpPr>
          <p:cNvPr id="6" name="Rectangle 5"/>
          <p:cNvSpPr/>
          <p:nvPr/>
        </p:nvSpPr>
        <p:spPr>
          <a:xfrm>
            <a:off x="76200" y="2340114"/>
            <a:ext cx="8991600" cy="707886"/>
          </a:xfrm>
          <a:prstGeom prst="rect">
            <a:avLst/>
          </a:prstGeom>
          <a:solidFill>
            <a:srgbClr val="1B0125"/>
          </a:solidFill>
        </p:spPr>
        <p:txBody>
          <a:bodyPr wrap="square">
            <a:spAutoFit/>
          </a:bodyPr>
          <a:lstStyle/>
          <a:p>
            <a:pPr>
              <a:buFont typeface="Arial" panose="020B0604020202020204" pitchFamily="34" charset="0"/>
              <a:buNone/>
            </a:pPr>
            <a:r>
              <a:rPr lang="en-IN" sz="2000" dirty="0">
                <a:solidFill>
                  <a:srgbClr val="C8A0C3"/>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3" name="Group 2"/>
          <p:cNvGrpSpPr/>
          <p:nvPr/>
        </p:nvGrpSpPr>
        <p:grpSpPr>
          <a:xfrm>
            <a:off x="3817620" y="4442415"/>
            <a:ext cx="2647667" cy="472666"/>
            <a:chOff x="3817620" y="4442415"/>
            <a:chExt cx="2647667"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402948" cy="369332"/>
            </a:xfrm>
            <a:prstGeom prst="rect">
              <a:avLst/>
            </a:prstGeom>
            <a:noFill/>
          </p:spPr>
          <p:txBody>
            <a:bodyPr wrap="none" rtlCol="0">
              <a:spAutoFit/>
            </a:bodyPr>
            <a:lstStyle/>
            <a:p>
              <a:r>
                <a:rPr lang="en-IN" dirty="0" smtClean="0">
                  <a:solidFill>
                    <a:srgbClr val="C8A0C3"/>
                  </a:solidFill>
                </a:rPr>
                <a:t>Column List</a:t>
              </a:r>
              <a:endParaRPr lang="en-IN" dirty="0">
                <a:solidFill>
                  <a:srgbClr val="C8A0C3"/>
                </a:solidFill>
              </a:endParaRPr>
            </a:p>
          </p:txBody>
        </p:sp>
      </p:grpSp>
      <p:grpSp>
        <p:nvGrpSpPr>
          <p:cNvPr id="2" name="Group 1"/>
          <p:cNvGrpSpPr/>
          <p:nvPr/>
        </p:nvGrpSpPr>
        <p:grpSpPr>
          <a:xfrm>
            <a:off x="6123543" y="3536458"/>
            <a:ext cx="2989977" cy="472666"/>
            <a:chOff x="6123543" y="3536458"/>
            <a:chExt cx="2989977"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732077" cy="369332"/>
            </a:xfrm>
            <a:prstGeom prst="rect">
              <a:avLst/>
            </a:prstGeom>
            <a:noFill/>
          </p:spPr>
          <p:txBody>
            <a:bodyPr wrap="none" rtlCol="0">
              <a:spAutoFit/>
            </a:bodyPr>
            <a:lstStyle/>
            <a:p>
              <a:r>
                <a:rPr lang="en-IN" dirty="0" smtClean="0">
                  <a:solidFill>
                    <a:srgbClr val="C8A0C3"/>
                  </a:solidFill>
                </a:rPr>
                <a:t>Column Values</a:t>
              </a:r>
              <a:endParaRPr lang="en-IN" dirty="0">
                <a:solidFill>
                  <a:srgbClr val="C8A0C3"/>
                </a:solidFill>
              </a:endParaRPr>
            </a:p>
          </p:txBody>
        </p:sp>
      </p:grpSp>
      <p:grpSp>
        <p:nvGrpSpPr>
          <p:cNvPr id="8" name="Group 7"/>
          <p:cNvGrpSpPr/>
          <p:nvPr/>
        </p:nvGrpSpPr>
        <p:grpSpPr>
          <a:xfrm>
            <a:off x="3429000"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smtClean="0">
                  <a:solidFill>
                    <a:srgbClr val="C8A0C3"/>
                  </a:solidFill>
                </a:rPr>
                <a:t>Inserting multiple rows</a:t>
              </a:r>
              <a:endParaRPr lang="en-IN" dirty="0">
                <a:solidFill>
                  <a:srgbClr val="C8A0C3"/>
                </a:solidFill>
              </a:endParaRPr>
            </a:p>
          </p:txBody>
        </p:sp>
      </p:grpSp>
      <p:pic>
        <p:nvPicPr>
          <p:cNvPr id="32" name="Picture 31"/>
          <p:cNvPicPr>
            <a:picLocks noChangeAspect="1"/>
          </p:cNvPicPr>
          <p:nvPr/>
        </p:nvPicPr>
        <p:blipFill>
          <a:blip r:embed="rId3"/>
          <a:stretch>
            <a:fillRect/>
          </a:stretch>
        </p:blipFill>
        <p:spPr>
          <a:xfrm>
            <a:off x="160614" y="4054884"/>
            <a:ext cx="8822772" cy="381000"/>
          </a:xfrm>
          <a:prstGeom prst="rect">
            <a:avLst/>
          </a:prstGeom>
        </p:spPr>
      </p:pic>
      <p:pic>
        <p:nvPicPr>
          <p:cNvPr id="33" name="Picture 32"/>
          <p:cNvPicPr>
            <a:picLocks noChangeAspect="1"/>
          </p:cNvPicPr>
          <p:nvPr/>
        </p:nvPicPr>
        <p:blipFill>
          <a:blip r:embed="rId4"/>
          <a:stretch>
            <a:fillRect/>
          </a:stretch>
        </p:blipFill>
        <p:spPr>
          <a:xfrm>
            <a:off x="152400" y="5027710"/>
            <a:ext cx="8898972" cy="724264"/>
          </a:xfrm>
          <a:prstGeom prst="rect">
            <a:avLst/>
          </a:prstGeom>
        </p:spPr>
      </p:pic>
    </p:spTree>
    <p:extLst>
      <p:ext uri="{BB962C8B-B14F-4D97-AF65-F5344CB8AC3E}">
        <p14:creationId xmlns:p14="http://schemas.microsoft.com/office/powerpoint/2010/main" xmlns="" val="2779365987"/>
      </p:ext>
    </p:extLst>
  </p:cSld>
  <p:clrMapOvr>
    <a:masterClrMapping/>
  </p:clrMapOvr>
  <p:timing>
    <p:tnLst>
      <p:par>
        <p:cTn id="1" dur="indefinite" restart="never" nodeType="tmRoot"/>
      </p:par>
    </p:tnLst>
  </p:timing>
</p:sld>
</file>

<file path=ppt/slides/slide3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smtClean="0">
                <a:solidFill>
                  <a:srgbClr val="DC525C"/>
                </a:solidFill>
                <a:latin typeface="Segoe UI Light" panose="020B0502040204020203" pitchFamily="34" charset="0"/>
                <a:cs typeface="Segoe UI Light" panose="020B0502040204020203" pitchFamily="34" charset="0"/>
              </a:rPr>
              <a:t>encoding/decoding</a:t>
            </a:r>
            <a:endParaRPr lang="en-US" sz="4800" dirty="0" smtClean="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transition/>
  <p:timing>
    <p:tnLst>
      <p:par>
        <p:cTn id="1" dur="indefinite" restart="never" nodeType="tmRoot"/>
      </p:par>
    </p:tnLst>
  </p:timing>
</p:sld>
</file>

<file path=ppt/slides/slide3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aes_encrypt  /  aes_decrypt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01469"/>
            <a:ext cx="8991600" cy="923330"/>
          </a:xfrm>
          <a:prstGeom prst="rect">
            <a:avLst/>
          </a:prstGeom>
        </p:spPr>
        <p:txBody>
          <a:bodyPr wrap="square">
            <a:spAutoFit/>
          </a:bodyPr>
          <a:lstStyle/>
          <a:p>
            <a:r>
              <a:rPr lang="en-US" dirty="0" smtClean="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smtClean="0">
                <a:latin typeface="Arial" panose="020B0604020202020204" pitchFamily="34" charset="0"/>
                <a:cs typeface="Arial" panose="020B0604020202020204" pitchFamily="34" charset="0"/>
              </a:rPr>
              <a:t>Rijndael</a:t>
            </a:r>
            <a:r>
              <a:rPr lang="en-US"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71406" y="4657563"/>
            <a:ext cx="8858312" cy="1200329"/>
          </a:xfrm>
          <a:prstGeom prst="rect">
            <a:avLst/>
          </a:prstGeom>
        </p:spPr>
        <p:txBody>
          <a:bodyPr wrap="square">
            <a:spAutoFit/>
          </a:bodyPr>
          <a:lstStyle/>
          <a:p>
            <a:r>
              <a:rPr lang="en-US" dirty="0" smtClean="0">
                <a:solidFill>
                  <a:srgbClr val="0070C0"/>
                </a:solidFill>
                <a:latin typeface="Arial" pitchFamily="34" charset="0"/>
                <a:cs typeface="Arial" pitchFamily="34" charset="0"/>
              </a:rPr>
              <a:t>INSERT INTO </a:t>
            </a:r>
            <a:r>
              <a:rPr lang="en-US" dirty="0" smtClean="0">
                <a:latin typeface="Arial" pitchFamily="34" charset="0"/>
                <a:cs typeface="Arial" pitchFamily="34" charset="0"/>
              </a:rPr>
              <a:t>TEMP</a:t>
            </a:r>
            <a:r>
              <a:rPr lang="en-US" dirty="0" smtClean="0">
                <a:solidFill>
                  <a:srgbClr val="0070C0"/>
                </a:solidFill>
                <a:latin typeface="Arial" pitchFamily="34" charset="0"/>
                <a:cs typeface="Arial" pitchFamily="34" charset="0"/>
              </a:rPr>
              <a:t> </a:t>
            </a:r>
            <a:r>
              <a:rPr lang="en-US" dirty="0" smtClean="0">
                <a:latin typeface="Arial" pitchFamily="34" charset="0"/>
                <a:cs typeface="Arial" pitchFamily="34" charset="0"/>
              </a:rPr>
              <a:t>VALUES(1,"SALEEL1", </a:t>
            </a:r>
            <a:r>
              <a:rPr lang="en-US" dirty="0" smtClean="0">
                <a:solidFill>
                  <a:schemeClr val="accent4">
                    <a:lumMod val="50000"/>
                  </a:schemeClr>
                </a:solidFill>
                <a:latin typeface="Arial" pitchFamily="34" charset="0"/>
                <a:cs typeface="Arial" pitchFamily="34" charset="0"/>
              </a:rPr>
              <a:t>AES_ENCRYPT(</a:t>
            </a:r>
            <a:r>
              <a:rPr lang="en-US" dirty="0" smtClean="0">
                <a:solidFill>
                  <a:srgbClr val="00B050"/>
                </a:solidFill>
                <a:latin typeface="Arial" pitchFamily="34" charset="0"/>
                <a:cs typeface="Arial" pitchFamily="34" charset="0"/>
              </a:rPr>
              <a:t>'SHARMIN', 'KEY1'</a:t>
            </a:r>
            <a:r>
              <a:rPr lang="en-US" dirty="0" smtClean="0">
                <a:solidFill>
                  <a:schemeClr val="accent4">
                    <a:lumMod val="50000"/>
                  </a:schemeClr>
                </a:solidFill>
                <a:latin typeface="Arial" pitchFamily="34" charset="0"/>
                <a:cs typeface="Arial" pitchFamily="34" charset="0"/>
              </a:rPr>
              <a:t>)</a:t>
            </a:r>
            <a:r>
              <a:rPr lang="en-US" dirty="0" smtClean="0">
                <a:solidFill>
                  <a:srgbClr val="0070C0"/>
                </a:solidFill>
                <a:latin typeface="Arial" pitchFamily="34" charset="0"/>
                <a:cs typeface="Arial" pitchFamily="34" charset="0"/>
              </a:rPr>
              <a:t>);</a:t>
            </a:r>
          </a:p>
          <a:p>
            <a:endParaRPr lang="en-US" dirty="0" smtClean="0">
              <a:solidFill>
                <a:srgbClr val="0070C0"/>
              </a:solidFill>
              <a:latin typeface="Arial" pitchFamily="34" charset="0"/>
              <a:cs typeface="Arial" pitchFamily="34" charset="0"/>
            </a:endParaRPr>
          </a:p>
          <a:p>
            <a:r>
              <a:rPr lang="en-US" dirty="0" smtClean="0">
                <a:solidFill>
                  <a:srgbClr val="0070C0"/>
                </a:solidFill>
                <a:latin typeface="Arial" pitchFamily="34" charset="0"/>
                <a:cs typeface="Arial" pitchFamily="34" charset="0"/>
              </a:rPr>
              <a:t>SELECT </a:t>
            </a:r>
            <a:r>
              <a:rPr lang="en-US" dirty="0" smtClean="0">
                <a:latin typeface="Arial" pitchFamily="34" charset="0"/>
                <a:cs typeface="Arial" pitchFamily="34" charset="0"/>
              </a:rPr>
              <a:t>ID, ENAME, </a:t>
            </a:r>
            <a:r>
              <a:rPr lang="en-US" dirty="0" smtClean="0">
                <a:solidFill>
                  <a:srgbClr val="0070C0"/>
                </a:solidFill>
                <a:latin typeface="Arial" pitchFamily="34" charset="0"/>
                <a:cs typeface="Arial" pitchFamily="34" charset="0"/>
              </a:rPr>
              <a:t>CONVERT(</a:t>
            </a:r>
            <a:r>
              <a:rPr lang="en-US" dirty="0" smtClean="0">
                <a:solidFill>
                  <a:schemeClr val="accent4">
                    <a:lumMod val="50000"/>
                  </a:schemeClr>
                </a:solidFill>
                <a:latin typeface="Arial" pitchFamily="34" charset="0"/>
                <a:cs typeface="Arial" pitchFamily="34" charset="0"/>
              </a:rPr>
              <a:t>AES_DECRYPT(</a:t>
            </a:r>
            <a:r>
              <a:rPr lang="en-US" dirty="0" smtClean="0">
                <a:latin typeface="Arial" pitchFamily="34" charset="0"/>
                <a:cs typeface="Arial" pitchFamily="34" charset="0"/>
              </a:rPr>
              <a:t>PASSWORD</a:t>
            </a:r>
            <a:r>
              <a:rPr lang="en-US" dirty="0" smtClean="0">
                <a:solidFill>
                  <a:srgbClr val="0070C0"/>
                </a:solidFill>
                <a:latin typeface="Arial" pitchFamily="34" charset="0"/>
                <a:cs typeface="Arial" pitchFamily="34" charset="0"/>
              </a:rPr>
              <a:t>, </a:t>
            </a:r>
            <a:r>
              <a:rPr lang="en-US" dirty="0" smtClean="0">
                <a:solidFill>
                  <a:srgbClr val="00B050"/>
                </a:solidFill>
                <a:latin typeface="Arial" pitchFamily="34" charset="0"/>
                <a:cs typeface="Arial" pitchFamily="34" charset="0"/>
              </a:rPr>
              <a:t>'KEY1'</a:t>
            </a:r>
            <a:r>
              <a:rPr lang="en-US" dirty="0" smtClean="0">
                <a:solidFill>
                  <a:schemeClr val="accent4">
                    <a:lumMod val="50000"/>
                  </a:schemeClr>
                </a:solidFill>
                <a:latin typeface="Arial" pitchFamily="34" charset="0"/>
                <a:cs typeface="Arial" pitchFamily="34" charset="0"/>
              </a:rPr>
              <a:t>)</a:t>
            </a:r>
            <a:r>
              <a:rPr lang="en-US" dirty="0" smtClean="0">
                <a:solidFill>
                  <a:srgbClr val="0070C0"/>
                </a:solidFill>
                <a:latin typeface="Arial" pitchFamily="34" charset="0"/>
                <a:cs typeface="Arial" pitchFamily="34" charset="0"/>
              </a:rPr>
              <a:t> USING UTF8) FROM </a:t>
            </a:r>
            <a:r>
              <a:rPr lang="en-US" dirty="0" smtClean="0">
                <a:latin typeface="Arial" pitchFamily="34" charset="0"/>
                <a:cs typeface="Arial" pitchFamily="34" charset="0"/>
              </a:rPr>
              <a:t>TEMP;</a:t>
            </a:r>
            <a:endParaRPr lang="en-US" dirty="0" smtClean="0">
              <a:solidFill>
                <a:srgbClr val="0070C0"/>
              </a:solidFill>
              <a:latin typeface="Arial" pitchFamily="34" charset="0"/>
              <a:cs typeface="Arial" pitchFamily="34" charset="0"/>
            </a:endParaRPr>
          </a:p>
        </p:txBody>
      </p:sp>
      <p:sp>
        <p:nvSpPr>
          <p:cNvPr id="10" name="Rectangle 9"/>
          <p:cNvSpPr/>
          <p:nvPr/>
        </p:nvSpPr>
        <p:spPr>
          <a:xfrm>
            <a:off x="142844" y="1800043"/>
            <a:ext cx="8786874" cy="1200329"/>
          </a:xfrm>
          <a:prstGeom prst="rect">
            <a:avLst/>
          </a:prstGeom>
        </p:spPr>
        <p:txBody>
          <a:bodyPr wrap="square">
            <a:spAutoFit/>
          </a:bodyPr>
          <a:lstStyle/>
          <a:p>
            <a:r>
              <a:rPr lang="en-US" dirty="0" smtClean="0"/>
              <a:t>AES_ENCRYPT() encrypts the string str using the key string key_str and returns a binary string containing the encrypted output. AES_DECRYPT() decrypts the encrypted string crypt_str using the key string key_str and returns the original plaintext string.</a:t>
            </a:r>
            <a:endParaRPr lang="en-US" dirty="0"/>
          </a:p>
        </p:txBody>
      </p:sp>
      <p:sp>
        <p:nvSpPr>
          <p:cNvPr id="12" name="Rectangle 11"/>
          <p:cNvSpPr/>
          <p:nvPr/>
        </p:nvSpPr>
        <p:spPr>
          <a:xfrm>
            <a:off x="285720" y="3286124"/>
            <a:ext cx="3142912" cy="923330"/>
          </a:xfrm>
          <a:prstGeom prst="rect">
            <a:avLst/>
          </a:prstGeom>
        </p:spPr>
        <p:txBody>
          <a:bodyPr wrap="none">
            <a:spAutoFit/>
          </a:bodyPr>
          <a:lstStyle/>
          <a:p>
            <a:pPr>
              <a:lnSpc>
                <a:spcPct val="150000"/>
              </a:lnSpc>
            </a:pPr>
            <a:r>
              <a:rPr lang="en-US" dirty="0" smtClean="0">
                <a:solidFill>
                  <a:srgbClr val="006C86"/>
                </a:solidFill>
              </a:rPr>
              <a:t>AES_ENCRYPT(str, key_str)</a:t>
            </a:r>
          </a:p>
          <a:p>
            <a:pPr>
              <a:lnSpc>
                <a:spcPct val="150000"/>
              </a:lnSpc>
            </a:pPr>
            <a:r>
              <a:rPr lang="en-US" dirty="0" smtClean="0">
                <a:solidFill>
                  <a:srgbClr val="006C86"/>
                </a:solidFill>
              </a:rPr>
              <a:t>AES_DECRYPT(str, key_str)</a:t>
            </a:r>
          </a:p>
        </p:txBody>
      </p:sp>
    </p:spTree>
    <p:extLst>
      <p:ext uri="{BB962C8B-B14F-4D97-AF65-F5344CB8AC3E}">
        <p14:creationId xmlns:p14="http://schemas.microsoft.com/office/powerpoint/2010/main" xmlns="" val="345885321"/>
      </p:ext>
    </p:extLst>
  </p:cSld>
  <p:clrMapOvr>
    <a:masterClrMapping/>
  </p:clrMapOvr>
  <p:transition/>
  <p:timing>
    <p:tnLst>
      <p:par>
        <p:cTn id="1" dur="indefinite" restart="never" nodeType="tmRoot"/>
      </p:par>
    </p:tnLst>
  </p:timing>
</p:sld>
</file>

<file path=ppt/slides/slide3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md5()</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01469"/>
            <a:ext cx="8991600" cy="369332"/>
          </a:xfrm>
          <a:prstGeom prst="rect">
            <a:avLst/>
          </a:prstGeom>
        </p:spPr>
        <p:txBody>
          <a:bodyPr wrap="square">
            <a:spAutoFit/>
          </a:bodyPr>
          <a:lstStyle/>
          <a:p>
            <a:r>
              <a:rPr lang="en-IN" dirty="0" smtClean="0">
                <a:latin typeface="Arial" panose="020B0604020202020204" pitchFamily="34" charset="0"/>
                <a:cs typeface="Arial" panose="020B0604020202020204" pitchFamily="34" charset="0"/>
              </a:rPr>
              <a:t>TODO</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345885321"/>
      </p:ext>
    </p:extLst>
  </p:cSld>
  <p:clrMapOvr>
    <a:masterClrMapping/>
  </p:clrMapOv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228600" y="700446"/>
            <a:ext cx="8610600" cy="329320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smtClean="0">
                <a:latin typeface="Arial" pitchFamily="34" charset="0"/>
                <a:ea typeface="MS Mincho" pitchFamily="49" charset="-128"/>
                <a:cs typeface="Arial" pitchFamily="34" charset="0"/>
              </a:rPr>
              <a:t>The entities that have the </a:t>
            </a:r>
            <a:r>
              <a:rPr lang="en-IN" sz="2800" b="1" dirty="0">
                <a:latin typeface="Arial" pitchFamily="34" charset="0"/>
                <a:ea typeface="MS Mincho" pitchFamily="49" charset="-128"/>
                <a:cs typeface="Arial" pitchFamily="34" charset="0"/>
              </a:rPr>
              <a:t>common</a:t>
            </a:r>
            <a:r>
              <a:rPr lang="en-IN" sz="2800" dirty="0"/>
              <a:t> </a:t>
            </a:r>
            <a:r>
              <a:rPr lang="en-US" sz="2800" b="1" dirty="0" smtClean="0">
                <a:latin typeface="Arial" pitchFamily="34" charset="0"/>
                <a:ea typeface="MS Mincho" pitchFamily="49" charset="-128"/>
                <a:cs typeface="Arial" pitchFamily="34" charset="0"/>
              </a:rPr>
              <a:t>attributes </a:t>
            </a:r>
            <a:r>
              <a:rPr lang="en-US" sz="2400" dirty="0" smtClean="0">
                <a:latin typeface="Arial" pitchFamily="34" charset="0"/>
                <a:ea typeface="MS Mincho" pitchFamily="49" charset="-128"/>
                <a:cs typeface="Arial" pitchFamily="34" charset="0"/>
              </a:rPr>
              <a:t>is called an </a:t>
            </a:r>
            <a:r>
              <a:rPr lang="en-US" sz="2800" b="1" dirty="0" smtClean="0">
                <a:latin typeface="Arial" pitchFamily="34" charset="0"/>
                <a:ea typeface="MS Mincho" pitchFamily="49" charset="-128"/>
                <a:cs typeface="Arial" pitchFamily="34" charset="0"/>
              </a:rPr>
              <a:t>entity type. </a:t>
            </a:r>
          </a:p>
          <a:p>
            <a:endParaRPr lang="en-US" sz="2400" dirty="0" smtClean="0">
              <a:latin typeface="Arial" pitchFamily="34" charset="0"/>
              <a:ea typeface="MS Mincho" pitchFamily="49" charset="-128"/>
              <a:cs typeface="Arial" pitchFamily="34" charset="0"/>
            </a:endParaRPr>
          </a:p>
          <a:p>
            <a:r>
              <a:rPr lang="en-US" sz="2400" dirty="0" smtClean="0">
                <a:latin typeface="Arial" pitchFamily="34" charset="0"/>
                <a:ea typeface="MS Mincho" pitchFamily="49" charset="-128"/>
                <a:cs typeface="Arial" pitchFamily="34" charset="0"/>
              </a:rPr>
              <a:t>Each entity type in the database is described by a </a:t>
            </a:r>
            <a:r>
              <a:rPr lang="en-US" sz="2800" b="1" dirty="0" smtClean="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smtClean="0">
                <a:latin typeface="Arial" pitchFamily="34" charset="0"/>
                <a:ea typeface="MS Mincho" pitchFamily="49" charset="-128"/>
                <a:cs typeface="Arial" pitchFamily="34" charset="0"/>
              </a:rPr>
              <a:t> </a:t>
            </a:r>
            <a:r>
              <a:rPr lang="en-US" sz="2800" b="1" dirty="0" smtClean="0">
                <a:latin typeface="Arial" pitchFamily="34" charset="0"/>
                <a:ea typeface="MS Mincho" pitchFamily="49" charset="-128"/>
                <a:cs typeface="Arial" pitchFamily="34" charset="0"/>
              </a:rPr>
              <a:t>a list of attributes</a:t>
            </a:r>
            <a:r>
              <a:rPr lang="en-US" sz="2400" b="1" dirty="0" smtClean="0">
                <a:latin typeface="Arial" pitchFamily="34" charset="0"/>
                <a:ea typeface="MS Mincho" pitchFamily="49" charset="-128"/>
                <a:cs typeface="Arial" pitchFamily="34" charset="0"/>
              </a:rPr>
              <a:t>.</a:t>
            </a:r>
            <a:r>
              <a:rPr lang="en-US" sz="2400" dirty="0" smtClean="0">
                <a:latin typeface="Arial" pitchFamily="34" charset="0"/>
                <a:ea typeface="MS Mincho" pitchFamily="49" charset="-128"/>
                <a:cs typeface="Arial" pitchFamily="34" charset="0"/>
              </a:rPr>
              <a:t> </a:t>
            </a:r>
          </a:p>
          <a:p>
            <a:endParaRPr lang="en-US" sz="2400" dirty="0" smtClean="0">
              <a:latin typeface="Arial" pitchFamily="34" charset="0"/>
              <a:ea typeface="MS Mincho" pitchFamily="49" charset="-128"/>
              <a:cs typeface="Arial" pitchFamily="34" charset="0"/>
            </a:endParaRPr>
          </a:p>
          <a:p>
            <a:r>
              <a:rPr lang="en-US" sz="2400" b="1" i="1" dirty="0" smtClean="0">
                <a:solidFill>
                  <a:srgbClr val="FF0000"/>
                </a:solidFill>
                <a:latin typeface="Arial" pitchFamily="34" charset="0"/>
                <a:ea typeface="MS Mincho" pitchFamily="49" charset="-128"/>
                <a:cs typeface="Arial" pitchFamily="34" charset="0"/>
              </a:rPr>
              <a:t>e.g</a:t>
            </a:r>
            <a:r>
              <a:rPr lang="en-US" sz="2400" b="1" i="1" dirty="0">
                <a:solidFill>
                  <a:srgbClr val="FF0000"/>
                </a:solidFill>
                <a:latin typeface="Arial" pitchFamily="34" charset="0"/>
                <a:ea typeface="MS Mincho" pitchFamily="49" charset="-128"/>
                <a:cs typeface="Arial" pitchFamily="34" charset="0"/>
              </a:rPr>
              <a:t>.</a:t>
            </a:r>
            <a:r>
              <a:rPr lang="en-US" sz="2400" b="1" dirty="0" smtClean="0">
                <a:solidFill>
                  <a:srgbClr val="FF0000"/>
                </a:solidFill>
                <a:latin typeface="Arial" pitchFamily="34" charset="0"/>
                <a:ea typeface="MS Mincho" pitchFamily="49" charset="-128"/>
                <a:cs typeface="Arial" pitchFamily="34" charset="0"/>
              </a:rPr>
              <a:t> </a:t>
            </a:r>
            <a:r>
              <a:rPr lang="en-US" sz="2400" dirty="0" smtClean="0">
                <a:latin typeface="Arial" pitchFamily="34" charset="0"/>
                <a:ea typeface="MS Mincho" pitchFamily="49" charset="-128"/>
                <a:cs typeface="Arial" pitchFamily="34" charset="0"/>
              </a:rPr>
              <a:t>an entity Person is an entity type that has </a:t>
            </a:r>
            <a:r>
              <a:rPr lang="en-US" sz="2400" i="1" dirty="0" smtClean="0">
                <a:latin typeface="Arial" pitchFamily="34" charset="0"/>
                <a:ea typeface="MS Mincho" pitchFamily="49" charset="-128"/>
                <a:cs typeface="Arial" pitchFamily="34" charset="0"/>
              </a:rPr>
              <a:t>Age, Name</a:t>
            </a:r>
            <a:r>
              <a:rPr lang="en-US" sz="2400" dirty="0" smtClean="0">
                <a:latin typeface="Arial" pitchFamily="34" charset="0"/>
                <a:ea typeface="MS Mincho" pitchFamily="49" charset="-128"/>
                <a:cs typeface="Arial" pitchFamily="34" charset="0"/>
              </a:rPr>
              <a:t> and </a:t>
            </a:r>
            <a:r>
              <a:rPr lang="en-US" sz="2400" i="1" dirty="0" smtClean="0">
                <a:latin typeface="Arial" pitchFamily="34" charset="0"/>
                <a:ea typeface="MS Mincho" pitchFamily="49" charset="-128"/>
                <a:cs typeface="Arial" pitchFamily="34" charset="0"/>
              </a:rPr>
              <a:t>Address</a:t>
            </a:r>
            <a:r>
              <a:rPr lang="en-US" sz="2400" dirty="0" smtClean="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228600" y="4256782"/>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b="1" i="1" u="none" strike="noStrike" cap="none" normalizeH="0" baseline="0" dirty="0" smtClean="0">
                <a:ln>
                  <a:noFill/>
                </a:ln>
                <a:solidFill>
                  <a:srgbClr val="FF0000"/>
                </a:solidFill>
                <a:effectLst/>
                <a:latin typeface="Arial" pitchFamily="34" charset="0"/>
                <a:ea typeface="MS Mincho" pitchFamily="49" charset="-128"/>
                <a:cs typeface="Arial" pitchFamily="34" charset="0"/>
              </a:rPr>
              <a:t>Eg.</a:t>
            </a:r>
            <a:endParaRPr kumimoji="0" lang="en-US" sz="10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800" b="1" i="1" u="none" strike="noStrike" cap="none" normalizeH="0" baseline="0" dirty="0" smtClean="0">
                <a:ln>
                  <a:noFill/>
                </a:ln>
                <a:solidFill>
                  <a:srgbClr val="002060"/>
                </a:solidFill>
                <a:effectLst/>
                <a:latin typeface="Arial" pitchFamily="34" charset="0"/>
                <a:ea typeface="MS Mincho" pitchFamily="49" charset="-128"/>
                <a:cs typeface="Arial" pitchFamily="34" charset="0"/>
              </a:rPr>
              <a:t>Entity TYPE		                   Entity</a:t>
            </a:r>
            <a:r>
              <a:rPr kumimoji="0" lang="en-US" sz="2400" b="1" i="1" u="none" strike="noStrike" cap="none" normalizeH="0" baseline="0" dirty="0" smtClean="0">
                <a:ln>
                  <a:noFill/>
                </a:ln>
                <a:solidFill>
                  <a:srgbClr val="002060"/>
                </a:solidFill>
                <a:effectLst/>
                <a:latin typeface="Arial" pitchFamily="34" charset="0"/>
                <a:ea typeface="MS Mincho" pitchFamily="49" charset="-128"/>
                <a:cs typeface="Arial" pitchFamily="34" charset="0"/>
              </a:rPr>
              <a:t>	</a:t>
            </a:r>
            <a:endParaRPr kumimoji="0" lang="en-US" sz="8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b="1" i="1" u="none" strike="noStrike" cap="none" normalizeH="0" baseline="0" dirty="0" smtClean="0">
                <a:ln>
                  <a:noFill/>
                </a:ln>
                <a:solidFill>
                  <a:schemeClr val="tx1"/>
                </a:solidFill>
                <a:effectLst/>
                <a:latin typeface="Arial" pitchFamily="34" charset="0"/>
                <a:ea typeface="MS Mincho" pitchFamily="49" charset="-128"/>
                <a:cs typeface="Arial" pitchFamily="34" charset="0"/>
              </a:rPr>
              <a:t>Person (Age, Name, Address</a:t>
            </a:r>
            <a:r>
              <a:rPr lang="en-US" sz="1200" b="1" i="1" dirty="0" smtClean="0">
                <a:latin typeface="Arial" pitchFamily="34" charset="0"/>
                <a:ea typeface="MS Mincho" pitchFamily="49" charset="-128"/>
                <a:cs typeface="Arial" pitchFamily="34" charset="0"/>
              </a:rPr>
              <a:t> ,. . .)</a:t>
            </a:r>
            <a:r>
              <a:rPr kumimoji="0" lang="en-US" sz="1200" b="1" i="1" u="none" strike="noStrike" cap="none" normalizeH="0" baseline="0" dirty="0" smtClean="0">
                <a:ln>
                  <a:noFill/>
                </a:ln>
                <a:solidFill>
                  <a:schemeClr val="tx1"/>
                </a:solidFill>
                <a:effectLst/>
                <a:latin typeface="Arial" pitchFamily="34" charset="0"/>
                <a:ea typeface="MS Mincho" pitchFamily="49" charset="-128"/>
                <a:cs typeface="Arial" pitchFamily="34" charset="0"/>
              </a:rPr>
              <a:t>		                      </a:t>
            </a:r>
            <a:r>
              <a:rPr lang="en-US" b="1" i="1" dirty="0" smtClean="0">
                <a:latin typeface="Arial" pitchFamily="34" charset="0"/>
                <a:ea typeface="MS Mincho" pitchFamily="49" charset="-128"/>
                <a:cs typeface="Arial" pitchFamily="34" charset="0"/>
              </a:rPr>
              <a:t>17 , Sharmin, Paud Road, …</a:t>
            </a: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a:solidFill>
                  <a:srgbClr val="FFFF00"/>
                </a:solidFill>
                <a:latin typeface="Arial" pitchFamily="34" charset="0"/>
                <a:cs typeface="Arial" pitchFamily="34" charset="0"/>
              </a:rPr>
              <a:t>Entity </a:t>
            </a:r>
            <a:r>
              <a:rPr lang="en-US" sz="4000" b="1" i="1" dirty="0" smtClean="0">
                <a:solidFill>
                  <a:srgbClr val="FFFF00"/>
                </a:solidFill>
                <a:latin typeface="Arial" pitchFamily="34" charset="0"/>
                <a:cs typeface="Arial" pitchFamily="34" charset="0"/>
              </a:rPr>
              <a:t>type</a:t>
            </a:r>
            <a:endParaRPr lang="en-US" sz="4000" b="1" i="1" dirty="0">
              <a:solidFill>
                <a:srgbClr val="FFFF00"/>
              </a:solidFill>
              <a:latin typeface="Arial" pitchFamily="34" charset="0"/>
              <a:cs typeface="Arial" pitchFamily="34" charset="0"/>
            </a:endParaRPr>
          </a:p>
        </p:txBody>
      </p:sp>
    </p:spTree>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a:t>
            </a:r>
            <a:r>
              <a:rPr lang="en-IN" sz="4800" dirty="0" smtClean="0">
                <a:solidFill>
                  <a:srgbClr val="DC525C"/>
                </a:solidFill>
                <a:latin typeface="Segoe UI Light" panose="020B0502040204020203" pitchFamily="34" charset="0"/>
                <a:cs typeface="Segoe UI Light" panose="020B0502040204020203" pitchFamily="34" charset="0"/>
              </a:rPr>
              <a:t>ROWS using SET</a:t>
            </a:r>
            <a:endParaRPr lang="en-US" sz="4800" dirty="0" smtClean="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2281477927"/>
      </p:ext>
    </p:extLst>
  </p:cSld>
  <p:clrMapOvr>
    <a:masterClrMapping/>
  </p:clrMapOvr>
  <p:transition/>
  <p:timing>
    <p:tnLst>
      <p:par>
        <p:cTn id="1" dur="indefinite" restart="never" nodeType="tmRoot"/>
      </p:par>
    </p:tnLst>
  </p:timing>
</p:sld>
</file>

<file path=ppt/slides/slide3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DML- INSERT …SET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01469"/>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a:t>
            </a:r>
            <a:r>
              <a:rPr lang="en-IN" dirty="0" smtClean="0">
                <a:latin typeface="Arial" panose="020B0604020202020204" pitchFamily="34" charset="0"/>
                <a:cs typeface="Arial" panose="020B0604020202020204" pitchFamily="34" charset="0"/>
              </a:rPr>
              <a:t>INSERT </a:t>
            </a:r>
            <a:r>
              <a:rPr lang="en-IN" dirty="0">
                <a:latin typeface="Arial" panose="020B0604020202020204" pitchFamily="34" charset="0"/>
                <a:cs typeface="Arial" panose="020B0604020202020204" pitchFamily="34" charset="0"/>
              </a:rPr>
              <a:t>... SET forms of the statement insert rows based on explicitly specified values.</a:t>
            </a:r>
          </a:p>
        </p:txBody>
      </p:sp>
      <p:sp>
        <p:nvSpPr>
          <p:cNvPr id="7" name="Rectangle 6"/>
          <p:cNvSpPr/>
          <p:nvPr/>
        </p:nvSpPr>
        <p:spPr>
          <a:xfrm>
            <a:off x="152400" y="1524000"/>
            <a:ext cx="8839200" cy="707886"/>
          </a:xfrm>
          <a:prstGeom prst="rect">
            <a:avLst/>
          </a:prstGeom>
        </p:spPr>
        <p:txBody>
          <a:bodyPr wrap="square">
            <a:spAutoFit/>
          </a:bodyPr>
          <a:lstStyle/>
          <a:p>
            <a:r>
              <a:rPr lang="en-IN" sz="2000" dirty="0">
                <a:solidFill>
                  <a:srgbClr val="0077AA"/>
                </a:solidFill>
                <a:latin typeface="Liberation Mono"/>
              </a:rPr>
              <a:t>INSERT [INTO] tbl_name SET col_name={expr | DEFAULT}, ... [ON DUPLICATE KEY UPDATE assignment_list]</a:t>
            </a:r>
            <a:endParaRPr lang="en-US" sz="2000" dirty="0">
              <a:solidFill>
                <a:srgbClr val="0077AA"/>
              </a:solidFill>
              <a:latin typeface="Liberation Mono"/>
            </a:endParaRPr>
          </a:p>
        </p:txBody>
      </p:sp>
      <p:sp>
        <p:nvSpPr>
          <p:cNvPr id="6" name="Rectangle 5"/>
          <p:cNvSpPr/>
          <p:nvPr/>
        </p:nvSpPr>
        <p:spPr>
          <a:xfrm>
            <a:off x="76200" y="2362200"/>
            <a:ext cx="8991600" cy="707886"/>
          </a:xfrm>
          <a:prstGeom prst="rect">
            <a:avLst/>
          </a:prstGeom>
          <a:solidFill>
            <a:srgbClr val="1B0125"/>
          </a:solidFill>
        </p:spPr>
        <p:txBody>
          <a:bodyPr wrap="square">
            <a:spAutoFit/>
          </a:bodyPr>
          <a:lstStyle/>
          <a:p>
            <a:pPr>
              <a:buFont typeface="Arial" panose="020B0604020202020204" pitchFamily="34" charset="0"/>
              <a:buNone/>
            </a:pPr>
            <a:r>
              <a:rPr lang="en-IN" sz="2000" dirty="0">
                <a:solidFill>
                  <a:srgbClr val="C8A0C3"/>
                </a:solidFill>
                <a:latin typeface="Segoe UI Light" panose="020B0502040204020203" pitchFamily="34" charset="0"/>
                <a:cs typeface="Segoe UI Light" panose="020B0502040204020203" pitchFamily="34" charset="0"/>
              </a:rPr>
              <a:t>The affected-rows value for an INSERT can be obtained using the ROW_COUNT() function.</a:t>
            </a:r>
          </a:p>
        </p:txBody>
      </p:sp>
      <p:sp>
        <p:nvSpPr>
          <p:cNvPr id="2" name="Rectangle 1"/>
          <p:cNvSpPr/>
          <p:nvPr/>
        </p:nvSpPr>
        <p:spPr>
          <a:xfrm>
            <a:off x="76200" y="4038600"/>
            <a:ext cx="8915400" cy="707886"/>
          </a:xfrm>
          <a:prstGeom prst="rect">
            <a:avLst/>
          </a:prstGeom>
          <a:solidFill>
            <a:srgbClr val="1B0125"/>
          </a:solidFill>
        </p:spPr>
        <p:txBody>
          <a:bodyPr wrap="square">
            <a:spAutoFit/>
          </a:bodyPr>
          <a:lstStyle/>
          <a:p>
            <a:pPr>
              <a:buFont typeface="Arial" panose="020B0604020202020204" pitchFamily="34" charset="0"/>
              <a:buNone/>
            </a:pPr>
            <a:r>
              <a:rPr lang="en-IN" sz="2000" dirty="0">
                <a:solidFill>
                  <a:srgbClr val="C8A0C3"/>
                </a:solidFill>
                <a:latin typeface="Segoe UI Light" panose="020B0502040204020203" pitchFamily="34" charset="0"/>
                <a:cs typeface="Segoe UI Light" panose="020B0502040204020203" pitchFamily="34" charset="0"/>
              </a:rPr>
              <a:t>A SET clause indicates columns explicitly by name, together with the value to assign each one.</a:t>
            </a:r>
          </a:p>
        </p:txBody>
      </p:sp>
      <p:pic>
        <p:nvPicPr>
          <p:cNvPr id="3" name="Picture 2"/>
          <p:cNvPicPr>
            <a:picLocks noChangeAspect="1"/>
          </p:cNvPicPr>
          <p:nvPr/>
        </p:nvPicPr>
        <p:blipFill>
          <a:blip r:embed="rId2"/>
          <a:stretch>
            <a:fillRect/>
          </a:stretch>
        </p:blipFill>
        <p:spPr>
          <a:xfrm>
            <a:off x="76201" y="3389531"/>
            <a:ext cx="8991600" cy="400050"/>
          </a:xfrm>
          <a:prstGeom prst="rect">
            <a:avLst/>
          </a:prstGeom>
        </p:spPr>
      </p:pic>
    </p:spTree>
    <p:extLst>
      <p:ext uri="{BB962C8B-B14F-4D97-AF65-F5344CB8AC3E}">
        <p14:creationId xmlns:p14="http://schemas.microsoft.com/office/powerpoint/2010/main" xmlns="" val="345885321"/>
      </p:ext>
    </p:extLst>
  </p:cSld>
  <p:clrMapOvr>
    <a:masterClrMapping/>
  </p:clrMapOvr>
  <p:transition/>
  <p:timing>
    <p:tnLst>
      <p:par>
        <p:cTn id="1" dur="indefinite" restart="never" nodeType="tmRoot"/>
      </p:par>
    </p:tnLst>
  </p:timing>
</p:sld>
</file>

<file path=ppt/slides/slide3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a:t>
            </a:r>
            <a:r>
              <a:rPr lang="en-IN" sz="4800" dirty="0" smtClean="0">
                <a:solidFill>
                  <a:srgbClr val="DC525C"/>
                </a:solidFill>
                <a:latin typeface="Segoe UI Light" panose="020B0502040204020203" pitchFamily="34" charset="0"/>
                <a:cs typeface="Segoe UI Light" panose="020B0502040204020203" pitchFamily="34" charset="0"/>
              </a:rPr>
              <a:t>ROWS using </a:t>
            </a:r>
            <a:r>
              <a:rPr lang="en-IN" sz="4800" dirty="0">
                <a:solidFill>
                  <a:srgbClr val="DC525C"/>
                </a:solidFill>
                <a:latin typeface="Segoe UI Light" panose="020B0502040204020203" pitchFamily="34" charset="0"/>
                <a:cs typeface="Segoe UI Light" panose="020B0502040204020203" pitchFamily="34" charset="0"/>
              </a:rPr>
              <a:t>ON DUPLICATE KEY</a:t>
            </a:r>
            <a:endParaRPr lang="en-US" sz="4800" dirty="0" smtClean="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2145906084"/>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DML- INSERT …ON DUPLICATE KEY</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2927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specify an ON DUPLICATE KEY UPDATE clause and a row to be inserted would cause a duplicate value in a UNIQUE index or PRIMARY KEY, an UPDATE of the old row occurs.</a:t>
            </a:r>
          </a:p>
        </p:txBody>
      </p:sp>
      <p:sp>
        <p:nvSpPr>
          <p:cNvPr id="9" name="Rectangle 8"/>
          <p:cNvSpPr/>
          <p:nvPr/>
        </p:nvSpPr>
        <p:spPr>
          <a:xfrm>
            <a:off x="152400" y="1905000"/>
            <a:ext cx="8839200" cy="707886"/>
          </a:xfrm>
          <a:prstGeom prst="rect">
            <a:avLst/>
          </a:prstGeom>
        </p:spPr>
        <p:txBody>
          <a:bodyPr wrap="square">
            <a:spAutoFit/>
          </a:bodyPr>
          <a:lstStyle/>
          <a:p>
            <a:r>
              <a:rPr lang="en-IN" sz="2000" dirty="0">
                <a:solidFill>
                  <a:srgbClr val="0077AA"/>
                </a:solidFill>
                <a:latin typeface="Liberation Mono"/>
              </a:rPr>
              <a:t>INSERT [INTO] tbl_name [(col_name,...)] {VALUES | VALUE} ({expr | DEFAULT}, ...) , (...), ... ON DUPLICATE KEY UPDATE</a:t>
            </a:r>
            <a:endParaRPr lang="en-US" sz="2000" dirty="0">
              <a:solidFill>
                <a:srgbClr val="0077AA"/>
              </a:solidFill>
              <a:latin typeface="Liberation Mono"/>
            </a:endParaRPr>
          </a:p>
        </p:txBody>
      </p:sp>
      <p:sp>
        <p:nvSpPr>
          <p:cNvPr id="2" name="Rectangle 1"/>
          <p:cNvSpPr/>
          <p:nvPr/>
        </p:nvSpPr>
        <p:spPr>
          <a:xfrm>
            <a:off x="172192" y="2890897"/>
            <a:ext cx="8819408" cy="2062103"/>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sz="1600" dirty="0" smtClean="0">
                <a:latin typeface="Arial" panose="020B0604020202020204" pitchFamily="34" charset="0"/>
                <a:cs typeface="Arial" panose="020B0604020202020204" pitchFamily="34" charset="0"/>
              </a:rPr>
              <a:t> TEMP (</a:t>
            </a:r>
            <a:r>
              <a:rPr lang="en-IN" sz="1600" dirty="0">
                <a:latin typeface="Arial" panose="020B0604020202020204" pitchFamily="34" charset="0"/>
                <a:cs typeface="Arial" panose="020B0604020202020204" pitchFamily="34" charset="0"/>
              </a:rPr>
              <a:t>a int primary key, b int, c int);</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TEMP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(1,2,3</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4,5,6)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ON DUPLICATE KEY UPDATE c = 10+10;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(1,2,3</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4,5,6)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ON DUPLICATE KEY UPDATE c= a + b;</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(1,2,3</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4,5,6)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ON DUPLICATE KEY UPDATE c = VALUES(a) + VALUES(b);</a:t>
            </a:r>
          </a:p>
        </p:txBody>
      </p:sp>
    </p:spTree>
    <p:extLst>
      <p:ext uri="{BB962C8B-B14F-4D97-AF65-F5344CB8AC3E}">
        <p14:creationId xmlns:p14="http://schemas.microsoft.com/office/powerpoint/2010/main" xmlns="" val="344604141"/>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xmlns="" val="89723082"/>
      </p:ext>
    </p:extLst>
  </p:cSld>
  <p:clrMapOvr>
    <a:masterClrMapping/>
  </p:clrMapOvr>
  <p:timing>
    <p:tnLst>
      <p:par>
        <p:cTn id="1" dur="indefinite" restart="never" nodeType="tmRoot"/>
      </p:par>
    </p:tnLst>
  </p:timing>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INSERT ... SELECT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smtClean="0">
                <a:latin typeface="Arial" panose="020B0604020202020204" pitchFamily="34" charset="0"/>
                <a:cs typeface="Arial" panose="020B0604020202020204" pitchFamily="34" charset="0"/>
              </a:rPr>
              <a:t>With </a:t>
            </a:r>
            <a:r>
              <a:rPr lang="en-IN" dirty="0">
                <a:latin typeface="Arial" panose="020B0604020202020204" pitchFamily="34" charset="0"/>
                <a:cs typeface="Arial" panose="020B0604020202020204" pitchFamily="34" charset="0"/>
              </a:rPr>
              <a:t>INSERT ... SELECT, you can quickly insert many rows into a table from one or many tables</a:t>
            </a:r>
            <a:r>
              <a:rPr lang="en-IN" dirty="0" smtClean="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52400" y="1563469"/>
            <a:ext cx="8839200" cy="707886"/>
          </a:xfrm>
          <a:prstGeom prst="rect">
            <a:avLst/>
          </a:prstGeom>
        </p:spPr>
        <p:txBody>
          <a:bodyPr wrap="square">
            <a:spAutoFit/>
          </a:bodyPr>
          <a:lstStyle/>
          <a:p>
            <a:r>
              <a:rPr lang="en-IN" sz="2000" dirty="0">
                <a:solidFill>
                  <a:srgbClr val="0077AA"/>
                </a:solidFill>
                <a:latin typeface="Liberation Mono"/>
              </a:rPr>
              <a:t>INSERT [INTO] tbl_name [(col_name,...)] SELECT ... [ON DUPLICATE KEY UPDATE assignment_list]</a:t>
            </a:r>
            <a:endParaRPr lang="en-US" sz="2000" dirty="0">
              <a:solidFill>
                <a:srgbClr val="0077AA"/>
              </a:solidFill>
              <a:latin typeface="Liberation Mono"/>
            </a:endParaRPr>
          </a:p>
        </p:txBody>
      </p:sp>
      <p:sp>
        <p:nvSpPr>
          <p:cNvPr id="8" name="Rectangle 7"/>
          <p:cNvSpPr/>
          <p:nvPr/>
        </p:nvSpPr>
        <p:spPr>
          <a:xfrm>
            <a:off x="76200" y="2416076"/>
            <a:ext cx="8991600" cy="2677656"/>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DEPT (DEPTNO)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smtClean="0">
                <a:latin typeface="Arial" panose="020B0604020202020204" pitchFamily="34" charset="0"/>
                <a:cs typeface="Arial" panose="020B0604020202020204" pitchFamily="34" charset="0"/>
              </a:rPr>
              <a:t> 1 + 1</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DEPT (DEPTNO)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smtClean="0">
                <a:latin typeface="Arial" panose="020B0604020202020204" pitchFamily="34" charset="0"/>
                <a:cs typeface="Arial" panose="020B0604020202020204" pitchFamily="34" charset="0"/>
              </a:rPr>
              <a:t> DEPTNO </a:t>
            </a:r>
            <a:r>
              <a:rPr lang="en-US" sz="1600"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smtClean="0">
                <a:latin typeface="Arial" panose="020B0604020202020204" pitchFamily="34" charset="0"/>
                <a:cs typeface="Arial" panose="020B0604020202020204" pitchFamily="34" charset="0"/>
              </a:rPr>
              <a:t>DEPT;</a:t>
            </a:r>
            <a:endParaRPr lang="en-IN" sz="1600"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smtClean="0">
                <a:latin typeface="Arial" panose="020B0604020202020204" pitchFamily="34" charset="0"/>
                <a:cs typeface="Arial" panose="020B0604020202020204" pitchFamily="34" charset="0"/>
              </a:rPr>
              <a:t> * </a:t>
            </a:r>
            <a:r>
              <a:rPr lang="en-US" sz="1600"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smtClean="0">
                <a:latin typeface="Arial" panose="020B0604020202020204" pitchFamily="34" charset="0"/>
                <a:cs typeface="Arial" panose="020B0604020202020204" pitchFamily="34" charset="0"/>
              </a:rPr>
              <a:t>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smtClean="0">
                <a:latin typeface="Arial" panose="020B0604020202020204" pitchFamily="34" charset="0"/>
                <a:cs typeface="Arial" panose="020B0604020202020204" pitchFamily="34" charset="0"/>
              </a:rPr>
              <a:t> </a:t>
            </a:r>
            <a:r>
              <a:rPr lang="en-IN" sz="1600" dirty="0" smtClean="0">
                <a:solidFill>
                  <a:srgbClr val="DD4A68"/>
                </a:solidFill>
                <a:latin typeface="Arial" panose="020B0604020202020204" pitchFamily="34" charset="0"/>
                <a:ea typeface="Times New Roman" panose="02020603050405020304" pitchFamily="18" charset="0"/>
                <a:cs typeface="Arial" panose="020B0604020202020204" pitchFamily="34" charset="0"/>
              </a:rPr>
              <a:t>MAX(DEPTNO)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+ 1</a:t>
            </a:r>
            <a:r>
              <a:rPr lang="en-IN" sz="1600" dirty="0" smtClean="0">
                <a:latin typeface="Arial" panose="020B0604020202020204" pitchFamily="34" charset="0"/>
                <a:cs typeface="Arial" panose="020B0604020202020204" pitchFamily="34" charset="0"/>
              </a:rPr>
              <a:t>, 'HRD', 'BARODA', 'r57px33px' </a:t>
            </a:r>
            <a:r>
              <a:rPr lang="en-US" sz="1600"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smtClean="0">
                <a:latin typeface="Arial" panose="020B0604020202020204" pitchFamily="34" charset="0"/>
                <a:cs typeface="Arial" panose="020B0604020202020204" pitchFamily="34" charset="0"/>
              </a:rPr>
              <a:t>DEPT);</a:t>
            </a:r>
          </a:p>
          <a:p>
            <a:pPr marL="285750" indent="-285750">
              <a:buFont typeface="Arial" panose="020B0604020202020204" pitchFamily="34" charset="0"/>
              <a:buChar char="•"/>
            </a:pPr>
            <a:endParaRPr lang="en-IN" sz="16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smtClean="0">
                <a:latin typeface="Arial" panose="020B0604020202020204" pitchFamily="34" charset="0"/>
                <a:cs typeface="Arial" panose="020B0604020202020204" pitchFamily="34" charset="0"/>
              </a:rPr>
              <a:t>set @x := 40;</a:t>
            </a: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smtClean="0">
                <a:latin typeface="Arial" panose="020B0604020202020204" pitchFamily="34" charset="0"/>
                <a:cs typeface="Arial" panose="020B0604020202020204" pitchFamily="34" charset="0"/>
              </a:rPr>
              <a:t> </a:t>
            </a:r>
            <a:r>
              <a:rPr lang="en-IN" sz="1600" dirty="0" smtClean="0">
                <a:solidFill>
                  <a:srgbClr val="DD4A68"/>
                </a:solidFill>
                <a:latin typeface="Arial" panose="020B0604020202020204" pitchFamily="34" charset="0"/>
                <a:ea typeface="Times New Roman" panose="02020603050405020304" pitchFamily="18" charset="0"/>
                <a:cs typeface="Arial" panose="020B0604020202020204" pitchFamily="34" charset="0"/>
              </a:rPr>
              <a:t>(@</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x := @x + 1 </a:t>
            </a:r>
            <a:r>
              <a:rPr lang="en-IN" sz="1600" dirty="0">
                <a:latin typeface="Arial" panose="020B0604020202020204" pitchFamily="34" charset="0"/>
                <a:cs typeface="Arial" panose="020B0604020202020204" pitchFamily="34" charset="0"/>
              </a:rPr>
              <a:t>, 'HRD', 'BARODA', 'r57px33px'</a:t>
            </a:r>
            <a:r>
              <a:rPr lang="en-IN" sz="1600" dirty="0" smtClean="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xmlns="" val="2444856781"/>
      </p:ext>
    </p:extLst>
  </p:cSld>
  <p:clrMapOvr>
    <a:masterClrMapping/>
  </p:clrMapOvr>
  <p:timing>
    <p:tnLst>
      <p:par>
        <p:cTn id="1" dur="indefinite" restart="never" nodeType="tmRoot"/>
      </p:par>
    </p:tnLst>
  </p:timing>
</p:sld>
</file>

<file path=ppt/slides/slide3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smtClean="0">
                <a:solidFill>
                  <a:srgbClr val="DC525C"/>
                </a:solidFill>
                <a:latin typeface="Segoe UI Light" panose="020B0502040204020203" pitchFamily="34" charset="0"/>
                <a:cs typeface="Segoe UI Light" panose="020B0502040204020203" pitchFamily="34" charset="0"/>
              </a:rPr>
              <a:t>REPLACE using </a:t>
            </a:r>
            <a:r>
              <a:rPr lang="en-IN" sz="4800" dirty="0">
                <a:solidFill>
                  <a:srgbClr val="DC525C"/>
                </a:solidFill>
                <a:latin typeface="Segoe UI Light" panose="020B0502040204020203" pitchFamily="34" charset="0"/>
                <a:cs typeface="Segoe UI Light" panose="020B0502040204020203" pitchFamily="34" charset="0"/>
              </a:rPr>
              <a:t>VALUES</a:t>
            </a:r>
            <a:endParaRPr lang="en-US" sz="4800" dirty="0" smtClean="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165017129"/>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REPLACE … VALUES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152400" y="1868269"/>
            <a:ext cx="8839200" cy="707886"/>
          </a:xfrm>
          <a:prstGeom prst="rect">
            <a:avLst/>
          </a:prstGeom>
        </p:spPr>
        <p:txBody>
          <a:bodyPr wrap="square">
            <a:spAutoFit/>
          </a:bodyPr>
          <a:lstStyle/>
          <a:p>
            <a:r>
              <a:rPr lang="en-IN" sz="2000" dirty="0">
                <a:solidFill>
                  <a:srgbClr val="0077AA"/>
                </a:solidFill>
                <a:latin typeface="Liberation Mono"/>
              </a:rPr>
              <a:t>REPLACE [INTO] tbl_name [(col_name,...)] {VALUES | VALUE} ({expr | DEFAULT}, ...), (...),...</a:t>
            </a:r>
            <a:endParaRPr lang="en-US" sz="2000" dirty="0">
              <a:solidFill>
                <a:srgbClr val="0077AA"/>
              </a:solidFill>
              <a:latin typeface="Liberation Mono"/>
            </a:endParaRPr>
          </a:p>
        </p:txBody>
      </p:sp>
      <p:sp>
        <p:nvSpPr>
          <p:cNvPr id="8" name="Rectangle 7"/>
          <p:cNvSpPr/>
          <p:nvPr/>
        </p:nvSpPr>
        <p:spPr>
          <a:xfrm>
            <a:off x="76200" y="3886200"/>
            <a:ext cx="899160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smtClean="0">
                <a:solidFill>
                  <a:srgbClr val="0077AA"/>
                </a:solidFill>
                <a:latin typeface="Arial" panose="020B0604020202020204" pitchFamily="34" charset="0"/>
                <a:ea typeface="Times New Roman" panose="02020603050405020304" pitchFamily="18" charset="0"/>
              </a:rPr>
              <a:t>VALUES</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10,'HRD','BARODA');</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smtClean="0">
                <a:solidFill>
                  <a:srgbClr val="0077AA"/>
                </a:solidFill>
                <a:latin typeface="Arial" panose="020B0604020202020204" pitchFamily="34" charset="0"/>
                <a:ea typeface="Times New Roman" panose="02020603050405020304" pitchFamily="18" charset="0"/>
              </a:rPr>
              <a:t>VALUES</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50,'RESEARCH','DALLAS</a:t>
            </a:r>
            <a:r>
              <a:rPr lang="en-IN" sz="1600" dirty="0" smtClean="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DEPT(DEPTNO, DNAME) </a:t>
            </a:r>
            <a:r>
              <a:rPr lang="en-IN" sz="1600" dirty="0" smtClean="0">
                <a:solidFill>
                  <a:srgbClr val="0077AA"/>
                </a:solidFill>
                <a:latin typeface="Arial" panose="020B0604020202020204" pitchFamily="34" charset="0"/>
                <a:ea typeface="Times New Roman" panose="02020603050405020304" pitchFamily="18" charset="0"/>
              </a:rPr>
              <a:t>VALUE</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60,‘New Data');</a:t>
            </a:r>
          </a:p>
        </p:txBody>
      </p:sp>
      <p:sp>
        <p:nvSpPr>
          <p:cNvPr id="6" name="Rectangle 5"/>
          <p:cNvSpPr/>
          <p:nvPr/>
        </p:nvSpPr>
        <p:spPr>
          <a:xfrm>
            <a:off x="76200" y="2667000"/>
            <a:ext cx="8991600"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xmlns="" val="840247033"/>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smtClean="0">
                <a:solidFill>
                  <a:srgbClr val="DC525C"/>
                </a:solidFill>
                <a:latin typeface="Segoe UI Light" panose="020B0502040204020203" pitchFamily="34" charset="0"/>
                <a:cs typeface="Segoe UI Light" panose="020B0502040204020203" pitchFamily="34" charset="0"/>
              </a:rPr>
              <a:t>REPLACE using SET</a:t>
            </a:r>
            <a:endParaRPr lang="en-US" sz="4800" dirty="0" smtClean="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2106666347"/>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REPLACE … SET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152400" y="1868269"/>
            <a:ext cx="8839200" cy="400110"/>
          </a:xfrm>
          <a:prstGeom prst="rect">
            <a:avLst/>
          </a:prstGeom>
        </p:spPr>
        <p:txBody>
          <a:bodyPr wrap="square">
            <a:spAutoFit/>
          </a:bodyPr>
          <a:lstStyle/>
          <a:p>
            <a:r>
              <a:rPr lang="en-IN" sz="2000" dirty="0">
                <a:solidFill>
                  <a:srgbClr val="0077AA"/>
                </a:solidFill>
                <a:latin typeface="Liberation Mono"/>
              </a:rPr>
              <a:t>REPLACE [INTO] tbl_name SET col_name = {expr | DEFAULT}, ...</a:t>
            </a:r>
            <a:endParaRPr lang="en-US" sz="2000" dirty="0">
              <a:solidFill>
                <a:srgbClr val="0077AA"/>
              </a:solidFill>
              <a:latin typeface="Liberation Mono"/>
            </a:endParaRPr>
          </a:p>
        </p:txBody>
      </p:sp>
      <p:sp>
        <p:nvSpPr>
          <p:cNvPr id="8" name="Rectangle 7"/>
          <p:cNvSpPr/>
          <p:nvPr/>
        </p:nvSpPr>
        <p:spPr>
          <a:xfrm>
            <a:off x="76200" y="3657600"/>
            <a:ext cx="8991600" cy="830997"/>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smtClean="0">
                <a:solidFill>
                  <a:srgbClr val="DD4A68"/>
                </a:solidFill>
                <a:latin typeface="Arial" panose="020B0604020202020204" pitchFamily="34" charset="0"/>
                <a:ea typeface="Times New Roman" panose="02020603050405020304" pitchFamily="18" charset="0"/>
              </a:rPr>
              <a:t>SET DNAME=</a:t>
            </a:r>
            <a:r>
              <a:rPr lang="en-IN" sz="1600" dirty="0">
                <a:solidFill>
                  <a:srgbClr val="DD4A68"/>
                </a:solidFill>
                <a:latin typeface="Arial" panose="020B0604020202020204" pitchFamily="34" charset="0"/>
                <a:ea typeface="Times New Roman" panose="02020603050405020304" pitchFamily="18" charset="0"/>
              </a:rPr>
              <a:t>'HRD', </a:t>
            </a:r>
            <a:r>
              <a:rPr lang="en-IN" sz="1600" dirty="0" smtClean="0">
                <a:solidFill>
                  <a:srgbClr val="DD4A68"/>
                </a:solidFill>
                <a:latin typeface="Arial" panose="020B0604020202020204" pitchFamily="34" charset="0"/>
                <a:ea typeface="Times New Roman" panose="02020603050405020304" pitchFamily="18" charset="0"/>
              </a:rPr>
              <a:t>LOC=</a:t>
            </a:r>
            <a:r>
              <a:rPr lang="en-IN" sz="1600" dirty="0">
                <a:solidFill>
                  <a:srgbClr val="DD4A68"/>
                </a:solidFill>
                <a:latin typeface="Arial" panose="020B0604020202020204" pitchFamily="34" charset="0"/>
                <a:ea typeface="Times New Roman" panose="02020603050405020304" pitchFamily="18" charset="0"/>
              </a:rPr>
              <a:t>'BARODA', </a:t>
            </a:r>
            <a:r>
              <a:rPr lang="en-IN" sz="1600" dirty="0" smtClean="0">
                <a:solidFill>
                  <a:srgbClr val="DD4A68"/>
                </a:solidFill>
                <a:latin typeface="Arial" panose="020B0604020202020204" pitchFamily="34" charset="0"/>
                <a:ea typeface="Times New Roman" panose="02020603050405020304" pitchFamily="18" charset="0"/>
              </a:rPr>
              <a:t>DEPTNO=10</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smtClean="0">
                <a:solidFill>
                  <a:srgbClr val="DD4A68"/>
                </a:solidFill>
                <a:latin typeface="Arial" panose="020B0604020202020204" pitchFamily="34" charset="0"/>
                <a:ea typeface="Times New Roman" panose="02020603050405020304" pitchFamily="18" charset="0"/>
              </a:rPr>
              <a:t>SET DNAME=</a:t>
            </a:r>
            <a:r>
              <a:rPr lang="en-IN" sz="1600" dirty="0">
                <a:solidFill>
                  <a:srgbClr val="DD4A68"/>
                </a:solidFill>
                <a:latin typeface="Arial" panose="020B0604020202020204" pitchFamily="34" charset="0"/>
                <a:ea typeface="Times New Roman" panose="02020603050405020304" pitchFamily="18" charset="0"/>
              </a:rPr>
              <a:t>'HRD', </a:t>
            </a:r>
            <a:r>
              <a:rPr lang="en-IN" sz="1600" dirty="0" smtClean="0">
                <a:solidFill>
                  <a:srgbClr val="DD4A68"/>
                </a:solidFill>
                <a:latin typeface="Arial" panose="020B0604020202020204" pitchFamily="34" charset="0"/>
                <a:ea typeface="Times New Roman" panose="02020603050405020304" pitchFamily="18" charset="0"/>
              </a:rPr>
              <a:t>LOC=</a:t>
            </a:r>
            <a:r>
              <a:rPr lang="en-IN" sz="1600" dirty="0">
                <a:solidFill>
                  <a:srgbClr val="DD4A68"/>
                </a:solidFill>
                <a:latin typeface="Arial" panose="020B0604020202020204" pitchFamily="34" charset="0"/>
                <a:ea typeface="Times New Roman" panose="02020603050405020304" pitchFamily="18" charset="0"/>
              </a:rPr>
              <a:t>'BARODA', </a:t>
            </a:r>
            <a:r>
              <a:rPr lang="en-IN" sz="1600" dirty="0" smtClean="0">
                <a:solidFill>
                  <a:srgbClr val="DD4A68"/>
                </a:solidFill>
                <a:latin typeface="Arial" panose="020B0604020202020204" pitchFamily="34" charset="0"/>
                <a:ea typeface="Times New Roman" panose="02020603050405020304" pitchFamily="18" charset="0"/>
              </a:rPr>
              <a:t>DEPTNO=50</a:t>
            </a:r>
            <a:r>
              <a:rPr lang="en-IN" sz="1600" dirty="0" smtClean="0">
                <a:latin typeface="Arial" panose="020B0604020202020204" pitchFamily="34" charset="0"/>
                <a:cs typeface="Arial" panose="020B0604020202020204" pitchFamily="34" charset="0"/>
              </a:rPr>
              <a:t>;</a:t>
            </a:r>
          </a:p>
        </p:txBody>
      </p:sp>
      <p:sp>
        <p:nvSpPr>
          <p:cNvPr id="6" name="Rectangle 5"/>
          <p:cNvSpPr/>
          <p:nvPr/>
        </p:nvSpPr>
        <p:spPr>
          <a:xfrm>
            <a:off x="76200" y="2438400"/>
            <a:ext cx="8991600"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xmlns="" val="3701790220"/>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p:cNvGrpSpPr/>
          <p:nvPr/>
        </p:nvGrpSpPr>
        <p:grpSpPr>
          <a:xfrm>
            <a:off x="5562600" y="2895600"/>
            <a:ext cx="3276600" cy="3290658"/>
            <a:chOff x="5564023" y="2715357"/>
            <a:chExt cx="3642125" cy="3811560"/>
          </a:xfrm>
        </p:grpSpPr>
        <p:pic>
          <p:nvPicPr>
            <p:cNvPr id="3" name="Picture 2"/>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761747" cy="369332"/>
            </a:xfrm>
            <a:prstGeom prst="rect">
              <a:avLst/>
            </a:prstGeom>
            <a:noFill/>
          </p:spPr>
          <p:txBody>
            <a:bodyPr wrap="none" rtlCol="0">
              <a:spAutoFit/>
            </a:bodyPr>
            <a:lstStyle/>
            <a:p>
              <a:r>
                <a:rPr lang="en-IN" dirty="0" smtClean="0"/>
                <a:t>Entity</a:t>
              </a:r>
              <a:endParaRPr lang="en-IN" dirty="0"/>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043876" cy="369332"/>
            </a:xfrm>
            <a:prstGeom prst="rect">
              <a:avLst/>
            </a:prstGeom>
            <a:noFill/>
          </p:spPr>
          <p:txBody>
            <a:bodyPr wrap="none" rtlCol="0">
              <a:spAutoFit/>
            </a:bodyPr>
            <a:lstStyle/>
            <a:p>
              <a:r>
                <a:rPr lang="en-IN" dirty="0" smtClean="0"/>
                <a:t>Attribute</a:t>
              </a:r>
              <a:endParaRPr lang="en-IN" dirty="0"/>
            </a:p>
          </p:txBody>
        </p:sp>
      </p:grpSp>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What is an Attribute?</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4" name="Rectangle 3"/>
          <p:cNvSpPr/>
          <p:nvPr/>
        </p:nvSpPr>
        <p:spPr>
          <a:xfrm>
            <a:off x="76200" y="228600"/>
            <a:ext cx="8991600" cy="1538883"/>
          </a:xfrm>
          <a:prstGeom prst="rect">
            <a:avLst/>
          </a:prstGeom>
        </p:spPr>
        <p:txBody>
          <a:bodyPr wrap="square">
            <a:spAutoFit/>
          </a:bodyPr>
          <a:lstStyle/>
          <a:p>
            <a:pPr algn="just"/>
            <a:r>
              <a:rPr lang="en-IN" dirty="0">
                <a:solidFill>
                  <a:schemeClr val="accent6">
                    <a:lumMod val="75000"/>
                  </a:schemeClr>
                </a:solidFill>
                <a:latin typeface="Arial" panose="020B0604020202020204" pitchFamily="34" charset="0"/>
                <a:cs typeface="Arial" panose="020B0604020202020204" pitchFamily="34" charset="0"/>
              </a:rPr>
              <a:t>When you are designing attributes for your entities, you will sometimes find that an attribute does not have a value for every instance of the entity. </a:t>
            </a:r>
            <a:r>
              <a:rPr lang="en-IN" dirty="0" smtClean="0">
                <a:solidFill>
                  <a:schemeClr val="accent6">
                    <a:lumMod val="75000"/>
                  </a:schemeClr>
                </a:solidFill>
                <a:latin typeface="Arial" panose="020B0604020202020204" pitchFamily="34" charset="0"/>
                <a:cs typeface="Arial" panose="020B0604020202020204" pitchFamily="34" charset="0"/>
              </a:rPr>
              <a:t>For </a:t>
            </a:r>
            <a:r>
              <a:rPr lang="en-IN" dirty="0">
                <a:solidFill>
                  <a:schemeClr val="accent6">
                    <a:lumMod val="75000"/>
                  </a:schemeClr>
                </a:solidFill>
                <a:latin typeface="Arial" panose="020B0604020202020204" pitchFamily="34" charset="0"/>
                <a:cs typeface="Arial" panose="020B0604020202020204" pitchFamily="34" charset="0"/>
              </a:rPr>
              <a:t>example, you might want an attribute for a person's middle name, but you can't require a value because some people have no middle name</a:t>
            </a:r>
            <a:r>
              <a:rPr lang="en-IN" i="1" dirty="0">
                <a:solidFill>
                  <a:srgbClr val="D9DD21"/>
                </a:solidFill>
                <a:latin typeface="Arial" panose="020B0604020202020204" pitchFamily="34" charset="0"/>
                <a:cs typeface="Arial" panose="020B0604020202020204" pitchFamily="34" charset="0"/>
              </a:rPr>
              <a:t>. </a:t>
            </a:r>
            <a:r>
              <a:rPr lang="en-IN" sz="2000" i="1" dirty="0">
                <a:solidFill>
                  <a:srgbClr val="D9DD21"/>
                </a:solidFill>
                <a:latin typeface="Arial" panose="020B0604020202020204" pitchFamily="34" charset="0"/>
                <a:cs typeface="Arial" panose="020B0604020202020204" pitchFamily="34" charset="0"/>
              </a:rPr>
              <a:t>For these occasions, you can define the attribute so that it can contain null values.</a:t>
            </a:r>
            <a:endParaRPr lang="en-IN" i="1" dirty="0">
              <a:solidFill>
                <a:srgbClr val="D9DD21"/>
              </a:solidFill>
              <a:latin typeface="Arial" panose="020B0604020202020204" pitchFamily="34" charset="0"/>
              <a:cs typeface="Arial" panose="020B0604020202020204" pitchFamily="34" charset="0"/>
            </a:endParaRPr>
          </a:p>
        </p:txBody>
      </p:sp>
      <p:sp>
        <p:nvSpPr>
          <p:cNvPr id="5" name="Rectangle 4"/>
          <p:cNvSpPr/>
          <p:nvPr/>
        </p:nvSpPr>
        <p:spPr>
          <a:xfrm>
            <a:off x="76200" y="3544431"/>
            <a:ext cx="5562600" cy="2123658"/>
          </a:xfrm>
          <a:prstGeom prst="rect">
            <a:avLst/>
          </a:prstGeom>
        </p:spPr>
        <p:txBody>
          <a:bodyPr wrap="square">
            <a:spAutoFit/>
          </a:bodyPr>
          <a:lstStyle/>
          <a:p>
            <a:pPr algn="just"/>
            <a:r>
              <a:rPr lang="en-IN" dirty="0">
                <a:solidFill>
                  <a:schemeClr val="accent6">
                    <a:lumMod val="75000"/>
                  </a:schemeClr>
                </a:solidFill>
                <a:latin typeface="Arial" panose="020B0604020202020204" pitchFamily="34" charset="0"/>
                <a:cs typeface="Arial" panose="020B0604020202020204" pitchFamily="34" charset="0"/>
              </a:rPr>
              <a:t>In some cases, you might not want a specific attribute to contain a null value, but you don't want to require that the user or program always provide a value. In this case, a default value might be appropriate</a:t>
            </a:r>
            <a:r>
              <a:rPr lang="en-IN" dirty="0" smtClean="0">
                <a:solidFill>
                  <a:schemeClr val="accent6">
                    <a:lumMod val="75000"/>
                  </a:schemeClr>
                </a:solidFill>
                <a:latin typeface="Arial" panose="020B0604020202020204" pitchFamily="34" charset="0"/>
                <a:cs typeface="Arial" panose="020B0604020202020204" pitchFamily="34" charset="0"/>
              </a:rPr>
              <a:t>. </a:t>
            </a:r>
            <a:r>
              <a:rPr lang="en-IN" sz="2000" i="1" dirty="0">
                <a:solidFill>
                  <a:srgbClr val="D9DD21"/>
                </a:solidFill>
                <a:latin typeface="Arial" panose="020B0604020202020204" pitchFamily="34" charset="0"/>
                <a:cs typeface="Arial" panose="020B0604020202020204" pitchFamily="34" charset="0"/>
              </a:rPr>
              <a:t>A default value is a value that applies to an attribute if no other valid value is available.</a:t>
            </a:r>
          </a:p>
        </p:txBody>
      </p:sp>
    </p:spTree>
    <p:extLst>
      <p:ext uri="{BB962C8B-B14F-4D97-AF65-F5344CB8AC3E}">
        <p14:creationId xmlns:p14="http://schemas.microsoft.com/office/powerpoint/2010/main" xmlns="" val="2234012022"/>
      </p:ext>
    </p:extLst>
  </p:cSld>
  <p:clrMapOvr>
    <a:masterClrMapping/>
  </p:clrMapOvr>
  <p:timing>
    <p:tnLst>
      <p:par>
        <p:cTn id="1" dur="indefinite" restart="never" nodeType="tmRoot"/>
      </p:par>
    </p:tnLst>
  </p:timing>
</p:sld>
</file>

<file path=ppt/slides/slide3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smtClean="0">
                <a:solidFill>
                  <a:srgbClr val="DC525C"/>
                </a:solidFill>
                <a:latin typeface="Segoe UI Light" panose="020B0502040204020203" pitchFamily="34" charset="0"/>
                <a:cs typeface="Segoe UI Light" panose="020B0502040204020203" pitchFamily="34" charset="0"/>
              </a:rPr>
              <a:t>REPLACE using SELECT</a:t>
            </a:r>
            <a:endParaRPr lang="en-US" sz="4800" dirty="0" smtClean="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3152486249"/>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REPLACE … SELECT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152400" y="1868269"/>
            <a:ext cx="8839200" cy="400110"/>
          </a:xfrm>
          <a:prstGeom prst="rect">
            <a:avLst/>
          </a:prstGeom>
        </p:spPr>
        <p:txBody>
          <a:bodyPr wrap="square">
            <a:spAutoFit/>
          </a:bodyPr>
          <a:lstStyle/>
          <a:p>
            <a:r>
              <a:rPr lang="en-IN" sz="2000" dirty="0">
                <a:solidFill>
                  <a:srgbClr val="0077AA"/>
                </a:solidFill>
                <a:latin typeface="Liberation Mono"/>
              </a:rPr>
              <a:t>REPLACE [INTO] tbl_name [(col_name,...)] SELECT ...</a:t>
            </a:r>
            <a:endParaRPr lang="en-US" sz="2000" dirty="0">
              <a:solidFill>
                <a:srgbClr val="0077AA"/>
              </a:solidFill>
              <a:latin typeface="Liberation Mono"/>
            </a:endParaRPr>
          </a:p>
        </p:txBody>
      </p:sp>
      <p:sp>
        <p:nvSpPr>
          <p:cNvPr id="8" name="Rectangle 7"/>
          <p:cNvSpPr/>
          <p:nvPr/>
        </p:nvSpPr>
        <p:spPr>
          <a:xfrm>
            <a:off x="76200" y="3657600"/>
            <a:ext cx="8991600" cy="124649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DEPT;</a:t>
            </a:r>
            <a:endParaRPr lang="en-IN" sz="1600"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smtClean="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REPLACEDEPT;</a:t>
            </a:r>
            <a:endParaRPr lang="en-IN" sz="1600"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smtClean="0">
                <a:latin typeface="Arial" panose="020B0604020202020204" pitchFamily="34" charset="0"/>
                <a:cs typeface="Arial" panose="020B0604020202020204" pitchFamily="34" charset="0"/>
              </a:rPr>
              <a:t>(DEPTNO, DNAME)  </a:t>
            </a: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DEPTNO, DNAME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DEPT;</a:t>
            </a:r>
          </a:p>
        </p:txBody>
      </p:sp>
      <p:sp>
        <p:nvSpPr>
          <p:cNvPr id="6" name="Rectangle 5"/>
          <p:cNvSpPr/>
          <p:nvPr/>
        </p:nvSpPr>
        <p:spPr>
          <a:xfrm>
            <a:off x="76200" y="2438400"/>
            <a:ext cx="8991600"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xmlns="" val="3588391761"/>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304800" y="3429000"/>
            <a:ext cx="8534400" cy="1200329"/>
          </a:xfrm>
          <a:prstGeom prst="rect">
            <a:avLst/>
          </a:prstGeom>
          <a:solidFill>
            <a:srgbClr val="C74C49"/>
          </a:solidFill>
        </p:spPr>
        <p:txBody>
          <a:bodyPr wrap="square">
            <a:spAutoFit/>
          </a:bodyPr>
          <a:lstStyle/>
          <a:p>
            <a:r>
              <a:rPr lang="en-IN" dirty="0" smtClean="0">
                <a:solidFill>
                  <a:schemeClr val="bg1"/>
                </a:solidFill>
              </a:rPr>
              <a:t>ORDER BY in UPDATE: if </a:t>
            </a:r>
            <a:r>
              <a:rPr lang="en-IN" dirty="0">
                <a:solidFill>
                  <a:schemeClr val="bg1"/>
                </a:solidFill>
              </a:rPr>
              <a:t>the table contains 1 and 2 in the id column and 1 is updated to 2 before 2 is updated to 3, an error occurs. To avoid this problem, add an ORDER BY clause to cause the rows with larger id values to be updated before those with </a:t>
            </a:r>
            <a:r>
              <a:rPr lang="en-IN">
                <a:solidFill>
                  <a:schemeClr val="bg1"/>
                </a:solidFill>
              </a:rPr>
              <a:t>smaller </a:t>
            </a:r>
            <a:r>
              <a:rPr lang="en-IN" smtClean="0">
                <a:solidFill>
                  <a:schemeClr val="bg1"/>
                </a:solidFill>
              </a:rPr>
              <a:t>values</a:t>
            </a:r>
            <a:endParaRPr lang="en-IN" dirty="0">
              <a:solidFill>
                <a:schemeClr val="bg1"/>
              </a:solidFill>
            </a:endParaRPr>
          </a:p>
        </p:txBody>
      </p:sp>
      <p:sp>
        <p:nvSpPr>
          <p:cNvPr id="3" name="Rectangle 2"/>
          <p:cNvSpPr/>
          <p:nvPr/>
        </p:nvSpPr>
        <p:spPr>
          <a:xfrm>
            <a:off x="304800" y="4814386"/>
            <a:ext cx="6011454" cy="369332"/>
          </a:xfrm>
          <a:prstGeom prst="rect">
            <a:avLst/>
          </a:prstGeom>
        </p:spPr>
        <p:txBody>
          <a:bodyPr wrap="none">
            <a:spAutoFit/>
          </a:bodyPr>
          <a:lstStyle/>
          <a:p>
            <a:r>
              <a:rPr lang="en-IN" dirty="0" smtClean="0">
                <a:solidFill>
                  <a:srgbClr val="0077AA"/>
                </a:solidFill>
                <a:latin typeface="Gill Sans MT (Body)"/>
                <a:ea typeface="Times New Roman" panose="02020603050405020304" pitchFamily="18" charset="0"/>
              </a:rPr>
              <a:t>UPDATE</a:t>
            </a:r>
            <a:r>
              <a:rPr lang="en-IN" dirty="0" smtClean="0">
                <a:latin typeface="Gill Sans MT (Body)"/>
              </a:rPr>
              <a:t> TEMP </a:t>
            </a:r>
            <a:r>
              <a:rPr lang="en-IN" dirty="0" smtClean="0">
                <a:solidFill>
                  <a:srgbClr val="0077AA"/>
                </a:solidFill>
                <a:latin typeface="Gill Sans MT (Body)"/>
                <a:ea typeface="Times New Roman" panose="02020603050405020304" pitchFamily="18" charset="0"/>
              </a:rPr>
              <a:t>SET</a:t>
            </a:r>
            <a:r>
              <a:rPr lang="en-IN" dirty="0" smtClean="0">
                <a:latin typeface="Gill Sans MT (Body)"/>
              </a:rPr>
              <a:t> C1 = C1 + 1 </a:t>
            </a:r>
            <a:r>
              <a:rPr lang="en-IN" dirty="0" smtClean="0">
                <a:solidFill>
                  <a:srgbClr val="0077AA"/>
                </a:solidFill>
                <a:latin typeface="Gill Sans MT (Body)"/>
                <a:ea typeface="Times New Roman" panose="02020603050405020304" pitchFamily="18" charset="0"/>
              </a:rPr>
              <a:t>ORDER</a:t>
            </a:r>
            <a:r>
              <a:rPr lang="en-IN" dirty="0" smtClean="0">
                <a:latin typeface="Gill Sans MT (Body)"/>
              </a:rPr>
              <a:t> </a:t>
            </a:r>
            <a:r>
              <a:rPr lang="en-IN" dirty="0" smtClean="0">
                <a:solidFill>
                  <a:srgbClr val="0077AA"/>
                </a:solidFill>
                <a:latin typeface="Gill Sans MT (Body)"/>
                <a:ea typeface="Times New Roman" panose="02020603050405020304" pitchFamily="18" charset="0"/>
              </a:rPr>
              <a:t>BY</a:t>
            </a:r>
            <a:r>
              <a:rPr lang="en-IN" dirty="0" smtClean="0">
                <a:latin typeface="Gill Sans MT (Body)"/>
              </a:rPr>
              <a:t> C1 </a:t>
            </a:r>
            <a:r>
              <a:rPr lang="en-IN" dirty="0" smtClean="0">
                <a:solidFill>
                  <a:srgbClr val="0077AA"/>
                </a:solidFill>
                <a:latin typeface="Gill Sans MT (Body)"/>
                <a:ea typeface="Times New Roman" panose="02020603050405020304" pitchFamily="18" charset="0"/>
              </a:rPr>
              <a:t>DESC</a:t>
            </a:r>
            <a:r>
              <a:rPr lang="en-IN" dirty="0" smtClean="0">
                <a:latin typeface="Gill Sans MT (Body)"/>
              </a:rPr>
              <a:t>;</a:t>
            </a:r>
            <a:endParaRPr lang="en-IN" dirty="0">
              <a:latin typeface="Gill Sans MT (Body)"/>
            </a:endParaRPr>
          </a:p>
        </p:txBody>
      </p:sp>
    </p:spTree>
  </p:cSld>
  <p:clrMapOvr>
    <a:masterClrMapping/>
  </p:clrMapOvr>
  <p:timing>
    <p:tnLst>
      <p:par>
        <p:cTn id="1" dur="indefinite" restart="never" nodeType="tmRoot"/>
      </p:par>
    </p:tnLst>
  </p:timing>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Single-table UPDATE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152400" y="2667000"/>
            <a:ext cx="8839200" cy="1631216"/>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76200" y="4373940"/>
            <a:ext cx="8991600"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smtClean="0">
                <a:latin typeface="Arial" panose="020B0604020202020204" pitchFamily="34" charset="0"/>
                <a:cs typeface="Arial" panose="020B0604020202020204" pitchFamily="34" charset="0"/>
              </a:rPr>
              <a:t> </a:t>
            </a:r>
            <a:r>
              <a:rPr lang="en-IN" sz="1600" dirty="0" smtClean="0"/>
              <a:t>TEMP</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dname='xyz' </a:t>
            </a:r>
            <a:r>
              <a:rPr lang="en-IN" sz="1600" dirty="0" smtClean="0">
                <a:solidFill>
                  <a:srgbClr val="DD4A68"/>
                </a:solidFill>
                <a:latin typeface="Arial" panose="020B0604020202020204" pitchFamily="34" charset="0"/>
                <a:ea typeface="Times New Roman" panose="02020603050405020304" pitchFamily="18" charset="0"/>
              </a:rPr>
              <a:t>LIMIT 2</a:t>
            </a:r>
            <a:r>
              <a:rPr lang="en-IN" sz="1600" dirty="0"/>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smtClean="0">
                <a:latin typeface="Arial" panose="020B0604020202020204" pitchFamily="34" charset="0"/>
                <a:cs typeface="Arial" panose="020B0604020202020204" pitchFamily="34" charset="0"/>
              </a:rPr>
              <a:t> </a:t>
            </a:r>
            <a:r>
              <a:rPr lang="en-IN" sz="1600" dirty="0" smtClean="0"/>
              <a:t>TEMP</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c1='x' </a:t>
            </a:r>
            <a:r>
              <a:rPr lang="en-IN" sz="1600" dirty="0" smtClean="0">
                <a:solidFill>
                  <a:srgbClr val="DD4A68"/>
                </a:solidFill>
                <a:latin typeface="Arial" panose="020B0604020202020204" pitchFamily="34" charset="0"/>
                <a:ea typeface="Times New Roman" panose="02020603050405020304" pitchFamily="18" charset="0"/>
              </a:rPr>
              <a:t>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smtClean="0">
                <a:latin typeface="Arial" panose="020B0604020202020204" pitchFamily="34" charset="0"/>
                <a:cs typeface="Arial" panose="020B0604020202020204" pitchFamily="34" charset="0"/>
              </a:rPr>
              <a:t> </a:t>
            </a:r>
            <a:r>
              <a:rPr lang="en-IN" sz="1600" dirty="0" smtClean="0"/>
              <a:t>TEMP</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a:t>
            </a:r>
            <a:r>
              <a:rPr lang="en-IN" sz="1600" dirty="0" smtClean="0">
                <a:solidFill>
                  <a:srgbClr val="DD4A68"/>
                </a:solidFill>
                <a:latin typeface="Arial" panose="020B0604020202020204" pitchFamily="34" charset="0"/>
                <a:ea typeface="Times New Roman" panose="02020603050405020304" pitchFamily="18" charset="0"/>
              </a:rPr>
              <a:t>WHERE deptno </a:t>
            </a:r>
            <a:r>
              <a:rPr lang="en-IN" sz="1600" dirty="0">
                <a:solidFill>
                  <a:srgbClr val="DD4A68"/>
                </a:solidFill>
                <a:latin typeface="Arial" panose="020B0604020202020204" pitchFamily="34" charset="0"/>
                <a:ea typeface="Times New Roman" panose="02020603050405020304" pitchFamily="18" charset="0"/>
              </a:rPr>
              <a:t>&lt;50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smtClean="0">
                <a:latin typeface="Arial" panose="020B0604020202020204" pitchFamily="34" charset="0"/>
                <a:cs typeface="Arial" panose="020B0604020202020204" pitchFamily="34" charset="0"/>
              </a:rPr>
              <a:t> </a:t>
            </a:r>
            <a:r>
              <a:rPr lang="en-IN" sz="1600" dirty="0" smtClean="0"/>
              <a:t>TEMP</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a:t>
            </a:r>
            <a:r>
              <a:rPr lang="en-IN" sz="1600" dirty="0" smtClean="0">
                <a:solidFill>
                  <a:srgbClr val="DD4A68"/>
                </a:solidFill>
                <a:latin typeface="Arial" panose="020B0604020202020204" pitchFamily="34" charset="0"/>
                <a:ea typeface="Times New Roman" panose="02020603050405020304" pitchFamily="18" charset="0"/>
              </a:rPr>
              <a:t>WHERE deptno </a:t>
            </a:r>
            <a:r>
              <a:rPr lang="en-IN" sz="1600" dirty="0">
                <a:solidFill>
                  <a:srgbClr val="DD4A68"/>
                </a:solidFill>
                <a:latin typeface="Arial" panose="020B0604020202020204" pitchFamily="34" charset="0"/>
                <a:ea typeface="Times New Roman" panose="02020603050405020304" pitchFamily="18" charset="0"/>
              </a:rPr>
              <a:t>&lt;50 </a:t>
            </a:r>
            <a:r>
              <a:rPr lang="en-IN" sz="1600" dirty="0" smtClean="0">
                <a:solidFill>
                  <a:srgbClr val="DD4A68"/>
                </a:solidFill>
                <a:latin typeface="Arial" panose="020B0604020202020204" pitchFamily="34" charset="0"/>
                <a:ea typeface="Times New Roman" panose="02020603050405020304" pitchFamily="18" charset="0"/>
              </a:rPr>
              <a:t>LIMIT 2</a:t>
            </a:r>
            <a:r>
              <a:rPr lang="en-IN" sz="1600" dirty="0">
                <a:latin typeface="Arial" panose="020B0604020202020204" pitchFamily="34" charset="0"/>
                <a:cs typeface="Arial" panose="020B0604020202020204" pitchFamily="34" charset="0"/>
              </a:rPr>
              <a:t>;</a:t>
            </a:r>
            <a:endParaRPr lang="en-IN" sz="1600" dirty="0" smtClean="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2237116413"/>
      </p:ext>
    </p:extLst>
  </p:cSld>
  <p:clrMapOvr>
    <a:masterClrMapping/>
  </p:clrMapOvr>
  <p:timing>
    <p:tnLst>
      <p:par>
        <p:cTn id="1" dur="indefinite" restart="never" nodeType="tmRoot"/>
      </p:par>
    </p:tnLst>
  </p:timing>
</p:sld>
</file>

<file path=ppt/slides/slide3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a:t>
            </a:r>
            <a:r>
              <a:rPr lang="en-US" sz="4800" dirty="0" smtClean="0">
                <a:solidFill>
                  <a:srgbClr val="DC525C"/>
                </a:solidFill>
                <a:latin typeface="Segoe UI Light" panose="020B0502040204020203" pitchFamily="34" charset="0"/>
                <a:cs typeface="Segoe UI Light" panose="020B0502040204020203" pitchFamily="34" charset="0"/>
              </a:rPr>
              <a:t>UPDATE</a:t>
            </a:r>
          </a:p>
        </p:txBody>
      </p:sp>
    </p:spTree>
    <p:extLst>
      <p:ext uri="{BB962C8B-B14F-4D97-AF65-F5344CB8AC3E}">
        <p14:creationId xmlns:p14="http://schemas.microsoft.com/office/powerpoint/2010/main" xmlns="" val="975566639"/>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Multiple-table UPDATE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multiple-table UPDATE updates rows in each table named in table_references that satisfy the conditions. Each matching row is updated once, even if it matches the conditions multiple times.</a:t>
            </a:r>
          </a:p>
        </p:txBody>
      </p:sp>
      <p:sp>
        <p:nvSpPr>
          <p:cNvPr id="7" name="Rectangle 6"/>
          <p:cNvSpPr/>
          <p:nvPr/>
        </p:nvSpPr>
        <p:spPr>
          <a:xfrm>
            <a:off x="152400" y="1828800"/>
            <a:ext cx="8839200" cy="1015663"/>
          </a:xfrm>
          <a:prstGeom prst="rect">
            <a:avLst/>
          </a:prstGeom>
        </p:spPr>
        <p:txBody>
          <a:bodyPr wrap="square">
            <a:spAutoFit/>
          </a:bodyPr>
          <a:lstStyle/>
          <a:p>
            <a:r>
              <a:rPr lang="en-IN" sz="2000" dirty="0">
                <a:solidFill>
                  <a:srgbClr val="0077AA"/>
                </a:solidFill>
                <a:latin typeface="Liberation Mono"/>
              </a:rPr>
              <a:t>UPDATE table_references SET col_name1 = {expr1|DEFAULT} [, col_name2 = {expr2|DEFAULT}] ...</a:t>
            </a:r>
          </a:p>
          <a:p>
            <a:r>
              <a:rPr lang="en-IN" sz="2000" dirty="0">
                <a:solidFill>
                  <a:srgbClr val="0077AA"/>
                </a:solidFill>
                <a:latin typeface="Liberation Mono"/>
              </a:rPr>
              <a:t>    [WHERE where_condition]</a:t>
            </a:r>
            <a:endParaRPr lang="en-US" sz="2000" dirty="0">
              <a:solidFill>
                <a:srgbClr val="0077AA"/>
              </a:solidFill>
              <a:latin typeface="Liberation Mono"/>
            </a:endParaRPr>
          </a:p>
        </p:txBody>
      </p:sp>
      <p:sp>
        <p:nvSpPr>
          <p:cNvPr id="8" name="Rectangle 7"/>
          <p:cNvSpPr/>
          <p:nvPr/>
        </p:nvSpPr>
        <p:spPr>
          <a:xfrm>
            <a:off x="76200" y="3556337"/>
            <a:ext cx="8991600" cy="1077218"/>
          </a:xfrm>
          <a:prstGeom prst="rect">
            <a:avLst/>
          </a:prstGeom>
        </p:spPr>
        <p:txBody>
          <a:bodyPr wrap="square">
            <a:spAutoFit/>
          </a:bodyPr>
          <a:lstStyle/>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smtClean="0">
                <a:latin typeface="Arial" panose="020B0604020202020204" pitchFamily="34" charset="0"/>
                <a:cs typeface="Arial" panose="020B0604020202020204" pitchFamily="34" charset="0"/>
              </a:rPr>
              <a:t> EMP, </a:t>
            </a:r>
            <a:r>
              <a:rPr lang="en-IN" sz="1600" dirty="0">
                <a:latin typeface="Arial" panose="020B0604020202020204" pitchFamily="34" charset="0"/>
                <a:cs typeface="Arial" panose="020B0604020202020204" pitchFamily="34" charset="0"/>
              </a:rPr>
              <a:t>DEPT</a:t>
            </a:r>
            <a:r>
              <a:rPr lang="en-IN" sz="1600" dirty="0">
                <a:solidFill>
                  <a:srgbClr val="DD4A68"/>
                </a:solidFill>
                <a:latin typeface="Arial" panose="020B0604020202020204" pitchFamily="34" charset="0"/>
                <a:ea typeface="Times New Roman" panose="02020603050405020304" pitchFamily="18" charset="0"/>
              </a:rPr>
              <a:t> SET EMP.pwd = DEPT.pwd </a:t>
            </a:r>
            <a:r>
              <a:rPr lang="en-IN" sz="1600" dirty="0" smtClean="0">
                <a:solidFill>
                  <a:srgbClr val="DD4A68"/>
                </a:solidFill>
                <a:latin typeface="Arial" panose="020B0604020202020204" pitchFamily="34" charset="0"/>
                <a:ea typeface="Times New Roman" panose="02020603050405020304" pitchFamily="18" charset="0"/>
              </a:rPr>
              <a:t>WHERE EMP.deptno </a:t>
            </a:r>
            <a:r>
              <a:rPr lang="en-IN" sz="1600" dirty="0">
                <a:solidFill>
                  <a:srgbClr val="DD4A68"/>
                </a:solidFill>
                <a:latin typeface="Arial" panose="020B0604020202020204" pitchFamily="34" charset="0"/>
                <a:ea typeface="Times New Roman" panose="02020603050405020304" pitchFamily="18" charset="0"/>
              </a:rPr>
              <a:t>= DEPT.deptno</a:t>
            </a:r>
            <a:r>
              <a:rPr lang="en-IN" sz="1600" dirty="0" smtClean="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1600" dirty="0" smtClean="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smtClean="0">
                <a:latin typeface="Arial" panose="020B0604020202020204" pitchFamily="34" charset="0"/>
                <a:cs typeface="Arial" panose="020B0604020202020204" pitchFamily="34" charset="0"/>
              </a:rPr>
              <a:t> EMP, DEPT </a:t>
            </a:r>
            <a:r>
              <a:rPr lang="en-IN" sz="1600" dirty="0">
                <a:solidFill>
                  <a:srgbClr val="DD4A68"/>
                </a:solidFill>
                <a:latin typeface="Arial" panose="020B0604020202020204" pitchFamily="34" charset="0"/>
                <a:ea typeface="Times New Roman" panose="02020603050405020304" pitchFamily="18" charset="0"/>
              </a:rPr>
              <a:t>SET EMP.pwd = DEPT.pwd, DEPT.loc=‘New Data' </a:t>
            </a:r>
            <a:r>
              <a:rPr lang="en-IN" sz="1600" dirty="0" smtClean="0">
                <a:solidFill>
                  <a:srgbClr val="DD4A68"/>
                </a:solidFill>
                <a:latin typeface="Arial" panose="020B0604020202020204" pitchFamily="34" charset="0"/>
                <a:ea typeface="Times New Roman" panose="02020603050405020304" pitchFamily="18" charset="0"/>
              </a:rPr>
              <a:t>WHERE EMP.deptno </a:t>
            </a:r>
            <a:r>
              <a:rPr lang="en-IN" sz="1600" dirty="0">
                <a:solidFill>
                  <a:srgbClr val="DD4A68"/>
                </a:solidFill>
                <a:latin typeface="Arial" panose="020B0604020202020204" pitchFamily="34" charset="0"/>
                <a:ea typeface="Times New Roman" panose="02020603050405020304" pitchFamily="18" charset="0"/>
              </a:rPr>
              <a:t>= DEPT.deptno</a:t>
            </a:r>
            <a:r>
              <a:rPr lang="en-IN" sz="1600" dirty="0">
                <a:latin typeface="Arial" panose="020B0604020202020204" pitchFamily="34" charset="0"/>
                <a:cs typeface="Arial" panose="020B0604020202020204" pitchFamily="34" charset="0"/>
              </a:rPr>
              <a:t>;</a:t>
            </a:r>
            <a:endParaRPr lang="en-IN" sz="1600" dirty="0" smtClean="0">
              <a:latin typeface="Arial" panose="020B0604020202020204" pitchFamily="34" charset="0"/>
              <a:cs typeface="Arial" panose="020B0604020202020204" pitchFamily="34" charset="0"/>
            </a:endParaRPr>
          </a:p>
        </p:txBody>
      </p:sp>
      <p:sp>
        <p:nvSpPr>
          <p:cNvPr id="6" name="Rectangle 5"/>
          <p:cNvSpPr/>
          <p:nvPr/>
        </p:nvSpPr>
        <p:spPr>
          <a:xfrm>
            <a:off x="76200" y="2952690"/>
            <a:ext cx="8991600"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For multiple-table syntax, ORDER BY and LIMIT cannot be used.</a:t>
            </a:r>
          </a:p>
        </p:txBody>
      </p:sp>
    </p:spTree>
    <p:extLst>
      <p:ext uri="{BB962C8B-B14F-4D97-AF65-F5344CB8AC3E}">
        <p14:creationId xmlns:p14="http://schemas.microsoft.com/office/powerpoint/2010/main" xmlns="" val="1543915874"/>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smtClean="0">
                <a:solidFill>
                  <a:srgbClr val="DC525C"/>
                </a:solidFill>
                <a:latin typeface="Segoe UI Light" panose="020B0502040204020203" pitchFamily="34" charset="0"/>
                <a:cs typeface="Segoe UI Light" panose="020B0502040204020203" pitchFamily="34" charset="0"/>
              </a:rPr>
              <a:t>Single-Table </a:t>
            </a:r>
            <a:r>
              <a:rPr lang="en-US" sz="4800" dirty="0" smtClean="0">
                <a:solidFill>
                  <a:srgbClr val="DC525C"/>
                </a:solidFill>
                <a:latin typeface="Segoe UI Light" panose="020B0502040204020203" pitchFamily="34" charset="0"/>
                <a:cs typeface="Segoe UI Light" panose="020B0502040204020203" pitchFamily="34" charset="0"/>
              </a:rPr>
              <a:t>DELETE</a:t>
            </a:r>
          </a:p>
        </p:txBody>
      </p:sp>
    </p:spTree>
  </p:cSld>
  <p:clrMapOvr>
    <a:masterClrMapping/>
  </p:clrMapOvr>
  <p:timing>
    <p:tnLst>
      <p:par>
        <p:cTn id="1" dur="indefinite" restart="never" nodeType="tmRoot"/>
      </p:par>
    </p:tnLst>
  </p:timing>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Single</a:t>
            </a:r>
            <a:r>
              <a:rPr lang="en-US" sz="3200" b="1" i="1" dirty="0">
                <a:solidFill>
                  <a:srgbClr val="FFFF00"/>
                </a:solidFill>
                <a:latin typeface="Arial" pitchFamily="34" charset="0"/>
                <a:cs typeface="Arial" pitchFamily="34" charset="0"/>
              </a:rPr>
              <a:t>-table DELETE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ROW_COUNT() function. The </a:t>
            </a:r>
            <a:r>
              <a:rPr lang="en-IN" dirty="0" smtClean="0">
                <a:latin typeface="Arial" panose="020B0604020202020204" pitchFamily="34" charset="0"/>
                <a:cs typeface="Arial" panose="020B0604020202020204" pitchFamily="34" charset="0"/>
              </a:rPr>
              <a:t>optional </a:t>
            </a:r>
            <a:r>
              <a:rPr lang="en-IN" dirty="0">
                <a:latin typeface="Arial" panose="020B0604020202020204" pitchFamily="34" charset="0"/>
                <a:cs typeface="Arial" panose="020B0604020202020204" pitchFamily="34" charset="0"/>
              </a:rPr>
              <a:t>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7" name="Rectangle 6"/>
          <p:cNvSpPr/>
          <p:nvPr/>
        </p:nvSpPr>
        <p:spPr>
          <a:xfrm>
            <a:off x="152400" y="2590800"/>
            <a:ext cx="8839200" cy="1323439"/>
          </a:xfrm>
          <a:prstGeom prst="rect">
            <a:avLst/>
          </a:prstGeom>
        </p:spPr>
        <p:txBody>
          <a:bodyPr wrap="square">
            <a:spAutoFit/>
          </a:bodyPr>
          <a:lstStyle/>
          <a:p>
            <a:r>
              <a:rPr lang="en-IN" sz="2000" dirty="0">
                <a:solidFill>
                  <a:srgbClr val="0077AA"/>
                </a:solidFill>
                <a:latin typeface="Liberation Mono"/>
              </a:rPr>
              <a:t>DELETE FROM 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6" name="Rectangle 5"/>
          <p:cNvSpPr/>
          <p:nvPr/>
        </p:nvSpPr>
        <p:spPr>
          <a:xfrm>
            <a:off x="76200" y="3943290"/>
            <a:ext cx="8991600" cy="400110"/>
          </a:xfrm>
          <a:prstGeom prst="rect">
            <a:avLst/>
          </a:prstGeom>
          <a:solidFill>
            <a:srgbClr val="EDE701"/>
          </a:solidFill>
        </p:spPr>
        <p:txBody>
          <a:bodyPr wrap="square">
            <a:spAutoFit/>
          </a:bodyPr>
          <a:lstStyle/>
          <a:p>
            <a:r>
              <a:rPr lang="en-IN" sz="2000" dirty="0" smtClean="0">
                <a:latin typeface="Segoe UI Light" panose="020B0502040204020203" pitchFamily="34" charset="0"/>
                <a:cs typeface="Segoe UI Light" panose="020B0502040204020203" pitchFamily="34" charset="0"/>
              </a:rPr>
              <a:t>LIMIT clauses </a:t>
            </a:r>
            <a:r>
              <a:rPr lang="en-IN" sz="2000" dirty="0">
                <a:latin typeface="Segoe UI Light" panose="020B0502040204020203" pitchFamily="34" charset="0"/>
                <a:cs typeface="Segoe UI Light" panose="020B0502040204020203" pitchFamily="34" charset="0"/>
              </a:rPr>
              <a:t>apply to single-table deletes, </a:t>
            </a:r>
            <a:r>
              <a:rPr lang="en-IN" sz="2000" b="1" dirty="0">
                <a:latin typeface="Segoe UI Light" panose="020B0502040204020203" pitchFamily="34" charset="0"/>
                <a:cs typeface="Segoe UI Light" panose="020B0502040204020203" pitchFamily="34" charset="0"/>
              </a:rPr>
              <a:t>but not multi-table deletes.</a:t>
            </a:r>
          </a:p>
        </p:txBody>
      </p:sp>
      <p:sp>
        <p:nvSpPr>
          <p:cNvPr id="9" name="Rectangle 8"/>
          <p:cNvSpPr/>
          <p:nvPr/>
        </p:nvSpPr>
        <p:spPr>
          <a:xfrm>
            <a:off x="76200" y="4417874"/>
            <a:ext cx="8991600"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a:t>
            </a:r>
            <a:r>
              <a:rPr lang="en-IN" sz="1600" dirty="0" smtClean="0">
                <a:solidFill>
                  <a:srgbClr val="0077AA"/>
                </a:solidFill>
                <a:latin typeface="Arial" panose="020B0604020202020204" pitchFamily="34" charset="0"/>
                <a:ea typeface="Times New Roman" panose="02020603050405020304" pitchFamily="18" charset="0"/>
              </a:rPr>
              <a:t>FROM </a:t>
            </a:r>
            <a:r>
              <a:rPr lang="en-IN" sz="1600" dirty="0" smtClean="0"/>
              <a:t>TEMP;</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a:t>
            </a:r>
            <a:r>
              <a:rPr lang="en-IN" sz="1600" dirty="0" smtClean="0">
                <a:solidFill>
                  <a:srgbClr val="0077AA"/>
                </a:solidFill>
                <a:latin typeface="Arial" panose="020B0604020202020204" pitchFamily="34" charset="0"/>
                <a:ea typeface="Times New Roman" panose="02020603050405020304" pitchFamily="18" charset="0"/>
              </a:rPr>
              <a:t>FROM </a:t>
            </a:r>
            <a:r>
              <a:rPr lang="en-IN" sz="1600" dirty="0" smtClean="0"/>
              <a:t>TEMP </a:t>
            </a:r>
            <a:r>
              <a:rPr lang="en-IN" sz="1600" dirty="0" smtClean="0">
                <a:solidFill>
                  <a:srgbClr val="DD4A68"/>
                </a:solidFill>
                <a:latin typeface="Arial" panose="020B0604020202020204" pitchFamily="34" charset="0"/>
                <a:ea typeface="Times New Roman" panose="02020603050405020304" pitchFamily="18" charset="0"/>
              </a:rPr>
              <a:t>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a:t>
            </a:r>
            <a:r>
              <a:rPr lang="en-IN" sz="1600" dirty="0" smtClean="0">
                <a:solidFill>
                  <a:srgbClr val="0077AA"/>
                </a:solidFill>
                <a:latin typeface="Arial" panose="020B0604020202020204" pitchFamily="34" charset="0"/>
                <a:ea typeface="Times New Roman" panose="02020603050405020304" pitchFamily="18" charset="0"/>
              </a:rPr>
              <a:t>FROM </a:t>
            </a:r>
            <a:r>
              <a:rPr lang="en-IN" sz="1600" dirty="0" smtClean="0"/>
              <a:t>TEMP</a:t>
            </a:r>
            <a:r>
              <a:rPr lang="en-IN" sz="1600" dirty="0" smtClean="0">
                <a:latin typeface="Arial" panose="020B0604020202020204" pitchFamily="34" charset="0"/>
                <a:cs typeface="Arial" panose="020B0604020202020204" pitchFamily="34" charset="0"/>
              </a:rPr>
              <a:t> </a:t>
            </a:r>
            <a:r>
              <a:rPr lang="en-IN" sz="1600" dirty="0" smtClean="0">
                <a:solidFill>
                  <a:srgbClr val="DD4A68"/>
                </a:solidFill>
                <a:latin typeface="Arial" panose="020B0604020202020204" pitchFamily="34" charset="0"/>
                <a:ea typeface="Times New Roman" panose="02020603050405020304" pitchFamily="18" charset="0"/>
              </a:rPr>
              <a:t>WHERE DEPTNO &lt;</a:t>
            </a:r>
            <a:r>
              <a:rPr lang="en-IN" sz="1600" dirty="0">
                <a:solidFill>
                  <a:srgbClr val="DD4A68"/>
                </a:solidFill>
                <a:latin typeface="Arial" panose="020B0604020202020204" pitchFamily="34" charset="0"/>
                <a:ea typeface="Times New Roman" panose="02020603050405020304" pitchFamily="18" charset="0"/>
              </a:rPr>
              <a: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a:t>
            </a:r>
            <a:r>
              <a:rPr lang="en-IN" sz="1600" dirty="0" smtClean="0">
                <a:solidFill>
                  <a:srgbClr val="0077AA"/>
                </a:solidFill>
                <a:latin typeface="Arial" panose="020B0604020202020204" pitchFamily="34" charset="0"/>
                <a:ea typeface="Times New Roman" panose="02020603050405020304" pitchFamily="18" charset="0"/>
              </a:rPr>
              <a:t>FROM </a:t>
            </a:r>
            <a:r>
              <a:rPr lang="en-IN" sz="1600" dirty="0" smtClean="0"/>
              <a:t>TEMP</a:t>
            </a:r>
            <a:r>
              <a:rPr lang="en-IN" sz="1600" dirty="0" smtClean="0">
                <a:latin typeface="Arial" panose="020B0604020202020204" pitchFamily="34" charset="0"/>
                <a:cs typeface="Arial" panose="020B0604020202020204" pitchFamily="34" charset="0"/>
              </a:rPr>
              <a:t> </a:t>
            </a:r>
            <a:r>
              <a:rPr lang="en-IN" sz="1600" dirty="0" smtClean="0">
                <a:solidFill>
                  <a:srgbClr val="DD4A68"/>
                </a:solidFill>
                <a:latin typeface="Arial" panose="020B0604020202020204" pitchFamily="34" charset="0"/>
                <a:ea typeface="Times New Roman" panose="02020603050405020304" pitchFamily="18" charset="0"/>
              </a:rPr>
              <a:t>WHERE DEPTNO &lt;</a:t>
            </a:r>
            <a:r>
              <a:rPr lang="en-IN" sz="1600" dirty="0">
                <a:solidFill>
                  <a:srgbClr val="DD4A68"/>
                </a:solidFill>
                <a:latin typeface="Arial" panose="020B0604020202020204" pitchFamily="34" charset="0"/>
                <a:ea typeface="Times New Roman" panose="02020603050405020304" pitchFamily="18" charset="0"/>
              </a:rPr>
              <a:t>50 </a:t>
            </a:r>
            <a:r>
              <a:rPr lang="en-IN" sz="1600" dirty="0" smtClean="0">
                <a:solidFill>
                  <a:srgbClr val="DD4A68"/>
                </a:solidFill>
                <a:latin typeface="Arial" panose="020B0604020202020204" pitchFamily="34" charset="0"/>
                <a:ea typeface="Times New Roman" panose="02020603050405020304" pitchFamily="18" charset="0"/>
              </a:rPr>
              <a:t>LIMIT 2</a:t>
            </a:r>
            <a:r>
              <a:rPr lang="en-IN" sz="1600" dirty="0">
                <a:latin typeface="Arial" panose="020B0604020202020204" pitchFamily="34" charset="0"/>
                <a:cs typeface="Arial" panose="020B0604020202020204" pitchFamily="34" charset="0"/>
              </a:rPr>
              <a:t>;</a:t>
            </a:r>
            <a:endParaRPr lang="en-IN" sz="1600" dirty="0" smtClean="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2638679953"/>
      </p:ext>
    </p:extLst>
  </p:cSld>
  <p:clrMapOvr>
    <a:masterClrMapping/>
  </p:clrMapOvr>
  <p:timing>
    <p:tnLst>
      <p:par>
        <p:cTn id="1" dur="indefinite" restart="never" nodeType="tmRoot"/>
      </p:par>
    </p:tnLst>
  </p:timing>
</p:sld>
</file>

<file path=ppt/slides/slide3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a:t>
            </a:r>
            <a:r>
              <a:rPr lang="en-US" sz="4800" dirty="0" smtClean="0">
                <a:solidFill>
                  <a:srgbClr val="DC525C"/>
                </a:solidFill>
                <a:latin typeface="Segoe UI Light" panose="020B0502040204020203" pitchFamily="34" charset="0"/>
                <a:cs typeface="Segoe UI Light" panose="020B0502040204020203" pitchFamily="34" charset="0"/>
              </a:rPr>
              <a:t>DELETE</a:t>
            </a:r>
          </a:p>
        </p:txBody>
      </p:sp>
    </p:spTree>
    <p:extLst>
      <p:ext uri="{BB962C8B-B14F-4D97-AF65-F5344CB8AC3E}">
        <p14:creationId xmlns:p14="http://schemas.microsoft.com/office/powerpoint/2010/main" xmlns="" val="2876092192"/>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Multiple-table DELETE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You can specify multiple tables in a DELETE statement to delete rows from one or more tables depending on the condition in the WHERE clause.</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55369" y="1591509"/>
            <a:ext cx="8839200" cy="1015663"/>
          </a:xfrm>
          <a:prstGeom prst="rect">
            <a:avLst/>
          </a:prstGeom>
        </p:spPr>
        <p:txBody>
          <a:bodyPr wrap="square">
            <a:spAutoFit/>
          </a:bodyPr>
          <a:lstStyle/>
          <a:p>
            <a:r>
              <a:rPr lang="en-US" sz="2000" dirty="0">
                <a:solidFill>
                  <a:srgbClr val="0077AA"/>
                </a:solidFill>
                <a:latin typeface="Liberation Mono"/>
              </a:rPr>
              <a:t>DELETE FROM tbl_name [, tbl_name] ...</a:t>
            </a:r>
          </a:p>
          <a:p>
            <a:r>
              <a:rPr lang="en-US" sz="2000" dirty="0">
                <a:solidFill>
                  <a:srgbClr val="0077AA"/>
                </a:solidFill>
                <a:latin typeface="Liberation Mono"/>
              </a:rPr>
              <a:t>    USING &lt;</a:t>
            </a:r>
            <a:r>
              <a:rPr lang="en-IN" sz="2000" dirty="0">
                <a:solidFill>
                  <a:srgbClr val="0077AA"/>
                </a:solidFill>
                <a:latin typeface="Liberation Mono"/>
              </a:rPr>
              <a:t>table_references&gt;</a:t>
            </a:r>
            <a:endParaRPr lang="en-US" sz="2000" dirty="0">
              <a:solidFill>
                <a:srgbClr val="0077AA"/>
              </a:solidFill>
              <a:latin typeface="Liberation Mono"/>
            </a:endParaRPr>
          </a:p>
          <a:p>
            <a:r>
              <a:rPr lang="en-US" sz="2000" dirty="0">
                <a:solidFill>
                  <a:srgbClr val="0077AA"/>
                </a:solidFill>
                <a:latin typeface="Liberation Mono"/>
              </a:rPr>
              <a:t>    [WHERE where_condition]</a:t>
            </a:r>
          </a:p>
        </p:txBody>
      </p:sp>
      <p:sp>
        <p:nvSpPr>
          <p:cNvPr id="8" name="Rectangle 7"/>
          <p:cNvSpPr/>
          <p:nvPr/>
        </p:nvSpPr>
        <p:spPr>
          <a:xfrm>
            <a:off x="76200" y="3200400"/>
            <a:ext cx="8991600" cy="830997"/>
          </a:xfrm>
          <a:prstGeom prst="rect">
            <a:avLst/>
          </a:prstGeom>
        </p:spPr>
        <p:txBody>
          <a:bodyPr wrap="square">
            <a:spAutoFit/>
          </a:bodyPr>
          <a:lstStyle/>
          <a:p>
            <a:pPr marL="342900" indent="-342900">
              <a:lnSpc>
                <a:spcPct val="150000"/>
              </a:lnSpc>
              <a:buFont typeface="Arial" panose="020B0604020202020204" pitchFamily="34" charset="0"/>
              <a:buChar char="•"/>
            </a:pPr>
            <a:r>
              <a:rPr lang="en-US" sz="1600" dirty="0">
                <a:solidFill>
                  <a:srgbClr val="0077AA"/>
                </a:solidFill>
                <a:latin typeface="Arial" panose="020B0604020202020204" pitchFamily="34" charset="0"/>
                <a:ea typeface="Times New Roman" panose="02020603050405020304" pitchFamily="18" charset="0"/>
              </a:rPr>
              <a:t>DELETE </a:t>
            </a:r>
            <a:r>
              <a:rPr lang="en-US" sz="1600" dirty="0" smtClean="0">
                <a:solidFill>
                  <a:srgbClr val="0077AA"/>
                </a:solidFill>
                <a:latin typeface="Arial" panose="020B0604020202020204" pitchFamily="34" charset="0"/>
                <a:ea typeface="Times New Roman" panose="02020603050405020304" pitchFamily="18" charset="0"/>
              </a:rPr>
              <a:t>FROM </a:t>
            </a:r>
            <a:r>
              <a:rPr lang="en-US" sz="1600" dirty="0" smtClean="0">
                <a:latin typeface="Arial" panose="020B0604020202020204" pitchFamily="34" charset="0"/>
                <a:cs typeface="Arial" panose="020B0604020202020204" pitchFamily="34" charset="0"/>
              </a:rPr>
              <a:t>A, B </a:t>
            </a:r>
            <a:r>
              <a:rPr lang="en-US" sz="1600" dirty="0" smtClean="0">
                <a:solidFill>
                  <a:srgbClr val="DD4A68"/>
                </a:solidFill>
                <a:latin typeface="Arial" panose="020B0604020202020204" pitchFamily="34" charset="0"/>
                <a:ea typeface="Times New Roman" panose="02020603050405020304" pitchFamily="18" charset="0"/>
              </a:rPr>
              <a:t>USING</a:t>
            </a:r>
            <a:r>
              <a:rPr lang="en-US" sz="1600" dirty="0" smtClean="0">
                <a:latin typeface="Arial" panose="020B0604020202020204" pitchFamily="34" charset="0"/>
                <a:cs typeface="Arial" panose="020B0604020202020204" pitchFamily="34" charset="0"/>
              </a:rPr>
              <a:t> A </a:t>
            </a:r>
            <a:r>
              <a:rPr lang="en-US" sz="1600" dirty="0" smtClean="0">
                <a:solidFill>
                  <a:srgbClr val="DD4A68"/>
                </a:solidFill>
                <a:latin typeface="Arial" panose="020B0604020202020204" pitchFamily="34" charset="0"/>
                <a:ea typeface="Times New Roman" panose="02020603050405020304" pitchFamily="18" charset="0"/>
              </a:rPr>
              <a:t>INNER JOIN </a:t>
            </a:r>
            <a:r>
              <a:rPr lang="en-US" sz="1600" dirty="0" smtClean="0">
                <a:latin typeface="Arial" panose="020B0604020202020204" pitchFamily="34" charset="0"/>
                <a:cs typeface="Arial" panose="020B0604020202020204" pitchFamily="34" charset="0"/>
              </a:rPr>
              <a:t>B </a:t>
            </a:r>
            <a:r>
              <a:rPr lang="en-US" sz="1600" dirty="0" smtClean="0">
                <a:solidFill>
                  <a:srgbClr val="DD4A68"/>
                </a:solidFill>
                <a:latin typeface="Arial" panose="020B0604020202020204" pitchFamily="34" charset="0"/>
                <a:ea typeface="Times New Roman" panose="02020603050405020304" pitchFamily="18" charset="0"/>
              </a:rPr>
              <a:t>ON c2=c4</a:t>
            </a:r>
            <a:r>
              <a:rPr lang="en-US"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US" sz="1600" dirty="0">
                <a:solidFill>
                  <a:srgbClr val="0077AA"/>
                </a:solidFill>
                <a:latin typeface="Arial" panose="020B0604020202020204" pitchFamily="34" charset="0"/>
                <a:ea typeface="Times New Roman" panose="02020603050405020304" pitchFamily="18" charset="0"/>
              </a:rPr>
              <a:t>DELETE </a:t>
            </a:r>
            <a:r>
              <a:rPr lang="en-US" sz="1600" dirty="0" smtClean="0">
                <a:solidFill>
                  <a:srgbClr val="0077AA"/>
                </a:solidFill>
                <a:latin typeface="Arial" panose="020B0604020202020204" pitchFamily="34" charset="0"/>
                <a:ea typeface="Times New Roman" panose="02020603050405020304" pitchFamily="18" charset="0"/>
              </a:rPr>
              <a:t>FROM </a:t>
            </a:r>
            <a:r>
              <a:rPr lang="en-US" sz="1600" dirty="0" smtClean="0">
                <a:latin typeface="Arial" panose="020B0604020202020204" pitchFamily="34" charset="0"/>
                <a:cs typeface="Arial" panose="020B0604020202020204" pitchFamily="34" charset="0"/>
              </a:rPr>
              <a:t>A, B </a:t>
            </a:r>
            <a:r>
              <a:rPr lang="en-US" sz="1600" dirty="0" smtClean="0">
                <a:solidFill>
                  <a:srgbClr val="DD4A68"/>
                </a:solidFill>
                <a:latin typeface="Arial" panose="020B0604020202020204" pitchFamily="34" charset="0"/>
                <a:ea typeface="Times New Roman" panose="02020603050405020304" pitchFamily="18" charset="0"/>
              </a:rPr>
              <a:t>USING</a:t>
            </a:r>
            <a:r>
              <a:rPr lang="en-US" sz="1600" dirty="0" smtClean="0">
                <a:latin typeface="Arial" panose="020B0604020202020204" pitchFamily="34" charset="0"/>
                <a:cs typeface="Arial" panose="020B0604020202020204" pitchFamily="34" charset="0"/>
              </a:rPr>
              <a:t> A </a:t>
            </a:r>
            <a:r>
              <a:rPr lang="en-US" sz="1600" dirty="0" smtClean="0">
                <a:solidFill>
                  <a:srgbClr val="DD4A68"/>
                </a:solidFill>
                <a:latin typeface="Arial" panose="020B0604020202020204" pitchFamily="34" charset="0"/>
                <a:ea typeface="Times New Roman" panose="02020603050405020304" pitchFamily="18" charset="0"/>
              </a:rPr>
              <a:t>INNER JOIN </a:t>
            </a:r>
            <a:r>
              <a:rPr lang="en-US" sz="1600" dirty="0" smtClean="0">
                <a:latin typeface="Arial" panose="020B0604020202020204" pitchFamily="34" charset="0"/>
                <a:cs typeface="Arial" panose="020B0604020202020204" pitchFamily="34" charset="0"/>
              </a:rPr>
              <a:t>B </a:t>
            </a:r>
            <a:r>
              <a:rPr lang="en-US" sz="1600" dirty="0" smtClean="0">
                <a:solidFill>
                  <a:srgbClr val="DD4A68"/>
                </a:solidFill>
                <a:latin typeface="Arial" panose="020B0604020202020204" pitchFamily="34" charset="0"/>
                <a:ea typeface="Times New Roman" panose="02020603050405020304" pitchFamily="18" charset="0"/>
              </a:rPr>
              <a:t>ON c2=c4 WHERE c2</a:t>
            </a:r>
            <a:r>
              <a:rPr lang="en-US" sz="1600" dirty="0">
                <a:solidFill>
                  <a:srgbClr val="DD4A68"/>
                </a:solidFill>
                <a:latin typeface="Arial" panose="020B0604020202020204" pitchFamily="34" charset="0"/>
                <a:ea typeface="Times New Roman" panose="02020603050405020304" pitchFamily="18" charset="0"/>
              </a:rPr>
              <a:t>&lt;=2</a:t>
            </a:r>
            <a:r>
              <a:rPr lang="en-US" sz="1600" dirty="0">
                <a:latin typeface="Arial" panose="020B0604020202020204" pitchFamily="34" charset="0"/>
                <a:cs typeface="Arial" panose="020B0604020202020204" pitchFamily="34" charset="0"/>
              </a:rPr>
              <a:t>;</a:t>
            </a:r>
            <a:endParaRPr lang="en-IN" sz="1600" dirty="0" smtClean="0">
              <a:latin typeface="Arial" panose="020B0604020202020204" pitchFamily="34" charset="0"/>
              <a:cs typeface="Arial" panose="020B0604020202020204" pitchFamily="34" charset="0"/>
            </a:endParaRPr>
          </a:p>
        </p:txBody>
      </p:sp>
      <p:sp>
        <p:nvSpPr>
          <p:cNvPr id="6" name="Rectangle 5"/>
          <p:cNvSpPr/>
          <p:nvPr/>
        </p:nvSpPr>
        <p:spPr>
          <a:xfrm>
            <a:off x="76200" y="2724090"/>
            <a:ext cx="8991600" cy="400110"/>
          </a:xfrm>
          <a:prstGeom prst="rect">
            <a:avLst/>
          </a:prstGeom>
          <a:solidFill>
            <a:srgbClr val="D9DD21"/>
          </a:solidFill>
        </p:spPr>
        <p:txBody>
          <a:bodyPr wrap="square">
            <a:spAutoFit/>
          </a:bodyPr>
          <a:lstStyle/>
          <a:p>
            <a:r>
              <a:rPr lang="en-US" sz="2000" dirty="0">
                <a:latin typeface="Arial" panose="020B0604020202020204" pitchFamily="34" charset="0"/>
                <a:cs typeface="Arial" panose="020B0604020202020204" pitchFamily="34" charset="0"/>
              </a:rPr>
              <a:t>You cannot use ORDER BY or LIMIT in a multiple-table DELETE.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3584457072"/>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52400" y="953869"/>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a:t>
            </a:r>
            <a:r>
              <a:rPr lang="en-IN" sz="3600" dirty="0" smtClean="0">
                <a:solidFill>
                  <a:srgbClr val="222222"/>
                </a:solidFill>
                <a:latin typeface="arial" panose="020B0604020202020204" pitchFamily="34" charset="0"/>
              </a:rPr>
              <a:t>columns</a:t>
            </a:r>
            <a:endParaRPr lang="en-IN" sz="3600" dirty="0"/>
          </a:p>
        </p:txBody>
      </p:sp>
      <p:sp>
        <p:nvSpPr>
          <p:cNvPr id="4" name="Rectangle 3"/>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smtClean="0">
                <a:solidFill>
                  <a:srgbClr val="FFFF00"/>
                </a:solidFill>
                <a:latin typeface="Arial" pitchFamily="34" charset="0"/>
                <a:cs typeface="Arial" pitchFamily="34" charset="0"/>
              </a:rPr>
              <a:t>Attributes</a:t>
            </a:r>
            <a:endParaRPr lang="en-US" sz="3600" b="1" i="1" dirty="0">
              <a:solidFill>
                <a:srgbClr val="FFFF00"/>
              </a:solidFill>
              <a:latin typeface="Arial" pitchFamily="34" charset="0"/>
              <a:cs typeface="Arial" pitchFamily="34" charset="0"/>
            </a:endParaRPr>
          </a:p>
        </p:txBody>
      </p:sp>
      <p:sp>
        <p:nvSpPr>
          <p:cNvPr id="8" name="Rectangle 7"/>
          <p:cNvSpPr/>
          <p:nvPr/>
        </p:nvSpPr>
        <p:spPr>
          <a:xfrm>
            <a:off x="152400" y="1676400"/>
            <a:ext cx="8839200" cy="1015663"/>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smtClean="0">
                <a:solidFill>
                  <a:srgbClr val="C00000"/>
                </a:solidFill>
                <a:latin typeface="Arial" panose="020B0604020202020204" pitchFamily="34" charset="0"/>
                <a:cs typeface="Arial" panose="020B0604020202020204" pitchFamily="34" charset="0"/>
              </a:rPr>
              <a:t>COLUMNS</a:t>
            </a:r>
            <a:r>
              <a:rPr lang="en-IN" sz="2000" dirty="0" smtClean="0">
                <a:solidFill>
                  <a:srgbClr val="C00000"/>
                </a:solidFill>
                <a:latin typeface="Arial" panose="020B0604020202020204" pitchFamily="34" charset="0"/>
                <a:cs typeface="Arial" panose="020B0604020202020204" pitchFamily="34" charset="0"/>
              </a:rPr>
              <a:t> </a:t>
            </a:r>
            <a:r>
              <a:rPr lang="en-IN" sz="2000" dirty="0" smtClean="0">
                <a:solidFill>
                  <a:srgbClr val="222426"/>
                </a:solidFill>
                <a:latin typeface="Arial" panose="020B0604020202020204" pitchFamily="34" charset="0"/>
                <a:cs typeface="Arial" panose="020B0604020202020204" pitchFamily="34" charset="0"/>
              </a:rPr>
              <a:t>are </a:t>
            </a:r>
            <a:r>
              <a:rPr lang="en-IN" sz="2000" dirty="0">
                <a:solidFill>
                  <a:srgbClr val="222426"/>
                </a:solidFill>
                <a:latin typeface="Arial" panose="020B0604020202020204" pitchFamily="34" charset="0"/>
                <a:cs typeface="Arial" panose="020B0604020202020204" pitchFamily="34" charset="0"/>
              </a:rPr>
              <a:t>known as </a:t>
            </a:r>
            <a:r>
              <a:rPr lang="en-IN" sz="2000" b="1" dirty="0" smtClean="0">
                <a:solidFill>
                  <a:srgbClr val="C00000"/>
                </a:solidFill>
                <a:latin typeface="Arial" panose="020B0604020202020204" pitchFamily="34" charset="0"/>
                <a:cs typeface="Arial" panose="020B0604020202020204" pitchFamily="34" charset="0"/>
              </a:rPr>
              <a:t>ATTRIBUTES / FIELDS</a:t>
            </a:r>
            <a:r>
              <a:rPr lang="en-IN" sz="2000" dirty="0" smtClean="0">
                <a:solidFill>
                  <a:srgbClr val="C00000"/>
                </a:solidFill>
                <a:latin typeface="Arial" panose="020B0604020202020204" pitchFamily="34" charset="0"/>
                <a:cs typeface="Arial" panose="020B0604020202020204" pitchFamily="34" charset="0"/>
              </a:rPr>
              <a:t> </a:t>
            </a:r>
            <a:r>
              <a:rPr lang="en-IN" sz="2000" dirty="0" smtClean="0">
                <a:solidFill>
                  <a:srgbClr val="222426"/>
                </a:solidFill>
                <a:latin typeface="Arial" panose="020B0604020202020204" pitchFamily="34" charset="0"/>
                <a:cs typeface="Arial" panose="020B0604020202020204" pitchFamily="34" charset="0"/>
              </a:rPr>
              <a:t>whereas </a:t>
            </a:r>
            <a:r>
              <a:rPr lang="en-IN" sz="2000" dirty="0">
                <a:solidFill>
                  <a:srgbClr val="222426"/>
                </a:solidFill>
                <a:latin typeface="Arial" panose="020B0604020202020204" pitchFamily="34" charset="0"/>
                <a:cs typeface="Arial" panose="020B0604020202020204" pitchFamily="34" charset="0"/>
              </a:rPr>
              <a:t>the </a:t>
            </a:r>
            <a:r>
              <a:rPr lang="en-IN" sz="2000" b="1" dirty="0" smtClean="0">
                <a:solidFill>
                  <a:srgbClr val="C00000"/>
                </a:solidFill>
                <a:latin typeface="Arial" panose="020B0604020202020204" pitchFamily="34" charset="0"/>
                <a:cs typeface="Arial" panose="020B0604020202020204" pitchFamily="34" charset="0"/>
              </a:rPr>
              <a:t>ROWS</a:t>
            </a:r>
            <a:r>
              <a:rPr lang="en-IN" sz="2000" dirty="0" smtClean="0">
                <a:solidFill>
                  <a:srgbClr val="C00000"/>
                </a:solidFill>
                <a:latin typeface="Arial" panose="020B0604020202020204" pitchFamily="34" charset="0"/>
                <a:cs typeface="Arial" panose="020B0604020202020204" pitchFamily="34" charset="0"/>
              </a:rPr>
              <a:t> </a:t>
            </a:r>
            <a:r>
              <a:rPr lang="en-IN" sz="2000" dirty="0" smtClean="0">
                <a:solidFill>
                  <a:srgbClr val="222426"/>
                </a:solidFill>
                <a:latin typeface="Arial" panose="020B0604020202020204" pitchFamily="34" charset="0"/>
                <a:cs typeface="Arial" panose="020B0604020202020204" pitchFamily="34" charset="0"/>
              </a:rPr>
              <a:t>are </a:t>
            </a:r>
            <a:r>
              <a:rPr lang="en-IN" sz="2000" dirty="0">
                <a:solidFill>
                  <a:srgbClr val="222426"/>
                </a:solidFill>
                <a:latin typeface="Arial" panose="020B0604020202020204" pitchFamily="34" charset="0"/>
                <a:cs typeface="Arial" panose="020B0604020202020204" pitchFamily="34" charset="0"/>
              </a:rPr>
              <a:t>known as </a:t>
            </a:r>
            <a:r>
              <a:rPr lang="en-IN" sz="2000" b="1" dirty="0">
                <a:solidFill>
                  <a:srgbClr val="C00000"/>
                </a:solidFill>
                <a:latin typeface="Arial" panose="020B0604020202020204" pitchFamily="34" charset="0"/>
                <a:cs typeface="Arial" panose="020B0604020202020204" pitchFamily="34" charset="0"/>
              </a:rPr>
              <a:t>RECORDS / </a:t>
            </a:r>
            <a:r>
              <a:rPr lang="en-IN" sz="2000" b="1" dirty="0" smtClean="0">
                <a:solidFill>
                  <a:srgbClr val="C00000"/>
                </a:solidFill>
                <a:latin typeface="Arial" panose="020B0604020202020204" pitchFamily="34" charset="0"/>
                <a:cs typeface="Arial" panose="020B0604020202020204" pitchFamily="34" charset="0"/>
              </a:rPr>
              <a:t>TUPLE</a:t>
            </a:r>
            <a:r>
              <a:rPr lang="en-IN" sz="2000" dirty="0" smtClean="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xmlns="" val="385775350"/>
              </p:ext>
            </p:extLst>
          </p:nvPr>
        </p:nvGraphicFramePr>
        <p:xfrm>
          <a:off x="685801" y="3860800"/>
          <a:ext cx="7162799" cy="2006600"/>
        </p:xfrm>
        <a:graphic>
          <a:graphicData uri="http://schemas.openxmlformats.org/drawingml/2006/table">
            <a:tbl>
              <a:tblPr firstRow="1" bandRow="1">
                <a:tableStyleId>{5940675A-B579-460E-94D1-54222C63F5DA}</a:tableStyleId>
              </a:tblPr>
              <a:tblGrid>
                <a:gridCol w="778565"/>
                <a:gridCol w="2117035"/>
                <a:gridCol w="1600200"/>
                <a:gridCol w="1577008"/>
                <a:gridCol w="1089991"/>
              </a:tblGrid>
              <a:tr h="401320">
                <a:tc>
                  <a:txBody>
                    <a:bodyPr/>
                    <a:lstStyle/>
                    <a:p>
                      <a:r>
                        <a:rPr lang="en-IN" b="0" dirty="0" smtClean="0">
                          <a:latin typeface="Arial" panose="020B0604020202020204" pitchFamily="34" charset="0"/>
                          <a:cs typeface="Arial" panose="020B0604020202020204" pitchFamily="34" charset="0"/>
                        </a:rPr>
                        <a:t>SSN</a:t>
                      </a:r>
                      <a:endParaRPr lang="en-IN" b="0" dirty="0">
                        <a:latin typeface="Arial" panose="020B0604020202020204" pitchFamily="34" charset="0"/>
                        <a:cs typeface="Arial" panose="020B0604020202020204" pitchFamily="34" charset="0"/>
                      </a:endParaRPr>
                    </a:p>
                  </a:txBody>
                  <a:tcPr anchor="ctr">
                    <a:solidFill>
                      <a:schemeClr val="accent4"/>
                    </a:solidFill>
                  </a:tcPr>
                </a:tc>
                <a:tc>
                  <a:txBody>
                    <a:bodyPr/>
                    <a:lstStyle/>
                    <a:p>
                      <a:r>
                        <a:rPr lang="en-IN" b="0" dirty="0" smtClean="0">
                          <a:latin typeface="Arial" panose="020B0604020202020204" pitchFamily="34" charset="0"/>
                          <a:cs typeface="Arial" panose="020B0604020202020204" pitchFamily="34" charset="0"/>
                        </a:rPr>
                        <a:t>EmployeeName</a:t>
                      </a:r>
                      <a:endParaRPr lang="en-IN" b="0" dirty="0">
                        <a:latin typeface="Arial" panose="020B0604020202020204" pitchFamily="34" charset="0"/>
                        <a:cs typeface="Arial" panose="020B0604020202020204" pitchFamily="34" charset="0"/>
                      </a:endParaRPr>
                    </a:p>
                  </a:txBody>
                  <a:tcPr anchor="ctr">
                    <a:solidFill>
                      <a:schemeClr val="accent4"/>
                    </a:solidFill>
                  </a:tcPr>
                </a:tc>
                <a:tc>
                  <a:txBody>
                    <a:bodyPr/>
                    <a:lstStyle/>
                    <a:p>
                      <a:r>
                        <a:rPr lang="en-IN" b="0" dirty="0" smtClean="0">
                          <a:latin typeface="Arial" panose="020B0604020202020204" pitchFamily="34" charset="0"/>
                          <a:cs typeface="Arial" panose="020B0604020202020204" pitchFamily="34" charset="0"/>
                        </a:rPr>
                        <a:t> Job</a:t>
                      </a:r>
                      <a:endParaRPr lang="en-IN" b="0" dirty="0">
                        <a:latin typeface="Arial" panose="020B0604020202020204" pitchFamily="34" charset="0"/>
                        <a:cs typeface="Arial" panose="020B0604020202020204" pitchFamily="34" charset="0"/>
                      </a:endParaRPr>
                    </a:p>
                  </a:txBody>
                  <a:tcPr anchor="ctr">
                    <a:solidFill>
                      <a:schemeClr val="accent4"/>
                    </a:solidFill>
                  </a:tcPr>
                </a:tc>
                <a:tc>
                  <a:txBody>
                    <a:bodyPr/>
                    <a:lstStyle/>
                    <a:p>
                      <a:r>
                        <a:rPr lang="en-IN" b="0" dirty="0" smtClean="0">
                          <a:latin typeface="Arial" panose="020B0604020202020204" pitchFamily="34" charset="0"/>
                          <a:cs typeface="Arial" panose="020B0604020202020204" pitchFamily="34" charset="0"/>
                        </a:rPr>
                        <a:t>Hiredate</a:t>
                      </a:r>
                      <a:endParaRPr lang="en-IN" b="0" dirty="0">
                        <a:latin typeface="Arial" panose="020B0604020202020204" pitchFamily="34" charset="0"/>
                        <a:cs typeface="Arial" panose="020B0604020202020204" pitchFamily="34" charset="0"/>
                      </a:endParaRPr>
                    </a:p>
                  </a:txBody>
                  <a:tcPr anchor="ctr">
                    <a:solidFill>
                      <a:schemeClr val="accent4"/>
                    </a:solidFill>
                  </a:tcPr>
                </a:tc>
                <a:tc>
                  <a:txBody>
                    <a:bodyPr/>
                    <a:lstStyle/>
                    <a:p>
                      <a:r>
                        <a:rPr lang="en-IN" b="0" dirty="0" smtClean="0">
                          <a:latin typeface="Arial" panose="020B0604020202020204" pitchFamily="34" charset="0"/>
                          <a:cs typeface="Arial" panose="020B0604020202020204" pitchFamily="34" charset="0"/>
                        </a:rPr>
                        <a:t>Salary</a:t>
                      </a:r>
                      <a:endParaRPr lang="en-IN" b="0" dirty="0">
                        <a:latin typeface="Arial" panose="020B0604020202020204" pitchFamily="34" charset="0"/>
                        <a:cs typeface="Arial" panose="020B0604020202020204" pitchFamily="34" charset="0"/>
                      </a:endParaRPr>
                    </a:p>
                  </a:txBody>
                  <a:tcPr anchor="ctr">
                    <a:solidFill>
                      <a:schemeClr val="accent4"/>
                    </a:solidFill>
                  </a:tcPr>
                </a:tc>
              </a:tr>
              <a:tr h="401320">
                <a:tc>
                  <a:txBody>
                    <a:bodyPr/>
                    <a:lstStyle/>
                    <a:p>
                      <a:r>
                        <a:rPr lang="en-IN" dirty="0" smtClean="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smtClean="0">
                          <a:latin typeface="Arial" panose="020B0604020202020204" pitchFamily="34" charset="0"/>
                          <a:cs typeface="Arial" panose="020B0604020202020204" pitchFamily="34" charset="0"/>
                        </a:rPr>
                        <a:t>KING</a:t>
                      </a:r>
                      <a:endParaRPr lang="en-IN" dirty="0">
                        <a:latin typeface="Arial" panose="020B0604020202020204" pitchFamily="34" charset="0"/>
                        <a:cs typeface="Arial" panose="020B0604020202020204" pitchFamily="34" charset="0"/>
                      </a:endParaRPr>
                    </a:p>
                  </a:txBody>
                  <a:tcPr/>
                </a:tc>
                <a:tc>
                  <a:txBody>
                    <a:bodyPr/>
                    <a:lstStyle/>
                    <a:p>
                      <a:r>
                        <a:rPr lang="en-IN" dirty="0" smtClean="0">
                          <a:latin typeface="Arial" panose="020B0604020202020204" pitchFamily="34" charset="0"/>
                          <a:cs typeface="Arial" panose="020B0604020202020204" pitchFamily="34" charset="0"/>
                        </a:rPr>
                        <a:t>PRESIDENT</a:t>
                      </a:r>
                      <a:endParaRPr lang="en-IN" dirty="0">
                        <a:latin typeface="Arial" panose="020B0604020202020204" pitchFamily="34" charset="0"/>
                        <a:cs typeface="Arial" panose="020B0604020202020204" pitchFamily="34" charset="0"/>
                      </a:endParaRPr>
                    </a:p>
                  </a:txBody>
                  <a:tcPr/>
                </a:tc>
                <a:tc>
                  <a:txBody>
                    <a:bodyPr/>
                    <a:lstStyle/>
                    <a:p>
                      <a:r>
                        <a:rPr lang="en-IN" dirty="0" smtClean="0">
                          <a:latin typeface="Arial" panose="020B0604020202020204" pitchFamily="34" charset="0"/>
                          <a:cs typeface="Arial" panose="020B0604020202020204" pitchFamily="34" charset="0"/>
                        </a:rPr>
                        <a:t>2017-02-15</a:t>
                      </a:r>
                      <a:endParaRPr lang="en-IN" dirty="0">
                        <a:latin typeface="Arial" panose="020B0604020202020204" pitchFamily="34" charset="0"/>
                        <a:cs typeface="Arial" panose="020B0604020202020204" pitchFamily="34" charset="0"/>
                      </a:endParaRPr>
                    </a:p>
                  </a:txBody>
                  <a:tcPr/>
                </a:tc>
                <a:tc>
                  <a:txBody>
                    <a:bodyPr/>
                    <a:lstStyle/>
                    <a:p>
                      <a:r>
                        <a:rPr lang="en-IN" dirty="0" smtClean="0">
                          <a:latin typeface="Arial" panose="020B0604020202020204" pitchFamily="34" charset="0"/>
                          <a:cs typeface="Arial" panose="020B0604020202020204" pitchFamily="34" charset="0"/>
                        </a:rPr>
                        <a:t>5000</a:t>
                      </a:r>
                      <a:endParaRPr lang="en-IN" dirty="0">
                        <a:latin typeface="Arial" panose="020B0604020202020204" pitchFamily="34" charset="0"/>
                        <a:cs typeface="Arial" panose="020B0604020202020204" pitchFamily="34" charset="0"/>
                      </a:endParaRPr>
                    </a:p>
                  </a:txBody>
                  <a:tcPr/>
                </a:tc>
              </a:tr>
              <a:tr h="401320">
                <a:tc>
                  <a:txBody>
                    <a:bodyPr/>
                    <a:lstStyle/>
                    <a:p>
                      <a:pPr algn="l"/>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r>
              <a:tr h="401320">
                <a:tc>
                  <a:txBody>
                    <a:bodyPr/>
                    <a:lstStyle/>
                    <a:p>
                      <a:pPr algn="l"/>
                      <a:r>
                        <a:rPr lang="en-IN"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r>
              <a:tr h="401320">
                <a:tc>
                  <a:txBody>
                    <a:bodyPr/>
                    <a:lstStyle/>
                    <a:p>
                      <a:pPr algn="l"/>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r>
            </a:tbl>
          </a:graphicData>
        </a:graphic>
      </p:graphicFrame>
      <p:sp>
        <p:nvSpPr>
          <p:cNvPr id="17" name="TextBox 16"/>
          <p:cNvSpPr txBox="1"/>
          <p:nvPr/>
        </p:nvSpPr>
        <p:spPr>
          <a:xfrm>
            <a:off x="3710466" y="3004066"/>
            <a:ext cx="1394934" cy="400110"/>
          </a:xfrm>
          <a:prstGeom prst="rect">
            <a:avLst/>
          </a:prstGeom>
          <a:noFill/>
        </p:spPr>
        <p:txBody>
          <a:bodyPr wrap="none" rtlCol="0">
            <a:spAutoFit/>
          </a:bodyPr>
          <a:lstStyle/>
          <a:p>
            <a:r>
              <a:rPr lang="en-IN" sz="2000" b="1" dirty="0" smtClean="0">
                <a:latin typeface="Arial" panose="020B0604020202020204" pitchFamily="34" charset="0"/>
                <a:cs typeface="Arial" panose="020B0604020202020204" pitchFamily="34" charset="0"/>
              </a:rPr>
              <a:t>Attributes</a:t>
            </a:r>
            <a:endParaRPr lang="en-IN" sz="2000" b="1" dirty="0">
              <a:latin typeface="Arial" panose="020B0604020202020204" pitchFamily="34" charset="0"/>
              <a:cs typeface="Arial" panose="020B0604020202020204" pitchFamily="34" charset="0"/>
            </a:endParaRPr>
          </a:p>
        </p:txBody>
      </p:sp>
      <p:cxnSp>
        <p:nvCxnSpPr>
          <p:cNvPr id="44" name="Straight Arrow Connector 43"/>
          <p:cNvCxnSpPr/>
          <p:nvPr/>
        </p:nvCxnSpPr>
        <p:spPr>
          <a:xfrm flipV="1">
            <a:off x="4354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979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2296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3897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5725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7169499" y="3667648"/>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8305800" y="4782066"/>
            <a:ext cx="869149" cy="400110"/>
          </a:xfrm>
          <a:prstGeom prst="rect">
            <a:avLst/>
          </a:prstGeom>
          <a:noFill/>
        </p:spPr>
        <p:txBody>
          <a:bodyPr wrap="square" rtlCol="0">
            <a:spAutoFit/>
          </a:bodyPr>
          <a:lstStyle/>
          <a:p>
            <a:r>
              <a:rPr lang="en-IN" sz="2000" b="1" dirty="0" smtClean="0">
                <a:latin typeface="Arial" panose="020B0604020202020204" pitchFamily="34" charset="0"/>
                <a:cs typeface="Arial" panose="020B0604020202020204" pitchFamily="34" charset="0"/>
              </a:rPr>
              <a:t>Rows</a:t>
            </a:r>
            <a:endParaRPr lang="en-IN" sz="2000" b="1" dirty="0">
              <a:latin typeface="Arial" panose="020B0604020202020204" pitchFamily="34" charset="0"/>
              <a:cs typeface="Arial" panose="020B0604020202020204" pitchFamily="34" charset="0"/>
            </a:endParaRPr>
          </a:p>
        </p:txBody>
      </p:sp>
      <p:cxnSp>
        <p:nvCxnSpPr>
          <p:cNvPr id="63" name="Straight Arrow Connector 62"/>
          <p:cNvCxnSpPr/>
          <p:nvPr/>
        </p:nvCxnSpPr>
        <p:spPr>
          <a:xfrm>
            <a:off x="8112916" y="4982121"/>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flipH="1">
            <a:off x="7574749" y="4463142"/>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7574749" y="563937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7574749" y="487737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7574749" y="525780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32657" y="2819400"/>
            <a:ext cx="2005677" cy="369332"/>
          </a:xfrm>
          <a:prstGeom prst="rect">
            <a:avLst/>
          </a:prstGeom>
          <a:noFill/>
        </p:spPr>
        <p:txBody>
          <a:bodyPr wrap="none" rtlCol="0">
            <a:spAutoFit/>
          </a:bodyPr>
          <a:lstStyle/>
          <a:p>
            <a:r>
              <a:rPr lang="en-IN" b="1" dirty="0" smtClean="0">
                <a:latin typeface="Arial" panose="020B0604020202020204" pitchFamily="34" charset="0"/>
                <a:cs typeface="Arial" panose="020B0604020202020204" pitchFamily="34" charset="0"/>
              </a:rPr>
              <a:t>In Relation: EMP</a:t>
            </a:r>
            <a:endParaRPr lang="en-IN" b="1" dirty="0">
              <a:latin typeface="Arial" panose="020B0604020202020204" pitchFamily="34" charset="0"/>
              <a:cs typeface="Arial" panose="020B0604020202020204" pitchFamily="34" charset="0"/>
            </a:endParaRPr>
          </a:p>
        </p:txBody>
      </p:sp>
      <p:sp>
        <p:nvSpPr>
          <p:cNvPr id="89" name="Left Brace 88"/>
          <p:cNvSpPr/>
          <p:nvPr/>
        </p:nvSpPr>
        <p:spPr>
          <a:xfrm>
            <a:off x="87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cxnSp>
        <p:nvCxnSpPr>
          <p:cNvPr id="128" name="Straight Connector 127"/>
          <p:cNvCxnSpPr>
            <a:stCxn id="89" idx="1"/>
          </p:cNvCxnSpPr>
          <p:nvPr/>
        </p:nvCxnSpPr>
        <p:spPr>
          <a:xfrm flipV="1">
            <a:off x="87088" y="3423166"/>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76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1676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8048730" y="4461468"/>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974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2439560148"/>
      </p:ext>
    </p:extLst>
  </p:cSld>
  <p:clrMapOvr>
    <a:masterClrMapping/>
  </p:clrMapOvr>
  <p:timing>
    <p:tnLst>
      <p:par>
        <p:cTn id="1" dur="indefinite" restart="never" nodeType="tmRoot"/>
      </p:par>
    </p:tnLst>
  </p:timing>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i="1" dirty="0" smtClean="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xmlns="" val="1347976867"/>
              </p:ext>
            </p:extLst>
          </p:nvPr>
        </p:nvGraphicFramePr>
        <p:xfrm>
          <a:off x="111825" y="3276600"/>
          <a:ext cx="8906150" cy="736600"/>
        </p:xfrm>
        <a:graphic>
          <a:graphicData uri="http://schemas.openxmlformats.org/drawingml/2006/table">
            <a:tbl>
              <a:tblPr firstRow="1" bandRow="1">
                <a:tableStyleId>{2D5ABB26-0587-4C30-8999-92F81FD0307C}</a:tableStyleId>
              </a:tblPr>
              <a:tblGrid>
                <a:gridCol w="2592000"/>
                <a:gridCol w="451415"/>
                <a:gridCol w="451415"/>
                <a:gridCol w="451415"/>
                <a:gridCol w="451415"/>
                <a:gridCol w="451415"/>
                <a:gridCol w="451415"/>
                <a:gridCol w="451415"/>
                <a:gridCol w="451415"/>
                <a:gridCol w="451415"/>
                <a:gridCol w="451415"/>
                <a:gridCol w="1800000"/>
              </a:tblGrid>
              <a:tr h="370840">
                <a:tc>
                  <a:txBody>
                    <a:bodyPr/>
                    <a:lstStyle/>
                    <a:p>
                      <a:r>
                        <a:rPr lang="en-IN" dirty="0" smtClean="0"/>
                        <a:t>ENAME</a:t>
                      </a:r>
                      <a:r>
                        <a:rPr lang="en-IN" baseline="0" dirty="0" smtClean="0"/>
                        <a:t> </a:t>
                      </a:r>
                      <a:r>
                        <a:rPr lang="en-IN" dirty="0" smtClean="0"/>
                        <a:t>CHAR (10)</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smtClean="0"/>
                        <a:t>S</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A</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L</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E</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E</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L</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smtClean="0"/>
                        <a:t> LENGTH</a:t>
                      </a:r>
                      <a:r>
                        <a:rPr lang="en-IN" baseline="0" dirty="0" smtClean="0"/>
                        <a:t> -&gt; 10</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0">
                <a:tc>
                  <a:txBody>
                    <a:bodyPr/>
                    <a:lstStyle/>
                    <a:p>
                      <a:r>
                        <a:rPr lang="en-IN" dirty="0" smtClean="0"/>
                        <a:t>ENAME VARCHAR(10)</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smtClean="0"/>
                        <a:t>S</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A</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L</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E</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E</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L</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smtClean="0"/>
                        <a:t> LENGTH -&gt; 6</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4" name="Rectangle 3"/>
          <p:cNvSpPr/>
          <p:nvPr/>
        </p:nvSpPr>
        <p:spPr>
          <a:xfrm>
            <a:off x="152400" y="152400"/>
            <a:ext cx="7315200"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endParaRPr lang="en-IN" sz="2000" dirty="0" smtClean="0">
              <a:solidFill>
                <a:srgbClr val="0089A4"/>
              </a:solidFill>
              <a:latin typeface="arial" panose="020B0604020202020204" pitchFamily="34" charset="0"/>
            </a:endParaRPr>
          </a:p>
          <a:p>
            <a:r>
              <a:rPr lang="en-IN" sz="2000" dirty="0">
                <a:solidFill>
                  <a:srgbClr val="0089A4"/>
                </a:solidFill>
                <a:latin typeface="arial" panose="020B0604020202020204" pitchFamily="34" charset="0"/>
              </a:rPr>
              <a:t>T</a:t>
            </a:r>
            <a:r>
              <a:rPr lang="en-IN" sz="2000" dirty="0" smtClean="0">
                <a:solidFill>
                  <a:srgbClr val="0089A4"/>
                </a:solidFill>
                <a:latin typeface="arial" panose="020B0604020202020204" pitchFamily="34" charset="0"/>
              </a:rPr>
              <a:t>he</a:t>
            </a:r>
            <a:r>
              <a:rPr lang="en-IN" sz="2000" dirty="0">
                <a:solidFill>
                  <a:srgbClr val="0089A4"/>
                </a:solidFill>
                <a:latin typeface="arial" panose="020B0604020202020204" pitchFamily="34" charset="0"/>
              </a:rPr>
              <a:t>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xmlns="" val="2180589403"/>
              </p:ext>
            </p:extLst>
          </p:nvPr>
        </p:nvGraphicFramePr>
        <p:xfrm>
          <a:off x="123550" y="5283200"/>
          <a:ext cx="8906150" cy="736600"/>
        </p:xfrm>
        <a:graphic>
          <a:graphicData uri="http://schemas.openxmlformats.org/drawingml/2006/table">
            <a:tbl>
              <a:tblPr firstRow="1" bandRow="1">
                <a:tableStyleId>{2D5ABB26-0587-4C30-8999-92F81FD0307C}</a:tableStyleId>
              </a:tblPr>
              <a:tblGrid>
                <a:gridCol w="2592000"/>
                <a:gridCol w="451415"/>
                <a:gridCol w="451415"/>
                <a:gridCol w="451415"/>
                <a:gridCol w="451415"/>
                <a:gridCol w="451415"/>
                <a:gridCol w="451415"/>
                <a:gridCol w="451415"/>
                <a:gridCol w="451415"/>
                <a:gridCol w="451415"/>
                <a:gridCol w="451415"/>
                <a:gridCol w="1800000"/>
              </a:tblGrid>
              <a:tr h="370840">
                <a:tc>
                  <a:txBody>
                    <a:bodyPr/>
                    <a:lstStyle/>
                    <a:p>
                      <a:r>
                        <a:rPr lang="en-IN" dirty="0" smtClean="0"/>
                        <a:t>ENAME</a:t>
                      </a:r>
                      <a:r>
                        <a:rPr lang="en-IN" baseline="0" dirty="0" smtClean="0"/>
                        <a:t> </a:t>
                      </a:r>
                      <a:r>
                        <a:rPr lang="en-IN" dirty="0" smtClean="0"/>
                        <a:t>CHAR (10)</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smtClean="0"/>
                        <a:t>S</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A</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L</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E</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E</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L</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smtClean="0"/>
                        <a:t> LENGTH</a:t>
                      </a:r>
                      <a:r>
                        <a:rPr lang="en-IN" baseline="0" dirty="0" smtClean="0"/>
                        <a:t> -&gt; 6</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0">
                <a:tc>
                  <a:txBody>
                    <a:bodyPr/>
                    <a:lstStyle/>
                    <a:p>
                      <a:r>
                        <a:rPr lang="en-IN" dirty="0" smtClean="0"/>
                        <a:t>ENAME VARCHAR(10)</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smtClean="0"/>
                        <a:t>S</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A</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L</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E</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E</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L</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smtClean="0"/>
                        <a:t> LENGTH -&gt; 6</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9" name="Rectangle 8"/>
          <p:cNvSpPr/>
          <p:nvPr/>
        </p:nvSpPr>
        <p:spPr>
          <a:xfrm>
            <a:off x="152400" y="480060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1786181" y="4154269"/>
            <a:ext cx="7239000"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smtClean="0">
                <a:solidFill>
                  <a:srgbClr val="006C86"/>
                </a:solidFill>
                <a:latin typeface="arial" panose="020B0604020202020204" pitchFamily="34" charset="0"/>
              </a:rPr>
              <a:t>PAD_CHAR_TO_FULL_LENGTH</a:t>
            </a:r>
            <a:r>
              <a:rPr lang="en-IN" dirty="0" smtClean="0">
                <a:solidFill>
                  <a:srgbClr val="006C86"/>
                </a:solidFill>
                <a:latin typeface="arial" panose="020B0604020202020204" pitchFamily="34" charset="0"/>
              </a:rPr>
              <a:t> SQL </a:t>
            </a:r>
            <a:r>
              <a:rPr lang="en-IN" dirty="0">
                <a:solidFill>
                  <a:srgbClr val="006C86"/>
                </a:solidFill>
                <a:latin typeface="arial" panose="020B0604020202020204" pitchFamily="34" charset="0"/>
              </a:rPr>
              <a:t>mode is enabled)</a:t>
            </a:r>
          </a:p>
        </p:txBody>
      </p:sp>
      <p:sp>
        <p:nvSpPr>
          <p:cNvPr id="11" name="Rectangle 10"/>
          <p:cNvSpPr/>
          <p:nvPr/>
        </p:nvSpPr>
        <p:spPr>
          <a:xfrm>
            <a:off x="142844" y="1353909"/>
            <a:ext cx="8715436" cy="646331"/>
          </a:xfrm>
          <a:prstGeom prst="rect">
            <a:avLst/>
          </a:prstGeom>
        </p:spPr>
        <p:txBody>
          <a:bodyPr wrap="square">
            <a:spAutoFit/>
          </a:bodyPr>
          <a:lstStyle/>
          <a:p>
            <a:r>
              <a:rPr lang="en-US" dirty="0" smtClean="0">
                <a:solidFill>
                  <a:srgbClr val="0070C0"/>
                </a:solidFill>
              </a:rPr>
              <a:t>As of MySQL 8.0.13, PAD_CHAR_TO_FULL_LENGTH is deprecated. It will be removed in a future version of MySQL.</a:t>
            </a:r>
            <a:endParaRPr lang="en-US" dirty="0">
              <a:solidFill>
                <a:srgbClr val="0070C0"/>
              </a:solidFill>
            </a:endParaRPr>
          </a:p>
        </p:txBody>
      </p:sp>
    </p:spTree>
  </p:cSld>
  <p:clrMapOvr>
    <a:masterClrMapping/>
  </p:clrMapOvr>
  <p:timing>
    <p:tnLst>
      <p:par>
        <p:cTn id="1" dur="indefinite" restart="never" nodeType="tmRoot"/>
      </p:par>
    </p:tnLst>
  </p:timing>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
            </a:r>
            <a:r>
              <a:rPr lang="en-IN" sz="3200" b="1" i="1" dirty="0" smtClean="0">
                <a:solidFill>
                  <a:srgbClr val="FFFF00"/>
                </a:solidFill>
                <a:latin typeface="Arial" pitchFamily="34" charset="0"/>
                <a:cs typeface="Arial" pitchFamily="34" charset="0"/>
              </a:rPr>
              <a:t>ataType </a:t>
            </a:r>
            <a:r>
              <a:rPr lang="en-IN" sz="3200" b="1" i="1" dirty="0">
                <a:solidFill>
                  <a:srgbClr val="FFFF00"/>
                </a:solidFill>
                <a:latin typeface="Arial" pitchFamily="34" charset="0"/>
                <a:cs typeface="Arial" pitchFamily="34" charset="0"/>
              </a:rPr>
              <a:t>- STRING</a:t>
            </a:r>
          </a:p>
        </p:txBody>
      </p:sp>
      <p:sp>
        <p:nvSpPr>
          <p:cNvPr id="5" name="Rectangle 4"/>
          <p:cNvSpPr/>
          <p:nvPr/>
        </p:nvSpPr>
        <p:spPr>
          <a:xfrm>
            <a:off x="76200" y="649069"/>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number of SQL data types in several categories: numeric types, date and time types, string.</a:t>
            </a:r>
          </a:p>
        </p:txBody>
      </p:sp>
      <p:graphicFrame>
        <p:nvGraphicFramePr>
          <p:cNvPr id="2" name="Table 1"/>
          <p:cNvGraphicFramePr>
            <a:graphicFrameLocks noGrp="1"/>
          </p:cNvGraphicFramePr>
          <p:nvPr>
            <p:extLst>
              <p:ext uri="{D42A27DB-BD31-4B8C-83A1-F6EECF244321}">
                <p14:modId xmlns:p14="http://schemas.microsoft.com/office/powerpoint/2010/main" xmlns="" val="4233509387"/>
              </p:ext>
            </p:extLst>
          </p:nvPr>
        </p:nvGraphicFramePr>
        <p:xfrm>
          <a:off x="152400" y="1310640"/>
          <a:ext cx="8839200" cy="3337560"/>
        </p:xfrm>
        <a:graphic>
          <a:graphicData uri="http://schemas.openxmlformats.org/drawingml/2006/table">
            <a:tbl>
              <a:tblPr firstRow="1" bandRow="1">
                <a:tableStyleId>{7E9639D4-E3E2-4D34-9284-5A2195B3D0D7}</a:tableStyleId>
              </a:tblPr>
              <a:tblGrid>
                <a:gridCol w="2895600"/>
                <a:gridCol w="2286000"/>
                <a:gridCol w="3657600"/>
              </a:tblGrid>
              <a:tr h="370840">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Datatypes</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Size</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Description</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CHAR [(length)]</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0-255</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VARCHAR (length)</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0-65535</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TINYTEXT [(length)]</a:t>
                      </a:r>
                      <a:endParaRPr lang="en-IN" sz="1600" dirty="0">
                        <a:latin typeface="Arial" panose="020B0604020202020204" pitchFamily="34" charset="0"/>
                        <a:cs typeface="Arial" panose="020B0604020202020204" pitchFamily="34" charset="0"/>
                      </a:endParaRPr>
                    </a:p>
                  </a:txBody>
                  <a:tcPr anchor="ctr"/>
                </a:tc>
                <a:tc>
                  <a:txBody>
                    <a:bodyPr/>
                    <a:lstStyle/>
                    <a:p>
                      <a:r>
                        <a:rPr kumimoji="0" lang="en-IN" sz="1600" b="0" i="0" kern="1200" dirty="0" smtClean="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smtClean="0">
                          <a:solidFill>
                            <a:schemeClr val="tx1"/>
                          </a:solidFill>
                          <a:effectLst/>
                          <a:latin typeface="Arial" panose="020B0604020202020204" pitchFamily="34" charset="0"/>
                          <a:ea typeface="+mn-ea"/>
                          <a:cs typeface="Arial" panose="020B0604020202020204" pitchFamily="34" charset="0"/>
                        </a:rPr>
                        <a:t>8</a:t>
                      </a:r>
                      <a:r>
                        <a:rPr kumimoji="0" lang="en-IN" sz="1600" b="0" i="0" kern="1200" dirty="0" smtClean="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TEXT [(length)]</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(2</a:t>
                      </a:r>
                      <a:r>
                        <a:rPr kumimoji="0" lang="en-IN" sz="1600" b="1" i="0" kern="1200" baseline="30000" dirty="0" smtClean="0">
                          <a:solidFill>
                            <a:schemeClr val="tx1"/>
                          </a:solidFill>
                          <a:effectLst/>
                          <a:latin typeface="Arial" panose="020B0604020202020204" pitchFamily="34" charset="0"/>
                          <a:ea typeface="+mn-ea"/>
                          <a:cs typeface="Arial" panose="020B0604020202020204" pitchFamily="34" charset="0"/>
                        </a:rPr>
                        <a:t>16</a:t>
                      </a:r>
                      <a:r>
                        <a:rPr lang="en-IN" sz="1600" baseline="0" dirty="0" smtClean="0">
                          <a:latin typeface="Arial" panose="020B0604020202020204" pitchFamily="34" charset="0"/>
                          <a:cs typeface="Arial" panose="020B0604020202020204" pitchFamily="34" charset="0"/>
                        </a:rPr>
                        <a:t> -1) </a:t>
                      </a:r>
                      <a:r>
                        <a:rPr kumimoji="0" lang="en-IN" sz="1600" b="0" i="0" kern="1200" dirty="0" smtClean="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MEDIUMTEXT [(length)]</a:t>
                      </a:r>
                      <a:endParaRPr lang="en-IN" sz="1600" dirty="0">
                        <a:latin typeface="Arial" panose="020B0604020202020204" pitchFamily="34" charset="0"/>
                        <a:cs typeface="Arial" panose="020B0604020202020204" pitchFamily="34" charset="0"/>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smtClean="0">
                          <a:latin typeface="Arial" panose="020B0604020202020204" pitchFamily="34" charset="0"/>
                          <a:cs typeface="Arial" panose="020B0604020202020204" pitchFamily="34" charset="0"/>
                        </a:rPr>
                        <a:t>(2</a:t>
                      </a:r>
                      <a:r>
                        <a:rPr kumimoji="0" lang="en-IN" sz="1600" b="1" i="0" kern="1200" baseline="30000" dirty="0" smtClean="0">
                          <a:solidFill>
                            <a:schemeClr val="tx1"/>
                          </a:solidFill>
                          <a:effectLst/>
                          <a:latin typeface="Arial" panose="020B0604020202020204" pitchFamily="34" charset="0"/>
                          <a:ea typeface="+mn-ea"/>
                          <a:cs typeface="Arial" panose="020B0604020202020204" pitchFamily="34" charset="0"/>
                        </a:rPr>
                        <a:t>24</a:t>
                      </a:r>
                      <a:r>
                        <a:rPr lang="en-IN" sz="1600" baseline="0" dirty="0" smtClean="0">
                          <a:latin typeface="Arial" panose="020B0604020202020204" pitchFamily="34" charset="0"/>
                          <a:cs typeface="Arial" panose="020B0604020202020204" pitchFamily="34" charset="0"/>
                        </a:rPr>
                        <a:t> -1) </a:t>
                      </a:r>
                      <a:r>
                        <a:rPr kumimoji="0" lang="en-IN" sz="1600" b="0" i="0" kern="1200" dirty="0" smtClean="0">
                          <a:solidFill>
                            <a:schemeClr val="tx1"/>
                          </a:solidFill>
                          <a:effectLst/>
                          <a:latin typeface="Arial" panose="020B0604020202020204" pitchFamily="34" charset="0"/>
                          <a:ea typeface="+mn-ea"/>
                          <a:cs typeface="Arial" panose="020B0604020202020204" pitchFamily="34" charset="0"/>
                        </a:rPr>
                        <a:t>bytes</a:t>
                      </a:r>
                      <a:endParaRPr lang="en-IN" sz="1600" dirty="0" smtClean="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LONGTEXT [(length)]</a:t>
                      </a:r>
                      <a:endParaRPr lang="en-IN" sz="1600" dirty="0">
                        <a:latin typeface="Arial" panose="020B0604020202020204" pitchFamily="34" charset="0"/>
                        <a:cs typeface="Arial" panose="020B0604020202020204" pitchFamily="34" charset="0"/>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smtClean="0">
                          <a:latin typeface="Arial" panose="020B0604020202020204" pitchFamily="34" charset="0"/>
                          <a:cs typeface="Arial" panose="020B0604020202020204" pitchFamily="34" charset="0"/>
                        </a:rPr>
                        <a:t>(2</a:t>
                      </a:r>
                      <a:r>
                        <a:rPr kumimoji="0" lang="en-IN" sz="1600" b="1" i="0" kern="1200" baseline="30000" dirty="0" smtClean="0">
                          <a:solidFill>
                            <a:schemeClr val="tx1"/>
                          </a:solidFill>
                          <a:effectLst/>
                          <a:latin typeface="Arial" panose="020B0604020202020204" pitchFamily="34" charset="0"/>
                          <a:ea typeface="+mn-ea"/>
                          <a:cs typeface="Arial" panose="020B0604020202020204" pitchFamily="34" charset="0"/>
                        </a:rPr>
                        <a:t>32</a:t>
                      </a:r>
                      <a:r>
                        <a:rPr lang="en-IN" sz="1600" baseline="0" dirty="0" smtClean="0">
                          <a:latin typeface="Arial" panose="020B0604020202020204" pitchFamily="34" charset="0"/>
                          <a:cs typeface="Arial" panose="020B0604020202020204" pitchFamily="34" charset="0"/>
                        </a:rPr>
                        <a:t> -1) </a:t>
                      </a:r>
                      <a:r>
                        <a:rPr kumimoji="0" lang="en-IN" sz="1600" b="0" i="0" kern="1200" dirty="0" smtClean="0">
                          <a:solidFill>
                            <a:schemeClr val="tx1"/>
                          </a:solidFill>
                          <a:effectLst/>
                          <a:latin typeface="Arial" panose="020B0604020202020204" pitchFamily="34" charset="0"/>
                          <a:ea typeface="+mn-ea"/>
                          <a:cs typeface="Arial" panose="020B0604020202020204" pitchFamily="34" charset="0"/>
                        </a:rPr>
                        <a:t>bytes</a:t>
                      </a:r>
                      <a:endParaRPr lang="en-IN" sz="1600" dirty="0" smtClean="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ENUM('value1', 'value2',...)</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65,535 members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SET('value1', 'value2',...)</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64 members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tr>
            </a:tbl>
          </a:graphicData>
        </a:graphic>
      </p:graphicFrame>
      <p:sp>
        <p:nvSpPr>
          <p:cNvPr id="3" name="Rectangle 2"/>
          <p:cNvSpPr/>
          <p:nvPr/>
        </p:nvSpPr>
        <p:spPr>
          <a:xfrm>
            <a:off x="76200" y="4695978"/>
            <a:ext cx="899160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76200" y="5681166"/>
            <a:ext cx="899160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xmlns="" val="2599020258"/>
      </p:ext>
    </p:extLst>
  </p:cSld>
  <p:clrMapOvr>
    <a:masterClrMapping/>
  </p:clrMapOvr>
  <p:timing>
    <p:tnLst>
      <p:par>
        <p:cTn id="1" dur="indefinite" restart="never" nodeType="tmRoot"/>
      </p:par>
    </p:tnLst>
  </p:timing>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
            </a:r>
            <a:r>
              <a:rPr lang="en-IN" sz="3200" b="1" i="1" dirty="0" smtClean="0">
                <a:solidFill>
                  <a:srgbClr val="FFFF00"/>
                </a:solidFill>
                <a:latin typeface="Arial" pitchFamily="34" charset="0"/>
                <a:cs typeface="Arial" pitchFamily="34" charset="0"/>
              </a:rPr>
              <a:t>ataType </a:t>
            </a:r>
            <a:r>
              <a:rPr lang="en-IN" sz="3200" b="1" i="1" dirty="0">
                <a:solidFill>
                  <a:srgbClr val="FFFF00"/>
                </a:solidFill>
                <a:latin typeface="Arial" pitchFamily="34" charset="0"/>
                <a:cs typeface="Arial" pitchFamily="34" charset="0"/>
              </a:rPr>
              <a:t>– ENUM</a:t>
            </a:r>
          </a:p>
        </p:txBody>
      </p:sp>
      <p:sp>
        <p:nvSpPr>
          <p:cNvPr id="2" name="Rectangle 1"/>
          <p:cNvSpPr/>
          <p:nvPr/>
        </p:nvSpPr>
        <p:spPr>
          <a:xfrm>
            <a:off x="228600" y="838200"/>
            <a:ext cx="8686800" cy="1477328"/>
          </a:xfrm>
          <a:prstGeom prst="rect">
            <a:avLst/>
          </a:prstGeom>
          <a:solidFill>
            <a:schemeClr val="accent4">
              <a:lumMod val="75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smtClean="0">
              <a:solidFill>
                <a:srgbClr val="FFC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FC000"/>
                </a:solidFill>
                <a:latin typeface="Arial" panose="020B0604020202020204" pitchFamily="34" charset="0"/>
                <a:cs typeface="Arial" panose="020B0604020202020204" pitchFamily="34" charset="0"/>
              </a:rPr>
              <a:t>Default value, NULL if the column can be NULL, first enumeration value if NOT </a:t>
            </a:r>
            <a:r>
              <a:rPr lang="en-IN" dirty="0" smtClean="0">
                <a:solidFill>
                  <a:srgbClr val="FFC000"/>
                </a:solidFill>
                <a:latin typeface="Arial" panose="020B0604020202020204" pitchFamily="34" charset="0"/>
                <a:cs typeface="Arial" panose="020B0604020202020204" pitchFamily="34" charset="0"/>
              </a:rPr>
              <a:t>NULL</a:t>
            </a:r>
            <a:endParaRPr lang="en-IN" dirty="0">
              <a:solidFill>
                <a:srgbClr val="FFC000"/>
              </a:solidFill>
              <a:latin typeface="Arial" panose="020B0604020202020204" pitchFamily="34" charset="0"/>
              <a:cs typeface="Arial" panose="020B0604020202020204" pitchFamily="34" charset="0"/>
            </a:endParaRPr>
          </a:p>
        </p:txBody>
      </p:sp>
      <p:sp>
        <p:nvSpPr>
          <p:cNvPr id="5" name="Rectangle 4"/>
          <p:cNvSpPr/>
          <p:nvPr/>
        </p:nvSpPr>
        <p:spPr>
          <a:xfrm>
            <a:off x="228600" y="2416076"/>
            <a:ext cx="8686800"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smtClean="0">
                <a:latin typeface="Arial" panose="020B0604020202020204" pitchFamily="34" charset="0"/>
                <a:cs typeface="Arial" panose="020B0604020202020204" pitchFamily="34" charset="0"/>
              </a:rPr>
              <a:t> TEMP (COL1 INT, COL2 ENUM('A','B','C') NULL);</a:t>
            </a:r>
          </a:p>
          <a:p>
            <a:r>
              <a:rPr lang="en-IN" dirty="0">
                <a:solidFill>
                  <a:srgbClr val="0077AA"/>
                </a:solidFill>
                <a:latin typeface="Arial" panose="020B0604020202020204" pitchFamily="34" charset="0"/>
                <a:ea typeface="Times New Roman" panose="02020603050405020304" pitchFamily="18" charset="0"/>
              </a:rPr>
              <a:t>INSERT</a:t>
            </a:r>
            <a:r>
              <a:rPr lang="en-IN" dirty="0" smtClean="0">
                <a:latin typeface="Arial" panose="020B0604020202020204" pitchFamily="34" charset="0"/>
                <a:cs typeface="Arial" panose="020B0604020202020204" pitchFamily="34" charset="0"/>
              </a:rPr>
              <a:t> INTO TEMP (COL1) VALUES (1);</a:t>
            </a:r>
          </a:p>
          <a:p>
            <a:endParaRPr lang="en-IN" dirty="0" smtClean="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rPr>
              <a:t>CREATE</a:t>
            </a:r>
            <a:r>
              <a:rPr lang="en-IN"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smtClean="0">
                <a:latin typeface="Arial" panose="020B0604020202020204" pitchFamily="34" charset="0"/>
                <a:cs typeface="Arial" panose="020B0604020202020204" pitchFamily="34" charset="0"/>
              </a:rPr>
              <a:t> TEMP (COL1 INT, COL2 ENUM('A','B','C') NOT NULL);</a:t>
            </a:r>
          </a:p>
          <a:p>
            <a:r>
              <a:rPr lang="en-IN" dirty="0" smtClean="0">
                <a:latin typeface="Arial" panose="020B0604020202020204" pitchFamily="34" charset="0"/>
                <a:cs typeface="Arial" panose="020B0604020202020204" pitchFamily="34" charset="0"/>
              </a:rPr>
              <a:t>INSERT INTO TEMP (COL1) VALUES (1);</a:t>
            </a:r>
          </a:p>
          <a:p>
            <a:endParaRPr lang="en-IN" dirty="0" smtClean="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rPr>
              <a:t>CREATE</a:t>
            </a:r>
            <a:r>
              <a:rPr lang="en-IN"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smtClean="0">
                <a:latin typeface="Arial" panose="020B0604020202020204" pitchFamily="34" charset="0"/>
                <a:cs typeface="Arial" panose="020B0604020202020204" pitchFamily="34" charset="0"/>
              </a:rPr>
              <a:t> TEMP (COL1 INT, COL2 ENUM('') NOT NULL);</a:t>
            </a:r>
          </a:p>
          <a:p>
            <a:r>
              <a:rPr lang="en-IN" dirty="0">
                <a:solidFill>
                  <a:srgbClr val="0077AA"/>
                </a:solidFill>
                <a:latin typeface="Arial" panose="020B0604020202020204" pitchFamily="34" charset="0"/>
                <a:ea typeface="Times New Roman" panose="02020603050405020304" pitchFamily="18" charset="0"/>
              </a:rPr>
              <a:t>INSERT</a:t>
            </a:r>
            <a:r>
              <a:rPr lang="en-IN" dirty="0" smtClean="0">
                <a:latin typeface="Arial" panose="020B0604020202020204" pitchFamily="34" charset="0"/>
                <a:cs typeface="Arial" panose="020B0604020202020204" pitchFamily="34" charset="0"/>
              </a:rPr>
              <a:t> INTO TEMP (COL1) VALUES (1,'THIS IS THE TEST');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228600" y="4847272"/>
            <a:ext cx="8686800" cy="1477328"/>
          </a:xfrm>
          <a:prstGeom prst="rect">
            <a:avLst/>
          </a:prstGeom>
          <a:solidFill>
            <a:schemeClr val="accent4">
              <a:lumMod val="75000"/>
            </a:schemeClr>
          </a:solidFill>
        </p:spPr>
        <p:txBody>
          <a:bodyPr wrap="square">
            <a:spAutoFit/>
          </a:bodyPr>
          <a:lstStyle/>
          <a:p>
            <a:r>
              <a:rPr lang="en-IN" dirty="0"/>
              <a:t>You also cannot </a:t>
            </a:r>
            <a:r>
              <a:rPr lang="en-IN" dirty="0" smtClean="0"/>
              <a:t>use user </a:t>
            </a:r>
            <a:r>
              <a:rPr lang="en-IN" dirty="0"/>
              <a:t>variable as an enumeration value. This pair of statements do not work:</a:t>
            </a:r>
          </a:p>
          <a:p>
            <a:endParaRPr lang="en-IN" dirty="0"/>
          </a:p>
          <a:p>
            <a:r>
              <a:rPr lang="en-IN" dirty="0" smtClean="0"/>
              <a:t>SET </a:t>
            </a:r>
            <a:r>
              <a:rPr lang="en-IN" dirty="0"/>
              <a:t>@mysize = 'medium';</a:t>
            </a:r>
          </a:p>
          <a:p>
            <a:r>
              <a:rPr lang="en-IN" dirty="0" smtClean="0"/>
              <a:t>CREATE </a:t>
            </a:r>
            <a:r>
              <a:rPr lang="en-IN" dirty="0"/>
              <a:t>TABLE sizes </a:t>
            </a:r>
            <a:r>
              <a:rPr lang="en-IN" dirty="0" smtClean="0"/>
              <a:t>( size </a:t>
            </a:r>
            <a:r>
              <a:rPr lang="en-IN" dirty="0"/>
              <a:t>ENUM('small', @mysize, 'large</a:t>
            </a:r>
            <a:r>
              <a:rPr lang="en-IN" dirty="0" smtClean="0"/>
              <a:t>'));</a:t>
            </a:r>
            <a:endParaRPr lang="en-IN" dirty="0"/>
          </a:p>
        </p:txBody>
      </p:sp>
      <p:sp>
        <p:nvSpPr>
          <p:cNvPr id="3" name="Rectangle 2"/>
          <p:cNvSpPr/>
          <p:nvPr/>
        </p:nvSpPr>
        <p:spPr>
          <a:xfrm>
            <a:off x="0" y="16326"/>
            <a:ext cx="5638800" cy="584775"/>
          </a:xfrm>
          <a:prstGeom prst="rect">
            <a:avLst/>
          </a:prstGeom>
        </p:spPr>
        <p:txBody>
          <a:bodyPr wrap="square">
            <a:spAutoFit/>
          </a:bodyPr>
          <a:lstStyle/>
          <a:p>
            <a:r>
              <a:rPr lang="en-IN" sz="1600" dirty="0">
                <a:solidFill>
                  <a:srgbClr val="FFFF00"/>
                </a:solidFill>
                <a:latin typeface="Arial" panose="020B0604020202020204" pitchFamily="34" charset="0"/>
                <a:cs typeface="Arial" panose="020B0604020202020204" pitchFamily="34" charset="0"/>
              </a:rPr>
              <a:t>An ENUM column can have a maximum of </a:t>
            </a:r>
            <a:r>
              <a:rPr lang="en-IN" sz="1600" b="1" dirty="0">
                <a:solidFill>
                  <a:srgbClr val="FFFF00"/>
                </a:solidFill>
                <a:latin typeface="Arial" panose="020B0604020202020204" pitchFamily="34" charset="0"/>
                <a:cs typeface="Arial" panose="020B0604020202020204" pitchFamily="34" charset="0"/>
              </a:rPr>
              <a:t>65,535</a:t>
            </a:r>
            <a:r>
              <a:rPr lang="en-IN" sz="1600" dirty="0">
                <a:solidFill>
                  <a:srgbClr val="FFFF00"/>
                </a:solidFill>
                <a:latin typeface="Arial" panose="020B0604020202020204" pitchFamily="34" charset="0"/>
                <a:cs typeface="Arial" panose="020B0604020202020204" pitchFamily="34" charset="0"/>
              </a:rPr>
              <a:t> distinct elements.</a:t>
            </a:r>
          </a:p>
        </p:txBody>
      </p:sp>
    </p:spTree>
    <p:extLst>
      <p:ext uri="{BB962C8B-B14F-4D97-AF65-F5344CB8AC3E}">
        <p14:creationId xmlns:p14="http://schemas.microsoft.com/office/powerpoint/2010/main" xmlns="" val="2867959643"/>
      </p:ext>
    </p:extLst>
  </p:cSld>
  <p:clrMapOvr>
    <a:masterClrMapping/>
  </p:clrMapOvr>
  <p:timing>
    <p:tnLst>
      <p:par>
        <p:cTn id="1" dur="indefinite" restart="never" nodeType="tmRoot"/>
      </p:par>
    </p:tnLst>
  </p:timing>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dataType </a:t>
            </a:r>
            <a:r>
              <a:rPr lang="en-IN" sz="3200" b="1" i="1" dirty="0">
                <a:solidFill>
                  <a:srgbClr val="FFFF00"/>
                </a:solidFill>
                <a:latin typeface="Arial" pitchFamily="34" charset="0"/>
                <a:cs typeface="Arial" pitchFamily="34" charset="0"/>
              </a:rPr>
              <a:t>– SET</a:t>
            </a:r>
          </a:p>
        </p:txBody>
      </p:sp>
      <p:sp>
        <p:nvSpPr>
          <p:cNvPr id="6" name="Rectangle 5"/>
          <p:cNvSpPr/>
          <p:nvPr/>
        </p:nvSpPr>
        <p:spPr>
          <a:xfrm>
            <a:off x="228600" y="838200"/>
            <a:ext cx="8686800" cy="1477328"/>
          </a:xfrm>
          <a:prstGeom prst="rect">
            <a:avLst/>
          </a:prstGeom>
          <a:solidFill>
            <a:srgbClr val="EDE70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endParaRPr lang="en-IN"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smtClean="0">
                <a:latin typeface="Arial" panose="020B0604020202020204" pitchFamily="34" charset="0"/>
                <a:cs typeface="Arial" panose="020B0604020202020204" pitchFamily="34" charset="0"/>
              </a:rPr>
              <a:t>SET </a:t>
            </a:r>
            <a:r>
              <a:rPr lang="en-IN" dirty="0">
                <a:latin typeface="Arial" panose="020B0604020202020204" pitchFamily="34" charset="0"/>
                <a:cs typeface="Arial" panose="020B0604020202020204" pitchFamily="34" charset="0"/>
              </a:rPr>
              <a:t>column values that consist of multiple set members are specified with members separated by commas (,).</a:t>
            </a:r>
          </a:p>
        </p:txBody>
      </p:sp>
      <p:sp>
        <p:nvSpPr>
          <p:cNvPr id="5" name="Rectangle 4"/>
          <p:cNvSpPr/>
          <p:nvPr/>
        </p:nvSpPr>
        <p:spPr>
          <a:xfrm>
            <a:off x="0" y="157844"/>
            <a:ext cx="5638800" cy="338554"/>
          </a:xfrm>
          <a:prstGeom prst="rect">
            <a:avLst/>
          </a:prstGeom>
        </p:spPr>
        <p:txBody>
          <a:bodyPr wrap="square">
            <a:spAutoFit/>
          </a:bodyPr>
          <a:lstStyle/>
          <a:p>
            <a:r>
              <a:rPr lang="en-IN" sz="1600" dirty="0">
                <a:solidFill>
                  <a:srgbClr val="FFFF00"/>
                </a:solidFill>
                <a:latin typeface="Arial" panose="020B0604020202020204" pitchFamily="34" charset="0"/>
                <a:cs typeface="Arial" panose="020B0604020202020204" pitchFamily="34" charset="0"/>
              </a:rPr>
              <a:t>A SET column can have a maximum of </a:t>
            </a:r>
            <a:r>
              <a:rPr lang="en-IN" sz="1600" b="1" dirty="0">
                <a:solidFill>
                  <a:srgbClr val="FFFF00"/>
                </a:solidFill>
                <a:latin typeface="Arial" panose="020B0604020202020204" pitchFamily="34" charset="0"/>
                <a:cs typeface="Arial" panose="020B0604020202020204" pitchFamily="34" charset="0"/>
              </a:rPr>
              <a:t>64</a:t>
            </a:r>
            <a:r>
              <a:rPr lang="en-IN" sz="1600" dirty="0">
                <a:solidFill>
                  <a:srgbClr val="FFFF00"/>
                </a:solidFill>
                <a:latin typeface="Arial" panose="020B0604020202020204" pitchFamily="34" charset="0"/>
                <a:cs typeface="Arial" panose="020B0604020202020204" pitchFamily="34" charset="0"/>
              </a:rPr>
              <a:t> distinct members.</a:t>
            </a:r>
          </a:p>
        </p:txBody>
      </p:sp>
      <p:sp>
        <p:nvSpPr>
          <p:cNvPr id="2" name="Rectangle 1"/>
          <p:cNvSpPr/>
          <p:nvPr/>
        </p:nvSpPr>
        <p:spPr>
          <a:xfrm>
            <a:off x="228600" y="2828836"/>
            <a:ext cx="8686800" cy="87203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TEMP </a:t>
            </a:r>
            <a:r>
              <a:rPr lang="en-IN" dirty="0" smtClean="0"/>
              <a:t>(</a:t>
            </a:r>
            <a:r>
              <a:rPr lang="en-IN" dirty="0"/>
              <a:t>col SET('a', 'b', 'c', 'd'));</a:t>
            </a:r>
          </a:p>
          <a:p>
            <a:pPr>
              <a:lnSpc>
                <a:spcPct val="150000"/>
              </a:lnSpc>
            </a:pPr>
            <a:r>
              <a:rPr lang="en-IN" dirty="0">
                <a:solidFill>
                  <a:srgbClr val="0077AA"/>
                </a:solidFill>
                <a:latin typeface="Arial" panose="020B0604020202020204" pitchFamily="34" charset="0"/>
                <a:ea typeface="Times New Roman" panose="02020603050405020304" pitchFamily="18" charset="0"/>
              </a:rPr>
              <a:t>INSERT INTO </a:t>
            </a:r>
            <a:r>
              <a:rPr lang="en-IN" dirty="0">
                <a:latin typeface="Arial" panose="020B0604020202020204" pitchFamily="34" charset="0"/>
                <a:cs typeface="Arial" panose="020B0604020202020204" pitchFamily="34" charset="0"/>
              </a:rPr>
              <a:t>TEMP </a:t>
            </a:r>
            <a:r>
              <a:rPr lang="en-IN" dirty="0" smtClean="0"/>
              <a:t>(</a:t>
            </a:r>
            <a:r>
              <a:rPr lang="en-IN" dirty="0"/>
              <a:t>col) VALUES (</a:t>
            </a:r>
            <a:r>
              <a:rPr lang="en-IN" dirty="0" smtClean="0"/>
              <a:t>'</a:t>
            </a:r>
            <a:r>
              <a:rPr lang="en-IN" dirty="0" err="1" smtClean="0"/>
              <a:t>a,d</a:t>
            </a:r>
            <a:r>
              <a:rPr lang="en-IN" dirty="0"/>
              <a:t>'), ('</a:t>
            </a:r>
            <a:r>
              <a:rPr lang="en-IN" dirty="0" err="1"/>
              <a:t>d,a</a:t>
            </a:r>
            <a:r>
              <a:rPr lang="en-IN" dirty="0"/>
              <a:t>'), ('</a:t>
            </a:r>
            <a:r>
              <a:rPr lang="en-IN" dirty="0" err="1"/>
              <a:t>a,d,a</a:t>
            </a:r>
            <a:r>
              <a:rPr lang="en-IN" dirty="0"/>
              <a:t>'), ('</a:t>
            </a:r>
            <a:r>
              <a:rPr lang="en-IN" dirty="0" err="1"/>
              <a:t>a,d,d</a:t>
            </a:r>
            <a:r>
              <a:rPr lang="en-IN" dirty="0"/>
              <a:t>'), ('</a:t>
            </a:r>
            <a:r>
              <a:rPr lang="en-IN" dirty="0" err="1"/>
              <a:t>d,a,d</a:t>
            </a:r>
            <a:r>
              <a:rPr lang="en-IN" dirty="0"/>
              <a:t>');</a:t>
            </a:r>
          </a:p>
        </p:txBody>
      </p:sp>
    </p:spTree>
    <p:extLst>
      <p:ext uri="{BB962C8B-B14F-4D97-AF65-F5344CB8AC3E}">
        <p14:creationId xmlns:p14="http://schemas.microsoft.com/office/powerpoint/2010/main" xmlns="" val="211888496"/>
      </p:ext>
    </p:extLst>
  </p:cSld>
  <p:clrMapOvr>
    <a:masterClrMapping/>
  </p:clrMapOvr>
  <p:timing>
    <p:tnLst>
      <p:par>
        <p:cTn id="1" dur="indefinite" restart="never" nodeType="tmRoot"/>
      </p:par>
    </p:tnLst>
  </p:timing>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dataType </a:t>
            </a:r>
            <a:r>
              <a:rPr lang="en-IN" sz="3200" b="1" i="1" dirty="0">
                <a:solidFill>
                  <a:srgbClr val="FFFF00"/>
                </a:solidFill>
                <a:latin typeface="Arial" pitchFamily="34" charset="0"/>
                <a:cs typeface="Arial" pitchFamily="34" charset="0"/>
              </a:rPr>
              <a:t>- NUMERIC</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number of SQL data types in several categories: numeric types, date and time types, string.</a:t>
            </a:r>
          </a:p>
        </p:txBody>
      </p:sp>
      <p:graphicFrame>
        <p:nvGraphicFramePr>
          <p:cNvPr id="2" name="Table 1"/>
          <p:cNvGraphicFramePr>
            <a:graphicFrameLocks noGrp="1"/>
          </p:cNvGraphicFramePr>
          <p:nvPr>
            <p:extLst>
              <p:ext uri="{D42A27DB-BD31-4B8C-83A1-F6EECF244321}">
                <p14:modId xmlns:p14="http://schemas.microsoft.com/office/powerpoint/2010/main" xmlns="" val="2469521112"/>
              </p:ext>
            </p:extLst>
          </p:nvPr>
        </p:nvGraphicFramePr>
        <p:xfrm>
          <a:off x="152400" y="1676400"/>
          <a:ext cx="8839200" cy="3962400"/>
        </p:xfrm>
        <a:graphic>
          <a:graphicData uri="http://schemas.openxmlformats.org/drawingml/2006/table">
            <a:tbl>
              <a:tblPr firstRow="1" bandRow="1">
                <a:tableStyleId>{7E9639D4-E3E2-4D34-9284-5A2195B3D0D7}</a:tableStyleId>
              </a:tblPr>
              <a:tblGrid>
                <a:gridCol w="4495800"/>
                <a:gridCol w="1066800"/>
                <a:gridCol w="3276600"/>
              </a:tblGrid>
              <a:tr h="370840">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Datatypes</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Size</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Description</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TINYINT [(length)]</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1 byte</a:t>
                      </a:r>
                      <a:endParaRPr lang="en-IN" sz="1600" dirty="0">
                        <a:latin typeface="Arial" panose="020B0604020202020204" pitchFamily="34" charset="0"/>
                        <a:cs typeface="Arial" panose="020B0604020202020204" pitchFamily="34" charset="0"/>
                      </a:endParaRPr>
                    </a:p>
                  </a:txBody>
                  <a:tcPr anchor="ctr"/>
                </a:tc>
                <a:tc>
                  <a:txBody>
                    <a:bodyPr/>
                    <a:lstStyle/>
                    <a:p>
                      <a:r>
                        <a:rPr kumimoji="0" lang="en-IN" sz="1600" b="0" i="0" kern="1200" dirty="0" smtClean="0">
                          <a:solidFill>
                            <a:schemeClr val="tx1"/>
                          </a:solidFill>
                          <a:effectLst/>
                          <a:latin typeface="+mn-lt"/>
                          <a:ea typeface="+mn-ea"/>
                          <a:cs typeface="+mn-cs"/>
                        </a:rPr>
                        <a:t> -128 to +127</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SMALLINT [(length)]</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2 bytes</a:t>
                      </a:r>
                      <a:endParaRPr lang="en-IN" sz="1600" dirty="0">
                        <a:latin typeface="Arial" panose="020B0604020202020204" pitchFamily="34" charset="0"/>
                        <a:cs typeface="Arial" panose="020B0604020202020204" pitchFamily="34" charset="0"/>
                      </a:endParaRPr>
                    </a:p>
                  </a:txBody>
                  <a:tcPr anchor="ctr"/>
                </a:tc>
                <a:tc>
                  <a:txBody>
                    <a:bodyPr/>
                    <a:lstStyle/>
                    <a:p>
                      <a:r>
                        <a:rPr kumimoji="0" lang="en-IN" sz="1600" b="0" i="0" kern="1200" dirty="0" smtClean="0">
                          <a:solidFill>
                            <a:schemeClr val="tx1"/>
                          </a:solidFill>
                          <a:effectLst/>
                          <a:latin typeface="+mn-lt"/>
                          <a:ea typeface="+mn-ea"/>
                          <a:cs typeface="+mn-cs"/>
                        </a:rPr>
                        <a:t>-32,768 to +32,767</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MEDIUMINT [(length)]</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3 bytes</a:t>
                      </a:r>
                      <a:endParaRPr lang="en-IN" sz="1600" dirty="0">
                        <a:latin typeface="Arial" panose="020B0604020202020204" pitchFamily="34" charset="0"/>
                        <a:cs typeface="Arial" panose="020B0604020202020204" pitchFamily="34" charset="0"/>
                      </a:endParaRPr>
                    </a:p>
                  </a:txBody>
                  <a:tcPr anchor="ctr"/>
                </a:tc>
                <a:tc>
                  <a:txBody>
                    <a:bodyPr/>
                    <a:lstStyle/>
                    <a:p>
                      <a:r>
                        <a:rPr kumimoji="0" lang="en-IN" sz="1600" b="0" i="0" kern="1200" dirty="0" smtClean="0">
                          <a:solidFill>
                            <a:schemeClr val="tx1"/>
                          </a:solidFill>
                          <a:effectLst/>
                          <a:latin typeface="+mn-lt"/>
                          <a:ea typeface="+mn-ea"/>
                          <a:cs typeface="+mn-cs"/>
                        </a:rPr>
                        <a:t>-8,388,608 to 8,388,607</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INT, INTEGER [(length)]</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4 bytes</a:t>
                      </a:r>
                      <a:endParaRPr lang="en-IN" sz="1600" dirty="0">
                        <a:latin typeface="Arial" panose="020B0604020202020204" pitchFamily="34" charset="0"/>
                        <a:cs typeface="Arial" panose="020B0604020202020204" pitchFamily="34" charset="0"/>
                      </a:endParaRPr>
                    </a:p>
                  </a:txBody>
                  <a:tcPr anchor="ctr"/>
                </a:tc>
                <a:tc>
                  <a:txBody>
                    <a:bodyPr/>
                    <a:lstStyle/>
                    <a:p>
                      <a:r>
                        <a:rPr kumimoji="0" lang="en-IN" sz="1600" b="0" i="0" kern="1200" dirty="0" smtClean="0">
                          <a:solidFill>
                            <a:schemeClr val="tx1"/>
                          </a:solidFill>
                          <a:effectLst/>
                          <a:latin typeface="+mn-lt"/>
                          <a:ea typeface="+mn-ea"/>
                          <a:cs typeface="+mn-cs"/>
                        </a:rPr>
                        <a:t>-2,147,483,648 to +2,147,483,647</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BIGINT [(length)]</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8 bytes</a:t>
                      </a:r>
                      <a:endParaRPr lang="en-IN" sz="1600" dirty="0">
                        <a:latin typeface="Arial" panose="020B0604020202020204" pitchFamily="34" charset="0"/>
                        <a:cs typeface="Arial" panose="020B0604020202020204" pitchFamily="34" charset="0"/>
                      </a:endParaRPr>
                    </a:p>
                  </a:txBody>
                  <a:tcPr anchor="ctr"/>
                </a:tc>
                <a:tc>
                  <a:txBody>
                    <a:bodyPr/>
                    <a:lstStyle/>
                    <a:p>
                      <a:r>
                        <a:rPr kumimoji="0" lang="en-IN" sz="1600" b="0" i="0" kern="1200" dirty="0" smtClean="0">
                          <a:solidFill>
                            <a:schemeClr val="tx1"/>
                          </a:solidFill>
                          <a:effectLst/>
                          <a:latin typeface="+mn-lt"/>
                          <a:ea typeface="+mn-ea"/>
                          <a:cs typeface="+mn-cs"/>
                        </a:rPr>
                        <a:t>-9,223,372,036,854,775,808 to 9,223,372,036,854,775,807</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FLOAT [(length[,decimals])]</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4 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DECIMAL [(length[,decimals])], NUMERIC [(length[,decimals])]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NUMERIC will </a:t>
                      </a:r>
                      <a:r>
                        <a:rPr lang="en-IN" sz="1600" smtClean="0">
                          <a:latin typeface="Arial" panose="020B0604020202020204" pitchFamily="34" charset="0"/>
                          <a:cs typeface="Arial" panose="020B0604020202020204" pitchFamily="34" charset="0"/>
                        </a:rPr>
                        <a:t>get converted in DECIMAL</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DOUBLE [PRECISION] [(length[,decimals])], </a:t>
                      </a:r>
                    </a:p>
                    <a:p>
                      <a:r>
                        <a:rPr lang="en-IN" sz="1600" dirty="0" smtClean="0">
                          <a:latin typeface="Arial" panose="020B0604020202020204" pitchFamily="34" charset="0"/>
                          <a:cs typeface="Arial" panose="020B0604020202020204" pitchFamily="34" charset="0"/>
                        </a:rPr>
                        <a:t>REAL [(length[,decimals])]</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8 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tr>
            </a:tbl>
          </a:graphicData>
        </a:graphic>
      </p:graphicFrame>
      <p:sp>
        <p:nvSpPr>
          <p:cNvPr id="3" name="Rectangle 2"/>
          <p:cNvSpPr/>
          <p:nvPr/>
        </p:nvSpPr>
        <p:spPr>
          <a:xfrm>
            <a:off x="152400" y="5786735"/>
            <a:ext cx="8839200" cy="461665"/>
          </a:xfrm>
          <a:prstGeom prst="rect">
            <a:avLst/>
          </a:prstGeom>
          <a:solidFill>
            <a:schemeClr val="bg2"/>
          </a:solidFill>
        </p:spPr>
        <p:txBody>
          <a:bodyPr wrap="square">
            <a:spAutoFit/>
          </a:bodyPr>
          <a:lstStyle/>
          <a:p>
            <a:r>
              <a:rPr lang="en-IN" sz="2400" dirty="0">
                <a:solidFill>
                  <a:srgbClr val="0070C0"/>
                </a:solidFill>
                <a:latin typeface="Segoe UI Light" panose="020B0502040204020203" pitchFamily="34" charset="0"/>
                <a:cs typeface="Segoe UI Light" panose="020B0502040204020203" pitchFamily="34" charset="0"/>
              </a:rPr>
              <a:t> </a:t>
            </a:r>
            <a:r>
              <a:rPr lang="en-IN" sz="2400" dirty="0" smtClean="0">
                <a:solidFill>
                  <a:srgbClr val="0070C0"/>
                </a:solidFill>
                <a:latin typeface="Segoe UI Light" panose="020B0502040204020203" pitchFamily="34" charset="0"/>
                <a:cs typeface="Segoe UI Light" panose="020B0502040204020203" pitchFamily="34" charset="0"/>
              </a:rPr>
              <a:t>For: </a:t>
            </a:r>
            <a:r>
              <a:rPr lang="en-IN" sz="2400" dirty="0">
                <a:solidFill>
                  <a:srgbClr val="0070C0"/>
                </a:solidFill>
                <a:latin typeface="Segoe UI Light" panose="020B0502040204020203" pitchFamily="34" charset="0"/>
                <a:cs typeface="Segoe UI Light" panose="020B0502040204020203" pitchFamily="34" charset="0"/>
              </a:rPr>
              <a:t>float(M,D), double(M,D) or decimal(M,D), M must be &gt;= D</a:t>
            </a:r>
          </a:p>
        </p:txBody>
      </p:sp>
      <p:sp>
        <p:nvSpPr>
          <p:cNvPr id="6" name="TextBox 5"/>
          <p:cNvSpPr txBox="1"/>
          <p:nvPr/>
        </p:nvSpPr>
        <p:spPr>
          <a:xfrm>
            <a:off x="67241" y="107721"/>
            <a:ext cx="4504759" cy="400110"/>
          </a:xfrm>
          <a:prstGeom prst="rect">
            <a:avLst/>
          </a:prstGeom>
          <a:noFill/>
        </p:spPr>
        <p:txBody>
          <a:bodyPr wrap="none" rtlCol="0">
            <a:spAutoFit/>
          </a:bodyPr>
          <a:lstStyle/>
          <a:p>
            <a:r>
              <a:rPr lang="en-IN" sz="2000" dirty="0" smtClean="0">
                <a:solidFill>
                  <a:srgbClr val="D9DD21"/>
                </a:solidFill>
              </a:rPr>
              <a:t>UNSIGNED prohibits negative values.</a:t>
            </a:r>
            <a:endParaRPr lang="en-IN" sz="2000" dirty="0">
              <a:solidFill>
                <a:srgbClr val="D9DD21"/>
              </a:solidFill>
            </a:endParaRPr>
          </a:p>
        </p:txBody>
      </p:sp>
    </p:spTree>
    <p:extLst>
      <p:ext uri="{BB962C8B-B14F-4D97-AF65-F5344CB8AC3E}">
        <p14:creationId xmlns:p14="http://schemas.microsoft.com/office/powerpoint/2010/main" xmlns="" val="2057850781"/>
      </p:ext>
    </p:extLst>
  </p:cSld>
  <p:clrMapOvr>
    <a:masterClrMapping/>
  </p:clrMapOvr>
  <p:timing>
    <p:tnLst>
      <p:par>
        <p:cTn id="1" dur="indefinite" restart="never" nodeType="tmRoot"/>
      </p:par>
    </p:tnLst>
  </p:timing>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dataType </a:t>
            </a:r>
            <a:r>
              <a:rPr lang="en-IN" sz="3200" b="1" i="1" dirty="0">
                <a:solidFill>
                  <a:srgbClr val="FFFF00"/>
                </a:solidFill>
                <a:latin typeface="Arial" pitchFamily="34" charset="0"/>
                <a:cs typeface="Arial" pitchFamily="34" charset="0"/>
              </a:rPr>
              <a:t>– DATE and TIME</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number of SQL data types in several categories: numeric types, date and time types, string.</a:t>
            </a:r>
          </a:p>
        </p:txBody>
      </p:sp>
      <p:graphicFrame>
        <p:nvGraphicFramePr>
          <p:cNvPr id="2" name="Table 1"/>
          <p:cNvGraphicFramePr>
            <a:graphicFrameLocks noGrp="1"/>
          </p:cNvGraphicFramePr>
          <p:nvPr>
            <p:extLst>
              <p:ext uri="{D42A27DB-BD31-4B8C-83A1-F6EECF244321}">
                <p14:modId xmlns:p14="http://schemas.microsoft.com/office/powerpoint/2010/main" xmlns="" val="2039092478"/>
              </p:ext>
            </p:extLst>
          </p:nvPr>
        </p:nvGraphicFramePr>
        <p:xfrm>
          <a:off x="152400" y="1676400"/>
          <a:ext cx="8839200" cy="2641600"/>
        </p:xfrm>
        <a:graphic>
          <a:graphicData uri="http://schemas.openxmlformats.org/drawingml/2006/table">
            <a:tbl>
              <a:tblPr firstRow="1" bandRow="1">
                <a:tableStyleId>{7E9639D4-E3E2-4D34-9284-5A2195B3D0D7}</a:tableStyleId>
              </a:tblPr>
              <a:tblGrid>
                <a:gridCol w="2895600"/>
                <a:gridCol w="2286000"/>
                <a:gridCol w="3657600"/>
              </a:tblGrid>
              <a:tr h="370840">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Datatypes</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Size</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Description</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YEAR</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1 byte</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DATE</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3 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TIME</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3 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DATETIME</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8 bytes</a:t>
                      </a:r>
                      <a:endParaRPr lang="en-IN" sz="1600" dirty="0">
                        <a:latin typeface="Arial" panose="020B0604020202020204" pitchFamily="34" charset="0"/>
                        <a:cs typeface="Arial" panose="020B0604020202020204" pitchFamily="34" charset="0"/>
                      </a:endParaRPr>
                    </a:p>
                  </a:txBody>
                  <a:tcPr anchor="ctr"/>
                </a:tc>
                <a:tc>
                  <a:txBody>
                    <a:bodyPr/>
                    <a:lstStyle/>
                    <a:p>
                      <a:r>
                        <a:rPr kumimoji="0" lang="en-IN" sz="1600" b="0" i="0" kern="1200" dirty="0" smtClean="0">
                          <a:solidFill>
                            <a:schemeClr val="tx1"/>
                          </a:solidFill>
                          <a:effectLst/>
                          <a:latin typeface="+mn-lt"/>
                          <a:ea typeface="+mn-ea"/>
                          <a:cs typeface="+mn-cs"/>
                        </a:rPr>
                        <a:t>'1000-01-01 00:00:00' to '9999-12-31 23:59:59' </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TIMESTAMP</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4 bytes</a:t>
                      </a:r>
                      <a:endParaRPr lang="en-IN" sz="1600" dirty="0">
                        <a:latin typeface="Arial" panose="020B0604020202020204" pitchFamily="34" charset="0"/>
                        <a:cs typeface="Arial" panose="020B0604020202020204" pitchFamily="34" charset="0"/>
                      </a:endParaRPr>
                    </a:p>
                  </a:txBody>
                  <a:tcPr anchor="ctr"/>
                </a:tc>
                <a:tc>
                  <a:txBody>
                    <a:bodyPr/>
                    <a:lstStyle/>
                    <a:p>
                      <a:r>
                        <a:rPr kumimoji="0" lang="en-IN" sz="1600" b="0" i="0" kern="1200" dirty="0" smtClean="0">
                          <a:solidFill>
                            <a:schemeClr val="tx1"/>
                          </a:solidFill>
                          <a:effectLst/>
                          <a:latin typeface="+mn-lt"/>
                          <a:ea typeface="+mn-ea"/>
                          <a:cs typeface="+mn-cs"/>
                        </a:rPr>
                        <a:t>'1970-01-01 00:00:01' to '2038-01-19 03:14:07' </a:t>
                      </a:r>
                      <a:endParaRPr lang="en-IN" sz="1600" dirty="0">
                        <a:latin typeface="Arial" panose="020B0604020202020204" pitchFamily="34" charset="0"/>
                        <a:cs typeface="Arial" panose="020B0604020202020204" pitchFamily="34" charset="0"/>
                      </a:endParaRPr>
                    </a:p>
                  </a:txBody>
                  <a:tcPr anchor="ctr"/>
                </a:tc>
              </a:tr>
            </a:tbl>
          </a:graphicData>
        </a:graphic>
      </p:graphicFrame>
    </p:spTree>
    <p:extLst>
      <p:ext uri="{BB962C8B-B14F-4D97-AF65-F5344CB8AC3E}">
        <p14:creationId xmlns:p14="http://schemas.microsoft.com/office/powerpoint/2010/main" xmlns="" val="493550903"/>
      </p:ext>
    </p:extLst>
  </p:cSld>
  <p:clrMapOvr>
    <a:masterClrMapping/>
  </p:clrMapOvr>
  <p:timing>
    <p:tnLst>
      <p:par>
        <p:cTn id="1" dur="indefinite" restart="never" nodeType="tmRoot"/>
      </p:par>
    </p:tnLst>
  </p:timing>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dataType </a:t>
            </a:r>
            <a:r>
              <a:rPr lang="en-IN" sz="3200" b="1" i="1" dirty="0">
                <a:solidFill>
                  <a:srgbClr val="FFFF00"/>
                </a:solidFill>
                <a:latin typeface="Arial" pitchFamily="34" charset="0"/>
                <a:cs typeface="Arial" pitchFamily="34" charset="0"/>
              </a:rPr>
              <a:t>– Boolean</a:t>
            </a:r>
          </a:p>
        </p:txBody>
      </p:sp>
      <p:sp>
        <p:nvSpPr>
          <p:cNvPr id="5" name="Rectangle 4"/>
          <p:cNvSpPr/>
          <p:nvPr/>
        </p:nvSpPr>
        <p:spPr>
          <a:xfrm>
            <a:off x="76200" y="838200"/>
            <a:ext cx="8991600" cy="369332"/>
          </a:xfrm>
          <a:prstGeom prst="rect">
            <a:avLst/>
          </a:prstGeom>
          <a:solidFill>
            <a:schemeClr val="accent4">
              <a:lumMod val="75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a:t>
            </a:r>
            <a:r>
              <a:rPr lang="en-IN" dirty="0" smtClean="0">
                <a:latin typeface="Arial" panose="020B0604020202020204" pitchFamily="34" charset="0"/>
                <a:cs typeface="Arial" panose="020B0604020202020204" pitchFamily="34" charset="0"/>
              </a:rPr>
              <a:t>TINYINT(1</a:t>
            </a:r>
            <a:r>
              <a:rPr lang="en-IN" dirty="0">
                <a:latin typeface="Arial" panose="020B0604020202020204" pitchFamily="34" charset="0"/>
                <a:cs typeface="Arial" panose="020B0604020202020204" pitchFamily="34" charset="0"/>
              </a:rPr>
              <a:t>)</a:t>
            </a:r>
          </a:p>
        </p:txBody>
      </p:sp>
      <p:sp>
        <p:nvSpPr>
          <p:cNvPr id="3" name="Rectangle 2"/>
          <p:cNvSpPr/>
          <p:nvPr/>
        </p:nvSpPr>
        <p:spPr>
          <a:xfrm>
            <a:off x="76200" y="1676400"/>
            <a:ext cx="8915400" cy="1815882"/>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 TABLE </a:t>
            </a:r>
            <a:r>
              <a:rPr lang="en-IN" sz="1600" dirty="0">
                <a:latin typeface="Arial" panose="020B0604020202020204" pitchFamily="34" charset="0"/>
                <a:cs typeface="Arial" panose="020B0604020202020204" pitchFamily="34" charset="0"/>
              </a:rPr>
              <a:t>TEMP (COL1 int ,COL2 bool,  COL3 boolean</a:t>
            </a:r>
            <a:r>
              <a:rPr lang="en-IN" sz="1600" dirty="0" smtClean="0">
                <a:latin typeface="Arial" panose="020B0604020202020204" pitchFamily="34" charset="0"/>
                <a:cs typeface="Arial" panose="020B0604020202020204" pitchFamily="34" charset="0"/>
              </a:rPr>
              <a:t>);</a:t>
            </a:r>
          </a:p>
          <a:p>
            <a:endParaRPr lang="en-IN" sz="1600" dirty="0" smtClean="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DESCRIBE</a:t>
            </a:r>
            <a:r>
              <a:rPr lang="en-IN" sz="1600" dirty="0" smtClean="0">
                <a:latin typeface="Arial" panose="020B0604020202020204" pitchFamily="34" charset="0"/>
                <a:cs typeface="Arial" panose="020B0604020202020204" pitchFamily="34" charset="0"/>
              </a:rPr>
              <a:t> TEMP;</a:t>
            </a:r>
          </a:p>
          <a:p>
            <a:endParaRPr lang="en-IN" sz="1600" dirty="0" smtClean="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INSERT INTO </a:t>
            </a:r>
            <a:r>
              <a:rPr lang="en-IN" sz="1600" dirty="0" smtClean="0">
                <a:latin typeface="Arial" panose="020B0604020202020204" pitchFamily="34" charset="0"/>
                <a:cs typeface="Arial" panose="020B0604020202020204" pitchFamily="34" charset="0"/>
              </a:rPr>
              <a:t>T </a:t>
            </a:r>
            <a:r>
              <a:rPr lang="en-IN" sz="1600" dirty="0">
                <a:solidFill>
                  <a:srgbClr val="0077AA"/>
                </a:solidFill>
                <a:latin typeface="Arial" panose="020B0604020202020204" pitchFamily="34" charset="0"/>
                <a:ea typeface="Times New Roman" panose="02020603050405020304" pitchFamily="18" charset="0"/>
              </a:rPr>
              <a:t>VALUES</a:t>
            </a:r>
            <a:r>
              <a:rPr lang="en-IN" sz="1600" dirty="0" smtClean="0">
                <a:latin typeface="Arial" panose="020B0604020202020204" pitchFamily="34" charset="0"/>
                <a:cs typeface="Arial" panose="020B0604020202020204" pitchFamily="34" charset="0"/>
              </a:rPr>
              <a:t> (1, TRUE ,FALSE);</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TEMP;</a:t>
            </a:r>
            <a:endParaRPr lang="en-IN"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2538579340"/>
      </p:ext>
    </p:extLst>
  </p:cSld>
  <p:clrMapOvr>
    <a:masterClrMapping/>
  </p:clrMapOvr>
  <p:timing>
    <p:tnLst>
      <p:par>
        <p:cTn id="1" dur="indefinite" restart="never" nodeType="tmRoot"/>
      </p:par>
    </p:tnLst>
  </p:timing>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JSON Datatype</a:t>
            </a:r>
          </a:p>
        </p:txBody>
      </p:sp>
    </p:spTree>
    <p:extLst>
      <p:ext uri="{BB962C8B-B14F-4D97-AF65-F5344CB8AC3E}">
        <p14:creationId xmlns:p14="http://schemas.microsoft.com/office/powerpoint/2010/main" xmlns="" val="2217411492"/>
      </p:ext>
    </p:extLst>
  </p:cSld>
  <p:clrMapOvr>
    <a:masterClrMapping/>
  </p:clrMapOvr>
  <p:timing>
    <p:tnLst>
      <p:par>
        <p:cTn id="1" dur="indefinite" restart="never" nodeType="tmRoot"/>
      </p:par>
    </p:tnLst>
  </p:timing>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JSON</a:t>
            </a:r>
          </a:p>
        </p:txBody>
      </p:sp>
      <p:sp>
        <p:nvSpPr>
          <p:cNvPr id="8" name="Rectangle 7"/>
          <p:cNvSpPr/>
          <p:nvPr/>
        </p:nvSpPr>
        <p:spPr>
          <a:xfrm>
            <a:off x="304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smtClean="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smtClean="0">
                <a:latin typeface="Arial" pitchFamily="34" charset="0"/>
                <a:cs typeface="Arial" pitchFamily="34" charset="0"/>
              </a:rPr>
              <a:t>Data is separated </a:t>
            </a:r>
            <a:r>
              <a:rPr lang="en-US" smtClean="0">
                <a:latin typeface="Arial" pitchFamily="34" charset="0"/>
                <a:cs typeface="Arial" pitchFamily="34" charset="0"/>
              </a:rPr>
              <a:t>by comm</a:t>
            </a:r>
            <a:endParaRPr lang="en-US" dirty="0" smtClean="0">
              <a:latin typeface="Arial" pitchFamily="34" charset="0"/>
              <a:cs typeface="Arial" pitchFamily="34" charset="0"/>
            </a:endParaRPr>
          </a:p>
          <a:p>
            <a:pPr marL="347663" indent="-347663">
              <a:lnSpc>
                <a:spcPct val="200000"/>
              </a:lnSpc>
              <a:buFont typeface="Wingdings" pitchFamily="2" charset="2"/>
              <a:buChar char="§"/>
            </a:pPr>
            <a:r>
              <a:rPr lang="en-US" dirty="0" smtClean="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smtClean="0">
                <a:latin typeface="Arial" pitchFamily="34" charset="0"/>
                <a:cs typeface="Arial" pitchFamily="34" charset="0"/>
              </a:rPr>
              <a:t>Square brackets hold arrays</a:t>
            </a:r>
            <a:endParaRPr lang="en-US" dirty="0">
              <a:latin typeface="Arial" pitchFamily="34" charset="0"/>
              <a:cs typeface="Arial" pitchFamily="34" charset="0"/>
            </a:endParaRPr>
          </a:p>
        </p:txBody>
      </p:sp>
      <p:sp>
        <p:nvSpPr>
          <p:cNvPr id="9" name="Rectangle 8"/>
          <p:cNvSpPr/>
          <p:nvPr/>
        </p:nvSpPr>
        <p:spPr>
          <a:xfrm>
            <a:off x="76200" y="838200"/>
            <a:ext cx="8991600" cy="369332"/>
          </a:xfrm>
          <a:prstGeom prst="rect">
            <a:avLst/>
          </a:prstGeom>
        </p:spPr>
        <p:txBody>
          <a:bodyPr wrap="square">
            <a:spAutoFit/>
          </a:bodyPr>
          <a:lstStyle/>
          <a:p>
            <a:r>
              <a:rPr lang="en-IN" dirty="0" smtClean="0">
                <a:latin typeface="Arial" panose="020B0604020202020204" pitchFamily="34" charset="0"/>
                <a:cs typeface="Arial" panose="020B0604020202020204" pitchFamily="34" charset="0"/>
              </a:rPr>
              <a:t>JSON </a:t>
            </a:r>
            <a:r>
              <a:rPr lang="en-IN" dirty="0">
                <a:latin typeface="Arial" panose="020B0604020202020204" pitchFamily="34" charset="0"/>
                <a:cs typeface="Arial" panose="020B0604020202020204" pitchFamily="34" charset="0"/>
              </a:rPr>
              <a:t>(JavaScript Object Notation) documents.</a:t>
            </a:r>
          </a:p>
        </p:txBody>
      </p:sp>
    </p:spTree>
    <p:extLst>
      <p:ext uri="{BB962C8B-B14F-4D97-AF65-F5344CB8AC3E}">
        <p14:creationId xmlns:p14="http://schemas.microsoft.com/office/powerpoint/2010/main" xmlns="" val="846369966"/>
      </p:ext>
    </p:extLst>
  </p:cSld>
  <p:clrMapOvr>
    <a:masterClrMapping/>
  </p:clrMapOvr>
  <p:timing>
    <p:tnLst>
      <p:par>
        <p:cTn id="1" dur="indefinite" restart="never" nodeType="tmRoot"/>
      </p:par>
    </p:tnLst>
  </p:timing>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a:srcRect/>
          <a:stretch>
            <a:fillRect/>
          </a:stretch>
        </p:blipFill>
        <p:spPr bwMode="auto">
          <a:xfrm>
            <a:off x="1143000" y="1143000"/>
            <a:ext cx="6248400" cy="1260642"/>
          </a:xfrm>
          <a:prstGeom prst="rect">
            <a:avLst/>
          </a:prstGeom>
          <a:noFill/>
        </p:spPr>
      </p:pic>
      <p:sp>
        <p:nvSpPr>
          <p:cNvPr id="3" name="Rectangle 2"/>
          <p:cNvSpPr/>
          <p:nvPr/>
        </p:nvSpPr>
        <p:spPr>
          <a:xfrm>
            <a:off x="304800" y="228600"/>
            <a:ext cx="8534400" cy="369332"/>
          </a:xfrm>
          <a:prstGeom prst="rect">
            <a:avLst/>
          </a:prstGeom>
          <a:solidFill>
            <a:schemeClr val="bg1"/>
          </a:solidFill>
        </p:spPr>
        <p:txBody>
          <a:bodyPr wrap="square">
            <a:spAutoFit/>
          </a:bodyPr>
          <a:lstStyle/>
          <a:p>
            <a:r>
              <a:rPr lang="en-US" dirty="0" smtClean="0">
                <a:latin typeface="Arial" pitchFamily="34" charset="0"/>
                <a:cs typeface="Arial" pitchFamily="34" charset="0"/>
              </a:rPr>
              <a:t>An object is an unordered set of name/value pairs.</a:t>
            </a:r>
            <a:endParaRPr lang="en-US" dirty="0">
              <a:latin typeface="Arial" pitchFamily="34" charset="0"/>
              <a:cs typeface="Arial" pitchFamily="34" charset="0"/>
            </a:endParaRPr>
          </a:p>
        </p:txBody>
      </p:sp>
      <p:sp>
        <p:nvSpPr>
          <p:cNvPr id="4" name="Rectangle 3"/>
          <p:cNvSpPr/>
          <p:nvPr/>
        </p:nvSpPr>
        <p:spPr>
          <a:xfrm>
            <a:off x="304800" y="3210580"/>
            <a:ext cx="8534400" cy="369332"/>
          </a:xfrm>
          <a:prstGeom prst="rect">
            <a:avLst/>
          </a:prstGeom>
          <a:solidFill>
            <a:schemeClr val="bg1"/>
          </a:solidFill>
        </p:spPr>
        <p:txBody>
          <a:bodyPr wrap="square">
            <a:spAutoFit/>
          </a:bodyPr>
          <a:lstStyle/>
          <a:p>
            <a:r>
              <a:rPr lang="en-US" dirty="0" smtClean="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a:srcRect/>
          <a:stretch>
            <a:fillRect/>
          </a:stretch>
        </p:blipFill>
        <p:spPr bwMode="auto">
          <a:xfrm>
            <a:off x="1143000" y="4145508"/>
            <a:ext cx="6248400" cy="1348175"/>
          </a:xfrm>
          <a:prstGeom prst="rect">
            <a:avLst/>
          </a:prstGeom>
          <a:noFill/>
        </p:spPr>
      </p:pic>
    </p:spTree>
    <p:extLst>
      <p:ext uri="{BB962C8B-B14F-4D97-AF65-F5344CB8AC3E}">
        <p14:creationId xmlns:p14="http://schemas.microsoft.com/office/powerpoint/2010/main" xmlns="" val="334176178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228600" y="838200"/>
            <a:ext cx="8610600"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smtClean="0">
                <a:latin typeface="Arial" pitchFamily="34" charset="0"/>
                <a:cs typeface="Arial" pitchFamily="34" charset="0"/>
              </a:rPr>
              <a:t>In Entity Relationship(ER) Model attributes can be classified into the following types.</a:t>
            </a:r>
            <a:endParaRPr lang="en-US" sz="3200" dirty="0" smtClean="0">
              <a:latin typeface="Arial" pitchFamily="34" charset="0"/>
              <a:ea typeface="MS Mincho" pitchFamily="49" charset="-128"/>
              <a:cs typeface="Arial" pitchFamily="34" charset="0"/>
            </a:endParaRPr>
          </a:p>
        </p:txBody>
      </p:sp>
      <p:sp>
        <p:nvSpPr>
          <p:cNvPr id="5" name="Rectangle 4"/>
          <p:cNvSpPr/>
          <p:nvPr/>
        </p:nvSpPr>
        <p:spPr>
          <a:xfrm>
            <a:off x="228600" y="2133600"/>
            <a:ext cx="8610600" cy="2308324"/>
          </a:xfrm>
          <a:prstGeom prst="rect">
            <a:avLst/>
          </a:prstGeom>
          <a:solidFill>
            <a:schemeClr val="bg1"/>
          </a:solidFill>
        </p:spPr>
        <p:txBody>
          <a:bodyPr wrap="square">
            <a:spAutoFit/>
          </a:bodyPr>
          <a:lstStyle/>
          <a:p>
            <a:pPr>
              <a:lnSpc>
                <a:spcPct val="150000"/>
              </a:lnSpc>
              <a:buFont typeface="Arial" pitchFamily="34" charset="0"/>
              <a:buChar char="•"/>
            </a:pPr>
            <a:r>
              <a:rPr lang="en-US" sz="2400" dirty="0" smtClean="0">
                <a:solidFill>
                  <a:schemeClr val="bg2">
                    <a:lumMod val="50000"/>
                  </a:schemeClr>
                </a:solidFill>
                <a:latin typeface="Arial" pitchFamily="34" charset="0"/>
                <a:cs typeface="Arial" pitchFamily="34" charset="0"/>
              </a:rPr>
              <a:t> </a:t>
            </a:r>
            <a:r>
              <a:rPr lang="en-US" sz="2400" dirty="0" smtClean="0">
                <a:solidFill>
                  <a:schemeClr val="bg2">
                    <a:lumMod val="50000"/>
                  </a:schemeClr>
                </a:solidFill>
                <a:latin typeface="Arial" pitchFamily="34" charset="0"/>
                <a:ea typeface="MS Mincho" pitchFamily="49" charset="-128"/>
                <a:cs typeface="Arial" pitchFamily="34" charset="0"/>
              </a:rPr>
              <a:t>Simple/Atomic and Composite Attribute</a:t>
            </a:r>
          </a:p>
          <a:p>
            <a:pPr>
              <a:lnSpc>
                <a:spcPct val="150000"/>
              </a:lnSpc>
              <a:buFont typeface="Arial" pitchFamily="34" charset="0"/>
              <a:buChar char="•"/>
            </a:pPr>
            <a:r>
              <a:rPr lang="en-US" sz="2400" dirty="0" smtClean="0">
                <a:solidFill>
                  <a:schemeClr val="bg2">
                    <a:lumMod val="50000"/>
                  </a:schemeClr>
                </a:solidFill>
                <a:latin typeface="Arial" pitchFamily="34" charset="0"/>
                <a:ea typeface="MS Mincho" pitchFamily="49" charset="-128"/>
                <a:cs typeface="Arial" pitchFamily="34" charset="0"/>
              </a:rPr>
              <a:t> Single Valued and Multi Valued attribute</a:t>
            </a:r>
          </a:p>
          <a:p>
            <a:pPr>
              <a:lnSpc>
                <a:spcPct val="150000"/>
              </a:lnSpc>
              <a:buFont typeface="Arial" pitchFamily="34" charset="0"/>
              <a:buChar char="•"/>
            </a:pPr>
            <a:r>
              <a:rPr lang="en-US" sz="2400" dirty="0" smtClean="0">
                <a:solidFill>
                  <a:schemeClr val="bg2">
                    <a:lumMod val="50000"/>
                  </a:schemeClr>
                </a:solidFill>
                <a:latin typeface="Arial" pitchFamily="34" charset="0"/>
                <a:ea typeface="MS Mincho" pitchFamily="49" charset="-128"/>
                <a:cs typeface="Arial" pitchFamily="34" charset="0"/>
              </a:rPr>
              <a:t> Stored and Derived Attributes</a:t>
            </a:r>
          </a:p>
          <a:p>
            <a:pPr>
              <a:lnSpc>
                <a:spcPct val="150000"/>
              </a:lnSpc>
              <a:buFont typeface="Arial" pitchFamily="34" charset="0"/>
              <a:buChar char="•"/>
            </a:pPr>
            <a:r>
              <a:rPr lang="en-US" sz="2400" dirty="0" smtClean="0">
                <a:solidFill>
                  <a:schemeClr val="bg2">
                    <a:lumMod val="50000"/>
                  </a:schemeClr>
                </a:solidFill>
                <a:latin typeface="Arial" pitchFamily="34" charset="0"/>
                <a:ea typeface="MS Mincho" pitchFamily="49" charset="-128"/>
                <a:cs typeface="Arial" pitchFamily="34" charset="0"/>
              </a:rPr>
              <a:t> Complex Attribute</a:t>
            </a:r>
            <a:endParaRPr lang="en-US" sz="2400" dirty="0">
              <a:solidFill>
                <a:schemeClr val="bg2">
                  <a:lumMod val="50000"/>
                </a:schemeClr>
              </a:solidFill>
              <a:latin typeface="Arial" pitchFamily="34" charset="0"/>
              <a:ea typeface="MS Mincho" pitchFamily="49" charset="-128"/>
              <a:cs typeface="Arial" pitchFamily="34" charset="0"/>
            </a:endParaRPr>
          </a:p>
        </p:txBody>
      </p:sp>
      <p:sp>
        <p:nvSpPr>
          <p:cNvPr id="6" name="Rectangle 5"/>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smtClean="0">
                <a:solidFill>
                  <a:srgbClr val="FFFF00"/>
                </a:solidFill>
                <a:latin typeface="Arial" pitchFamily="34" charset="0"/>
                <a:cs typeface="Arial" pitchFamily="34" charset="0"/>
              </a:rPr>
              <a:t>Attributes</a:t>
            </a:r>
            <a:endParaRPr lang="en-US" sz="4000" b="1" i="1" dirty="0">
              <a:solidFill>
                <a:srgbClr val="FFFF00"/>
              </a:solidFill>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JSON</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75604" y="2388770"/>
            <a:ext cx="8815996" cy="1815882"/>
          </a:xfrm>
          <a:prstGeom prst="rect">
            <a:avLst/>
          </a:prstGeom>
          <a:solidFill>
            <a:schemeClr val="bg1">
              <a:lumMod val="95000"/>
            </a:schemeClr>
          </a:solidFill>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('[10, 20, [30, 40], [50, 60, 70]]');</a:t>
            </a:r>
          </a:p>
          <a:p>
            <a:endParaRPr lang="en-IN" sz="1600" dirty="0" smtClean="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smtClean="0">
                <a:solidFill>
                  <a:srgbClr val="DD4A68"/>
                </a:solidFill>
                <a:latin typeface="Arial" panose="020B0604020202020204" pitchFamily="34" charset="0"/>
                <a:ea typeface="Times New Roman" panose="02020603050405020304" pitchFamily="18" charset="0"/>
              </a:rPr>
              <a:t>JSON_EXTRACT('[</a:t>
            </a:r>
            <a:r>
              <a:rPr lang="en-IN" sz="1600" dirty="0">
                <a:solidFill>
                  <a:srgbClr val="DD4A68"/>
                </a:solidFill>
                <a:latin typeface="Arial" panose="020B0604020202020204" pitchFamily="34" charset="0"/>
                <a:ea typeface="Times New Roman" panose="02020603050405020304" pitchFamily="18" charset="0"/>
              </a:rPr>
              <a:t>10, 20, [30, 40], [50, 60, 70</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DD4A68"/>
                </a:solidFill>
                <a:latin typeface="Arial" panose="020B0604020202020204" pitchFamily="34" charset="0"/>
                <a:ea typeface="Times New Roman" panose="02020603050405020304" pitchFamily="18" charset="0"/>
              </a:rPr>
              <a:t>0]');</a:t>
            </a:r>
          </a:p>
          <a:p>
            <a:endParaRPr lang="en-IN" sz="1600" dirty="0" smtClean="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smtClean="0">
                <a:solidFill>
                  <a:srgbClr val="DD4A68"/>
                </a:solidFill>
                <a:latin typeface="Arial" panose="020B0604020202020204" pitchFamily="34" charset="0"/>
                <a:ea typeface="Times New Roman" panose="02020603050405020304" pitchFamily="18" charset="0"/>
              </a:rPr>
              <a:t>JSON_EXTRACT('[</a:t>
            </a:r>
            <a:r>
              <a:rPr lang="en-IN" sz="1600" dirty="0">
                <a:solidFill>
                  <a:srgbClr val="DD4A68"/>
                </a:solidFill>
                <a:latin typeface="Arial" panose="020B0604020202020204" pitchFamily="34" charset="0"/>
                <a:ea typeface="Times New Roman" panose="02020603050405020304" pitchFamily="18" charset="0"/>
              </a:rPr>
              <a:t>10, 20, [30, 40], [50, 60, 70</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DD4A68"/>
                </a:solidFill>
                <a:latin typeface="Arial" panose="020B0604020202020204" pitchFamily="34" charset="0"/>
                <a:ea typeface="Times New Roman" panose="02020603050405020304" pitchFamily="18" charset="0"/>
              </a:rPr>
              <a:t>3][0</a:t>
            </a:r>
            <a:r>
              <a:rPr lang="en-IN" sz="1600" dirty="0" smtClean="0">
                <a:solidFill>
                  <a:srgbClr val="DD4A68"/>
                </a:solidFill>
                <a:latin typeface="Arial" panose="020B0604020202020204" pitchFamily="34" charset="0"/>
                <a:ea typeface="Times New Roman" panose="02020603050405020304" pitchFamily="18" charset="0"/>
              </a:rPr>
              <a:t>]');</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solidFill>
                  <a:srgbClr val="DD4A68"/>
                </a:solidFill>
                <a:latin typeface="Arial" panose="020B0604020202020204" pitchFamily="34" charset="0"/>
                <a:ea typeface="Times New Roman" panose="02020603050405020304" pitchFamily="18" charset="0"/>
              </a:rPr>
              <a:t> JSON_EXTRACT('[10, 20, [30, 40]]', '$[0]', '$[1]');</a:t>
            </a:r>
          </a:p>
        </p:txBody>
      </p:sp>
      <p:sp>
        <p:nvSpPr>
          <p:cNvPr id="3" name="Rectangle 2"/>
          <p:cNvSpPr/>
          <p:nvPr/>
        </p:nvSpPr>
        <p:spPr>
          <a:xfrm>
            <a:off x="175604" y="4369970"/>
            <a:ext cx="8815996" cy="2308324"/>
          </a:xfrm>
          <a:prstGeom prst="rect">
            <a:avLst/>
          </a:prstGeom>
          <a:solidFill>
            <a:schemeClr val="bg1">
              <a:lumMod val="95000"/>
            </a:schemeClr>
          </a:solidFill>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a:t>
            </a:r>
            <a:r>
              <a:rPr lang="en-IN" sz="1600" dirty="0" smtClean="0">
                <a:solidFill>
                  <a:srgbClr val="DD4A68"/>
                </a:solidFill>
                <a:latin typeface="Arial" panose="020B0604020202020204" pitchFamily="34" charset="0"/>
                <a:ea typeface="Times New Roman" panose="02020603050405020304" pitchFamily="18" charset="0"/>
              </a:rPr>
              <a:t>id" : "</a:t>
            </a:r>
            <a:r>
              <a:rPr lang="en-IN" sz="1600" dirty="0">
                <a:solidFill>
                  <a:srgbClr val="DD4A68"/>
                </a:solidFill>
                <a:latin typeface="Arial" panose="020B0604020202020204" pitchFamily="34" charset="0"/>
                <a:ea typeface="Times New Roman" panose="02020603050405020304" pitchFamily="18" charset="0"/>
              </a:rPr>
              <a:t>1001", "</a:t>
            </a:r>
            <a:r>
              <a:rPr lang="en-IN" sz="1600" dirty="0" smtClean="0">
                <a:solidFill>
                  <a:srgbClr val="DD4A68"/>
                </a:solidFill>
                <a:latin typeface="Arial" panose="020B0604020202020204" pitchFamily="34" charset="0"/>
                <a:ea typeface="Times New Roman" panose="02020603050405020304" pitchFamily="18" charset="0"/>
              </a:rPr>
              <a:t>ename" : "</a:t>
            </a:r>
            <a:r>
              <a:rPr lang="en-IN" sz="1600" dirty="0">
                <a:solidFill>
                  <a:srgbClr val="DD4A68"/>
                </a:solidFill>
                <a:latin typeface="Arial" panose="020B0604020202020204" pitchFamily="34" charset="0"/>
                <a:ea typeface="Times New Roman" panose="02020603050405020304" pitchFamily="18" charset="0"/>
              </a:rPr>
              <a:t>saleel"}');</a:t>
            </a:r>
          </a:p>
          <a:p>
            <a:endParaRPr lang="en-IN" sz="1600" dirty="0" smtClean="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 {"id" : "1001“ ,"ename" : "saleel"}, {"id" : "1002", "ename" : "sharmin", "mob" : "12345"} </a:t>
            </a:r>
            <a:r>
              <a:rPr lang="en-IN" sz="1600" dirty="0" smtClean="0">
                <a:solidFill>
                  <a:srgbClr val="DD4A68"/>
                </a:solidFill>
                <a:latin typeface="Arial" panose="020B0604020202020204" pitchFamily="34" charset="0"/>
                <a:ea typeface="Times New Roman" panose="02020603050405020304" pitchFamily="18" charset="0"/>
              </a:rPr>
              <a:t>]');</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solidFill>
                  <a:srgbClr val="DD4A68"/>
                </a:solidFill>
                <a:latin typeface="Arial" panose="020B0604020202020204" pitchFamily="34" charset="0"/>
                <a:ea typeface="Times New Roman" panose="02020603050405020304" pitchFamily="18" charset="0"/>
              </a:rPr>
              <a:t> JSON_EXTRACT ('[ {"id" : "1001" ,"ename" : "saleel"}, {"id" : "1002", "ename" : "sharmin", "mob" : "12345"} ]', '$[0].id');</a:t>
            </a:r>
          </a:p>
          <a:p>
            <a:endParaRPr lang="en-IN" sz="1600" dirty="0" smtClean="0">
              <a:solidFill>
                <a:srgbClr val="0077AA"/>
              </a:solidFill>
              <a:latin typeface="Arial" panose="020B0604020202020204" pitchFamily="34" charset="0"/>
              <a:ea typeface="Times New Roman" panose="02020603050405020304" pitchFamily="18" charset="0"/>
              <a:cs typeface="Arial" panose="020B0604020202020204" pitchFamily="34" charset="0"/>
            </a:endParaRPr>
          </a:p>
          <a:p>
            <a:r>
              <a:rPr lang="en-IN" sz="1600"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smtClean="0">
                <a:latin typeface="Arial" panose="020B0604020202020204" pitchFamily="34" charset="0"/>
                <a:cs typeface="Arial" panose="020B0604020202020204" pitchFamily="34" charset="0"/>
              </a:rPr>
              <a:t> </a:t>
            </a:r>
            <a:r>
              <a:rPr lang="en-IN" sz="1600" dirty="0" smtClean="0">
                <a:solidFill>
                  <a:srgbClr val="DD4A68"/>
                </a:solidFill>
                <a:latin typeface="Arial" panose="020B0604020202020204" pitchFamily="34" charset="0"/>
                <a:ea typeface="Times New Roman" panose="02020603050405020304" pitchFamily="18" charset="0"/>
              </a:rPr>
              <a:t>JSON_EXTRACT('{"id" : "</a:t>
            </a:r>
            <a:r>
              <a:rPr lang="en-IN" sz="1600" dirty="0">
                <a:solidFill>
                  <a:srgbClr val="DD4A68"/>
                </a:solidFill>
                <a:latin typeface="Arial" panose="020B0604020202020204" pitchFamily="34" charset="0"/>
                <a:ea typeface="Times New Roman" panose="02020603050405020304" pitchFamily="18" charset="0"/>
              </a:rPr>
              <a:t>1001", "</a:t>
            </a:r>
            <a:r>
              <a:rPr lang="en-IN" sz="1600" dirty="0" smtClean="0">
                <a:solidFill>
                  <a:srgbClr val="DD4A68"/>
                </a:solidFill>
                <a:latin typeface="Arial" panose="020B0604020202020204" pitchFamily="34" charset="0"/>
                <a:ea typeface="Times New Roman" panose="02020603050405020304" pitchFamily="18" charset="0"/>
              </a:rPr>
              <a:t>ename" : "</a:t>
            </a:r>
            <a:r>
              <a:rPr lang="en-IN" sz="1600" dirty="0">
                <a:solidFill>
                  <a:srgbClr val="DD4A68"/>
                </a:solidFill>
                <a:latin typeface="Arial" panose="020B0604020202020204" pitchFamily="34" charset="0"/>
                <a:ea typeface="Times New Roman" panose="02020603050405020304" pitchFamily="18" charset="0"/>
              </a:rPr>
              <a:t>saleel"}', '$.ename</a:t>
            </a:r>
            <a:r>
              <a:rPr lang="en-IN" sz="1600" dirty="0" smtClean="0">
                <a:solidFill>
                  <a:srgbClr val="DD4A68"/>
                </a:solidFill>
                <a:latin typeface="Arial" panose="020B0604020202020204" pitchFamily="34" charset="0"/>
                <a:ea typeface="Times New Roman" panose="02020603050405020304" pitchFamily="18" charset="0"/>
              </a:rPr>
              <a:t>');</a:t>
            </a:r>
            <a:endParaRPr lang="en-IN" sz="1600" dirty="0">
              <a:solidFill>
                <a:srgbClr val="DD4A68"/>
              </a:solidFill>
              <a:latin typeface="Arial" panose="020B0604020202020204" pitchFamily="34" charset="0"/>
              <a:ea typeface="Times New Roman" panose="02020603050405020304" pitchFamily="18" charset="0"/>
            </a:endParaRPr>
          </a:p>
        </p:txBody>
      </p:sp>
      <p:sp>
        <p:nvSpPr>
          <p:cNvPr id="5" name="Rectangle 4"/>
          <p:cNvSpPr/>
          <p:nvPr/>
        </p:nvSpPr>
        <p:spPr>
          <a:xfrm>
            <a:off x="175604" y="609600"/>
            <a:ext cx="8739796" cy="1200329"/>
          </a:xfrm>
          <a:prstGeom prst="rect">
            <a:avLst/>
          </a:prstGeom>
        </p:spPr>
        <p:txBody>
          <a:bodyPr wrap="square">
            <a:spAutoFit/>
          </a:bodyPr>
          <a:lstStyle/>
          <a:p>
            <a:pPr algn="just"/>
            <a:r>
              <a:rPr lang="en-IN" dirty="0"/>
              <a:t>Returns data from a JSON document, selected from the parts of the document matched by the path arguments. Returns NULL if any argument is NULL or no paths locate a value in the document. An error occurs if the json_doc argument is not a valid JSON document or any path argument is not a valid path expression.</a:t>
            </a:r>
          </a:p>
        </p:txBody>
      </p:sp>
      <p:sp>
        <p:nvSpPr>
          <p:cNvPr id="6" name="Rectangle 5"/>
          <p:cNvSpPr/>
          <p:nvPr/>
        </p:nvSpPr>
        <p:spPr>
          <a:xfrm>
            <a:off x="175604" y="1905000"/>
            <a:ext cx="8739796"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JSON_EXTRACT(json_doc, path[, path] ...)</a:t>
            </a:r>
          </a:p>
        </p:txBody>
      </p:sp>
    </p:spTree>
    <p:extLst>
      <p:ext uri="{BB962C8B-B14F-4D97-AF65-F5344CB8AC3E}">
        <p14:creationId xmlns:p14="http://schemas.microsoft.com/office/powerpoint/2010/main" xmlns="" val="1256803995"/>
      </p:ext>
    </p:extLst>
  </p:cSld>
  <p:clrMapOvr>
    <a:masterClrMapping/>
  </p:clrMapOvr>
  <p:timing>
    <p:tnLst>
      <p:par>
        <p:cTn id="1" dur="indefinite" restart="never" nodeType="tmRoot"/>
      </p:par>
    </p:tnLst>
  </p:timing>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JSON … (Insert)</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152400" y="1600200"/>
            <a:ext cx="8839200"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76200" y="2134612"/>
            <a:ext cx="8991600" cy="3970318"/>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smtClean="0">
                <a:latin typeface="Arial" panose="020B0604020202020204" pitchFamily="34" charset="0"/>
                <a:cs typeface="Arial" panose="020B0604020202020204" pitchFamily="34" charset="0"/>
              </a:rPr>
              <a:t>E </a:t>
            </a:r>
            <a:r>
              <a:rPr lang="en-US" dirty="0" smtClean="0">
                <a:solidFill>
                  <a:srgbClr val="0077AA"/>
                </a:solidFill>
                <a:latin typeface="Arial" panose="020B0604020202020204" pitchFamily="34" charset="0"/>
                <a:ea typeface="Times New Roman" panose="02020603050405020304" pitchFamily="18" charset="0"/>
              </a:rPr>
              <a:t>VALUES</a:t>
            </a:r>
            <a:r>
              <a:rPr lang="en-US" dirty="0" smtClean="0">
                <a:latin typeface="Arial" panose="020B0604020202020204" pitchFamily="34" charset="0"/>
                <a:cs typeface="Arial" panose="020B0604020202020204" pitchFamily="34" charset="0"/>
              </a:rPr>
              <a:t> ('</a:t>
            </a:r>
            <a:r>
              <a:rPr lang="en-US" dirty="0" smtClean="0">
                <a:solidFill>
                  <a:srgbClr val="DD4A68"/>
                </a:solidFill>
                <a:latin typeface="Arial" panose="020B0604020202020204" pitchFamily="34" charset="0"/>
                <a:ea typeface="Times New Roman" panose="02020603050405020304" pitchFamily="18" charset="0"/>
              </a:rPr>
              <a:t>{}</a:t>
            </a:r>
            <a:r>
              <a:rPr lang="en-US" dirty="0" smtClean="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smtClean="0">
                <a:latin typeface="Arial" panose="020B0604020202020204" pitchFamily="34" charset="0"/>
                <a:cs typeface="Arial" panose="020B0604020202020204" pitchFamily="34" charset="0"/>
              </a:rPr>
              <a:t>E </a:t>
            </a:r>
            <a:r>
              <a:rPr lang="en-US" dirty="0" smtClean="0">
                <a:solidFill>
                  <a:srgbClr val="0077AA"/>
                </a:solidFill>
                <a:latin typeface="Arial" panose="020B0604020202020204" pitchFamily="34" charset="0"/>
                <a:ea typeface="Times New Roman" panose="02020603050405020304" pitchFamily="18" charset="0"/>
              </a:rPr>
              <a:t>VALUES</a:t>
            </a:r>
            <a:r>
              <a:rPr lang="en-US" dirty="0" smtClean="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empno" : "</a:t>
            </a:r>
            <a:r>
              <a:rPr lang="en-US" dirty="0">
                <a:solidFill>
                  <a:srgbClr val="DD4A68"/>
                </a:solidFill>
                <a:latin typeface="Arial" panose="020B0604020202020204" pitchFamily="34" charset="0"/>
                <a:ea typeface="Times New Roman" panose="02020603050405020304" pitchFamily="18" charset="0"/>
              </a:rPr>
              <a:t>1001", "</a:t>
            </a:r>
            <a:r>
              <a:rPr lang="en-US" dirty="0" smtClean="0">
                <a:solidFill>
                  <a:srgbClr val="DD4A68"/>
                </a:solidFill>
                <a:latin typeface="Arial" panose="020B0604020202020204" pitchFamily="34" charset="0"/>
                <a:ea typeface="Times New Roman" panose="02020603050405020304" pitchFamily="18" charset="0"/>
              </a:rPr>
              <a:t>ename" : "</a:t>
            </a:r>
            <a:r>
              <a:rPr lang="en-US" dirty="0" err="1">
                <a:solidFill>
                  <a:srgbClr val="DD4A68"/>
                </a:solidFill>
                <a:latin typeface="Arial" panose="020B0604020202020204" pitchFamily="34" charset="0"/>
                <a:ea typeface="Times New Roman" panose="02020603050405020304" pitchFamily="18" charset="0"/>
              </a:rPr>
              <a:t>saleel</a:t>
            </a:r>
            <a:r>
              <a:rPr lang="en-US" dirty="0">
                <a:solidFill>
                  <a:srgbClr val="DD4A68"/>
                </a:solidFill>
                <a:latin typeface="Arial" panose="020B0604020202020204" pitchFamily="34" charset="0"/>
                <a:ea typeface="Times New Roman" panose="02020603050405020304" pitchFamily="18" charset="0"/>
              </a:rPr>
              <a:t>", "</a:t>
            </a:r>
            <a:r>
              <a:rPr lang="en-US" dirty="0" smtClean="0">
                <a:solidFill>
                  <a:srgbClr val="DD4A68"/>
                </a:solidFill>
                <a:latin typeface="Arial" panose="020B0604020202020204" pitchFamily="34" charset="0"/>
                <a:ea typeface="Times New Roman" panose="02020603050405020304" pitchFamily="18" charset="0"/>
              </a:rPr>
              <a:t>phone" : [</a:t>
            </a:r>
            <a:r>
              <a:rPr lang="en-US" dirty="0">
                <a:solidFill>
                  <a:srgbClr val="DD4A68"/>
                </a:solidFill>
                <a:latin typeface="Arial" panose="020B0604020202020204" pitchFamily="34" charset="0"/>
                <a:ea typeface="Times New Roman" panose="02020603050405020304" pitchFamily="18" charset="0"/>
              </a:rPr>
              <a:t>123</a:t>
            </a:r>
            <a:r>
              <a:rPr lang="en-US" dirty="0" smtClean="0">
                <a:solidFill>
                  <a:srgbClr val="DD4A68"/>
                </a:solidFill>
                <a:latin typeface="Arial" panose="020B0604020202020204" pitchFamily="34" charset="0"/>
                <a:ea typeface="Times New Roman" panose="02020603050405020304" pitchFamily="18" charset="0"/>
              </a:rPr>
              <a:t>, 456]}</a:t>
            </a:r>
            <a:r>
              <a:rPr lang="en-US" dirty="0" smtClean="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smtClean="0">
                <a:latin typeface="Arial" panose="020B0604020202020204" pitchFamily="34" charset="0"/>
                <a:cs typeface="Arial" panose="020B0604020202020204" pitchFamily="34" charset="0"/>
              </a:rPr>
              <a:t>E </a:t>
            </a:r>
            <a:r>
              <a:rPr lang="en-US" dirty="0" smtClean="0">
                <a:solidFill>
                  <a:srgbClr val="0077AA"/>
                </a:solidFill>
                <a:latin typeface="Arial" panose="020B0604020202020204" pitchFamily="34" charset="0"/>
                <a:ea typeface="Times New Roman" panose="02020603050405020304" pitchFamily="18" charset="0"/>
              </a:rPr>
              <a:t>VALUES</a:t>
            </a:r>
            <a:r>
              <a:rPr lang="en-US" dirty="0" smtClean="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empno" : "</a:t>
            </a:r>
            <a:r>
              <a:rPr lang="en-US" dirty="0">
                <a:solidFill>
                  <a:srgbClr val="DD4A68"/>
                </a:solidFill>
                <a:latin typeface="Arial" panose="020B0604020202020204" pitchFamily="34" charset="0"/>
                <a:ea typeface="Times New Roman" panose="02020603050405020304" pitchFamily="18" charset="0"/>
              </a:rPr>
              <a:t>1002", "</a:t>
            </a:r>
            <a:r>
              <a:rPr lang="en-US" dirty="0" smtClean="0">
                <a:solidFill>
                  <a:srgbClr val="DD4A68"/>
                </a:solidFill>
                <a:latin typeface="Arial" panose="020B0604020202020204" pitchFamily="34" charset="0"/>
                <a:ea typeface="Times New Roman" panose="02020603050405020304" pitchFamily="18" charset="0"/>
              </a:rPr>
              <a:t>ename" : </a:t>
            </a:r>
            <a:r>
              <a:rPr lang="en-US" dirty="0">
                <a:solidFill>
                  <a:srgbClr val="DD4A68"/>
                </a:solidFill>
                <a:latin typeface="Arial" panose="020B0604020202020204" pitchFamily="34" charset="0"/>
                <a:ea typeface="Times New Roman" panose="02020603050405020304" pitchFamily="18" charset="0"/>
              </a:rPr>
              <a:t>"</a:t>
            </a:r>
            <a:r>
              <a:rPr lang="en-US" dirty="0" err="1" smtClean="0">
                <a:solidFill>
                  <a:srgbClr val="DD4A68"/>
                </a:solidFill>
                <a:latin typeface="Arial" panose="020B0604020202020204" pitchFamily="34" charset="0"/>
                <a:ea typeface="Times New Roman" panose="02020603050405020304" pitchFamily="18" charset="0"/>
              </a:rPr>
              <a:t>sharmin</a:t>
            </a:r>
            <a:r>
              <a:rPr lang="en-US" dirty="0" smtClean="0">
                <a:solidFill>
                  <a:srgbClr val="DD4A68"/>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phone" : [9922, 8811], </a:t>
            </a:r>
            <a:r>
              <a:rPr lang="en-US" dirty="0">
                <a:solidFill>
                  <a:srgbClr val="DD4A68"/>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address" : "</a:t>
            </a:r>
            <a:r>
              <a:rPr lang="en-US" dirty="0">
                <a:solidFill>
                  <a:srgbClr val="DD4A68"/>
                </a:solidFill>
                <a:latin typeface="Arial" panose="020B0604020202020204" pitchFamily="34" charset="0"/>
                <a:ea typeface="Times New Roman" panose="02020603050405020304" pitchFamily="18" charset="0"/>
              </a:rPr>
              <a:t>Paud Road</a:t>
            </a:r>
            <a:r>
              <a:rPr lang="en-US" dirty="0" smtClean="0">
                <a:solidFill>
                  <a:srgbClr val="DD4A68"/>
                </a:solidFill>
                <a:latin typeface="Arial" panose="020B0604020202020204" pitchFamily="34" charset="0"/>
                <a:ea typeface="Times New Roman" panose="02020603050405020304" pitchFamily="18" charset="0"/>
              </a:rPr>
              <a:t>"}</a:t>
            </a:r>
            <a:r>
              <a:rPr lang="en-US" dirty="0" smtClean="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smtClean="0">
                <a:solidFill>
                  <a:srgbClr val="0077AA"/>
                </a:solidFill>
                <a:latin typeface="Arial" panose="020B0604020202020204" pitchFamily="34" charset="0"/>
                <a:ea typeface="Times New Roman" panose="02020603050405020304" pitchFamily="18" charset="0"/>
              </a:rPr>
              <a:t>INSERT </a:t>
            </a:r>
            <a:r>
              <a:rPr lang="en-US" dirty="0">
                <a:solidFill>
                  <a:srgbClr val="0077AA"/>
                </a:solidFill>
                <a:latin typeface="Arial" panose="020B0604020202020204" pitchFamily="34" charset="0"/>
                <a:ea typeface="Times New Roman" panose="02020603050405020304" pitchFamily="18" charset="0"/>
              </a:rPr>
              <a:t>into </a:t>
            </a:r>
            <a:r>
              <a:rPr lang="en-US" dirty="0" smtClean="0">
                <a:latin typeface="Arial" panose="020B0604020202020204" pitchFamily="34" charset="0"/>
                <a:cs typeface="Arial" panose="020B0604020202020204" pitchFamily="34" charset="0"/>
              </a:rPr>
              <a:t>E </a:t>
            </a:r>
            <a:r>
              <a:rPr lang="en-US" dirty="0" smtClean="0">
                <a:solidFill>
                  <a:srgbClr val="0077AA"/>
                </a:solidFill>
                <a:latin typeface="Arial" panose="020B0604020202020204" pitchFamily="34" charset="0"/>
                <a:ea typeface="Times New Roman" panose="02020603050405020304" pitchFamily="18" charset="0"/>
              </a:rPr>
              <a:t>VALUES</a:t>
            </a:r>
            <a:r>
              <a:rPr lang="en-US" dirty="0" smtClean="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empno" : "</a:t>
            </a:r>
            <a:r>
              <a:rPr lang="en-US" dirty="0">
                <a:solidFill>
                  <a:srgbClr val="DD4A68"/>
                </a:solidFill>
                <a:latin typeface="Arial" panose="020B0604020202020204" pitchFamily="34" charset="0"/>
                <a:ea typeface="Times New Roman" panose="02020603050405020304" pitchFamily="18" charset="0"/>
              </a:rPr>
              <a:t>1003", "</a:t>
            </a:r>
            <a:r>
              <a:rPr lang="en-US" dirty="0" smtClean="0">
                <a:solidFill>
                  <a:srgbClr val="DD4A68"/>
                </a:solidFill>
                <a:latin typeface="Arial" panose="020B0604020202020204" pitchFamily="34" charset="0"/>
                <a:ea typeface="Times New Roman" panose="02020603050405020304" pitchFamily="18" charset="0"/>
              </a:rPr>
              <a:t>ename" : "</a:t>
            </a:r>
            <a:r>
              <a:rPr lang="en-US" dirty="0" err="1">
                <a:solidFill>
                  <a:srgbClr val="DD4A68"/>
                </a:solidFill>
                <a:latin typeface="Arial" panose="020B0604020202020204" pitchFamily="34" charset="0"/>
                <a:ea typeface="Times New Roman" panose="02020603050405020304" pitchFamily="18" charset="0"/>
              </a:rPr>
              <a:t>vrushali</a:t>
            </a:r>
            <a:r>
              <a:rPr lang="en-US" dirty="0">
                <a:solidFill>
                  <a:srgbClr val="DD4A68"/>
                </a:solidFill>
                <a:latin typeface="Arial" panose="020B0604020202020204" pitchFamily="34" charset="0"/>
                <a:ea typeface="Times New Roman" panose="02020603050405020304" pitchFamily="18" charset="0"/>
              </a:rPr>
              <a:t>", "</a:t>
            </a:r>
            <a:r>
              <a:rPr lang="en-US" dirty="0" smtClean="0">
                <a:solidFill>
                  <a:srgbClr val="DD4A68"/>
                </a:solidFill>
                <a:latin typeface="Arial" panose="020B0604020202020204" pitchFamily="34" charset="0"/>
                <a:ea typeface="Times New Roman" panose="02020603050405020304" pitchFamily="18" charset="0"/>
              </a:rPr>
              <a:t>phone" : [</a:t>
            </a:r>
            <a:r>
              <a:rPr lang="en-US" dirty="0">
                <a:solidFill>
                  <a:srgbClr val="DD4A68"/>
                </a:solidFill>
                <a:latin typeface="Arial" panose="020B0604020202020204" pitchFamily="34" charset="0"/>
                <a:ea typeface="Times New Roman" panose="02020603050405020304" pitchFamily="18" charset="0"/>
              </a:rPr>
              <a:t>7788</a:t>
            </a:r>
            <a:r>
              <a:rPr lang="en-US" dirty="0" smtClean="0">
                <a:solidFill>
                  <a:srgbClr val="DD4A68"/>
                </a:solidFill>
                <a:latin typeface="Arial" panose="020B0604020202020204" pitchFamily="34" charset="0"/>
                <a:ea typeface="Times New Roman" panose="02020603050405020304" pitchFamily="18" charset="0"/>
              </a:rPr>
              <a:t>, 9977</a:t>
            </a:r>
            <a:r>
              <a:rPr lang="en-US" dirty="0">
                <a:solidFill>
                  <a:srgbClr val="DD4A68"/>
                </a:solidFill>
                <a:latin typeface="Arial" panose="020B0604020202020204" pitchFamily="34" charset="0"/>
                <a:ea typeface="Times New Roman" panose="02020603050405020304" pitchFamily="18" charset="0"/>
              </a:rPr>
              <a:t>], "</a:t>
            </a:r>
            <a:r>
              <a:rPr lang="en-US" dirty="0" smtClean="0">
                <a:solidFill>
                  <a:srgbClr val="DD4A68"/>
                </a:solidFill>
                <a:latin typeface="Arial" panose="020B0604020202020204" pitchFamily="34" charset="0"/>
                <a:ea typeface="Times New Roman" panose="02020603050405020304" pitchFamily="18" charset="0"/>
              </a:rPr>
              <a:t>address" : </a:t>
            </a:r>
            <a:r>
              <a:rPr lang="en-US" dirty="0">
                <a:solidFill>
                  <a:srgbClr val="DD4A68"/>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city" : "</a:t>
            </a:r>
            <a:r>
              <a:rPr lang="en-US" dirty="0">
                <a:solidFill>
                  <a:srgbClr val="DD4A68"/>
                </a:solidFill>
                <a:latin typeface="Arial" panose="020B0604020202020204" pitchFamily="34" charset="0"/>
                <a:ea typeface="Times New Roman" panose="02020603050405020304" pitchFamily="18" charset="0"/>
              </a:rPr>
              <a:t>Pune", "</a:t>
            </a:r>
            <a:r>
              <a:rPr lang="en-US" dirty="0" smtClean="0">
                <a:solidFill>
                  <a:srgbClr val="DD4A68"/>
                </a:solidFill>
                <a:latin typeface="Arial" panose="020B0604020202020204" pitchFamily="34" charset="0"/>
                <a:ea typeface="Times New Roman" panose="02020603050405020304" pitchFamily="18" charset="0"/>
              </a:rPr>
              <a:t>state" : "</a:t>
            </a:r>
            <a:r>
              <a:rPr lang="en-US" dirty="0">
                <a:solidFill>
                  <a:srgbClr val="DD4A68"/>
                </a:solidFill>
                <a:latin typeface="Arial" panose="020B0604020202020204" pitchFamily="34" charset="0"/>
                <a:ea typeface="Times New Roman" panose="02020603050405020304" pitchFamily="18" charset="0"/>
              </a:rPr>
              <a:t>MH</a:t>
            </a:r>
            <a:r>
              <a:rPr lang="en-US" dirty="0" smtClean="0">
                <a:solidFill>
                  <a:srgbClr val="DD4A68"/>
                </a:solidFill>
                <a:latin typeface="Arial" panose="020B0604020202020204" pitchFamily="34" charset="0"/>
                <a:ea typeface="Times New Roman" panose="02020603050405020304" pitchFamily="18" charset="0"/>
              </a:rPr>
              <a:t>"}}</a:t>
            </a:r>
            <a:r>
              <a:rPr lang="en-US" dirty="0" smtClean="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 </a:t>
            </a:r>
            <a:r>
              <a:rPr lang="en-US" dirty="0" smtClean="0">
                <a:latin typeface="Arial" panose="020B0604020202020204" pitchFamily="34" charset="0"/>
                <a:cs typeface="Arial" panose="020B0604020202020204" pitchFamily="34" charset="0"/>
              </a:rPr>
              <a:t>[</a:t>
            </a:r>
            <a:r>
              <a:rPr lang="en-US" dirty="0" smtClean="0">
                <a:solidFill>
                  <a:srgbClr val="DD4A68"/>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empno" : "</a:t>
            </a:r>
            <a:r>
              <a:rPr lang="en-US" dirty="0" smtClean="0">
                <a:solidFill>
                  <a:srgbClr val="DD4A68"/>
                </a:solidFill>
                <a:latin typeface="Arial" panose="020B0604020202020204" pitchFamily="34" charset="0"/>
                <a:ea typeface="Times New Roman" panose="02020603050405020304" pitchFamily="18" charset="0"/>
              </a:rPr>
              <a:t>1004", </a:t>
            </a:r>
            <a:r>
              <a:rPr lang="en-US" dirty="0">
                <a:solidFill>
                  <a:srgbClr val="DD4A68"/>
                </a:solidFill>
                <a:latin typeface="Arial" panose="020B0604020202020204" pitchFamily="34" charset="0"/>
                <a:ea typeface="Times New Roman" panose="02020603050405020304" pitchFamily="18" charset="0"/>
              </a:rPr>
              <a:t>"ename" : </a:t>
            </a:r>
            <a:r>
              <a:rPr lang="en-US" dirty="0" smtClean="0">
                <a:solidFill>
                  <a:srgbClr val="DD4A68"/>
                </a:solidFill>
                <a:latin typeface="Arial" panose="020B0604020202020204" pitchFamily="34" charset="0"/>
                <a:ea typeface="Times New Roman" panose="02020603050405020304" pitchFamily="18" charset="0"/>
              </a:rPr>
              <a:t>"ram" </a:t>
            </a:r>
            <a:r>
              <a:rPr lang="en-US" dirty="0">
                <a:solidFill>
                  <a:srgbClr val="DD4A68"/>
                </a:solidFill>
                <a:latin typeface="Arial" panose="020B0604020202020204" pitchFamily="34" charset="0"/>
                <a:ea typeface="Times New Roman" panose="02020603050405020304" pitchFamily="18" charset="0"/>
              </a:rPr>
              <a:t>,"phone" : </a:t>
            </a:r>
            <a:r>
              <a:rPr lang="en-US" dirty="0" smtClean="0">
                <a:solidFill>
                  <a:srgbClr val="DD4A68"/>
                </a:solidFill>
                <a:latin typeface="Arial" panose="020B0604020202020204" pitchFamily="34" charset="0"/>
                <a:ea typeface="Times New Roman" panose="02020603050405020304" pitchFamily="18" charset="0"/>
              </a:rPr>
              <a:t>[6672, 8811</a:t>
            </a:r>
            <a:r>
              <a:rPr lang="en-US" dirty="0">
                <a:solidFill>
                  <a:srgbClr val="DD4A68"/>
                </a:solidFill>
                <a:latin typeface="Arial" panose="020B0604020202020204" pitchFamily="34" charset="0"/>
                <a:ea typeface="Times New Roman" panose="02020603050405020304" pitchFamily="18" charset="0"/>
              </a:rPr>
              <a:t>], "address" : "Paud Road"}, {"empno" : "</a:t>
            </a:r>
            <a:r>
              <a:rPr lang="en-US" dirty="0" smtClean="0">
                <a:solidFill>
                  <a:srgbClr val="DD4A68"/>
                </a:solidFill>
                <a:latin typeface="Arial" panose="020B0604020202020204" pitchFamily="34" charset="0"/>
                <a:ea typeface="Times New Roman" panose="02020603050405020304" pitchFamily="18" charset="0"/>
              </a:rPr>
              <a:t>1005", </a:t>
            </a:r>
            <a:r>
              <a:rPr lang="en-US" dirty="0">
                <a:solidFill>
                  <a:srgbClr val="DD4A68"/>
                </a:solidFill>
                <a:latin typeface="Arial" panose="020B0604020202020204" pitchFamily="34" charset="0"/>
                <a:ea typeface="Times New Roman" panose="02020603050405020304" pitchFamily="18" charset="0"/>
              </a:rPr>
              <a:t>"ename" : </a:t>
            </a:r>
            <a:r>
              <a:rPr lang="en-US" dirty="0" smtClean="0">
                <a:solidFill>
                  <a:srgbClr val="DD4A68"/>
                </a:solidFill>
                <a:latin typeface="Arial" panose="020B0604020202020204" pitchFamily="34" charset="0"/>
                <a:ea typeface="Times New Roman" panose="02020603050405020304" pitchFamily="18" charset="0"/>
              </a:rPr>
              <a:t>"sham</a:t>
            </a:r>
            <a:r>
              <a:rPr lang="en-US" dirty="0">
                <a:solidFill>
                  <a:srgbClr val="DD4A68"/>
                </a:solidFill>
                <a:latin typeface="Arial" panose="020B0604020202020204" pitchFamily="34" charset="0"/>
                <a:ea typeface="Times New Roman" panose="02020603050405020304" pitchFamily="18" charset="0"/>
              </a:rPr>
              <a:t>" ,"phone" : [</a:t>
            </a:r>
            <a:r>
              <a:rPr lang="en-US" dirty="0" smtClean="0">
                <a:solidFill>
                  <a:srgbClr val="DD4A68"/>
                </a:solidFill>
                <a:latin typeface="Arial" panose="020B0604020202020204" pitchFamily="34" charset="0"/>
                <a:ea typeface="Times New Roman" panose="02020603050405020304" pitchFamily="18" charset="0"/>
              </a:rPr>
              <a:t>6672, 8843], </a:t>
            </a:r>
            <a:r>
              <a:rPr lang="en-US" dirty="0">
                <a:solidFill>
                  <a:srgbClr val="DD4A68"/>
                </a:solidFill>
                <a:latin typeface="Arial" panose="020B0604020202020204" pitchFamily="34" charset="0"/>
                <a:ea typeface="Times New Roman" panose="02020603050405020304" pitchFamily="18" charset="0"/>
              </a:rPr>
              <a:t>"address" : "Paud Road</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3700870175"/>
      </p:ext>
    </p:extLst>
  </p:cSld>
  <p:clrMapOvr>
    <a:masterClrMapping/>
  </p:clrMapOvr>
  <p:timing>
    <p:tnLst>
      <p:par>
        <p:cTn id="1" dur="indefinite" restart="never" nodeType="tmRoot"/>
      </p:par>
    </p:tnLst>
  </p:timing>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JSON … (Select)</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152400" y="1600200"/>
            <a:ext cx="8839200" cy="400110"/>
          </a:xfrm>
          <a:prstGeom prst="rect">
            <a:avLst/>
          </a:prstGeom>
        </p:spPr>
        <p:txBody>
          <a:bodyPr wrap="square">
            <a:spAutoFit/>
          </a:bodyPr>
          <a:lstStyle/>
          <a:p>
            <a:r>
              <a:rPr lang="en-IN" sz="2000" dirty="0">
                <a:solidFill>
                  <a:srgbClr val="0077AA"/>
                </a:solidFill>
                <a:latin typeface="Liberation Mono"/>
              </a:rPr>
              <a:t>CREATE table </a:t>
            </a:r>
            <a:r>
              <a:rPr lang="en-IN" sz="2000" dirty="0" smtClean="0">
                <a:solidFill>
                  <a:srgbClr val="0077AA"/>
                </a:solidFill>
                <a:latin typeface="Liberation Mono"/>
              </a:rPr>
              <a:t>E (data </a:t>
            </a:r>
            <a:r>
              <a:rPr lang="en-IN" sz="2000" dirty="0">
                <a:solidFill>
                  <a:srgbClr val="0077AA"/>
                </a:solidFill>
                <a:latin typeface="Liberation Mono"/>
              </a:rPr>
              <a:t>json);</a:t>
            </a:r>
            <a:endParaRPr lang="en-US" sz="2000" dirty="0">
              <a:solidFill>
                <a:srgbClr val="0077AA"/>
              </a:solidFill>
              <a:latin typeface="Liberation Mono"/>
            </a:endParaRPr>
          </a:p>
        </p:txBody>
      </p:sp>
      <p:sp>
        <p:nvSpPr>
          <p:cNvPr id="7" name="Rectangle 6"/>
          <p:cNvSpPr/>
          <p:nvPr/>
        </p:nvSpPr>
        <p:spPr>
          <a:xfrm>
            <a:off x="76200" y="1986677"/>
            <a:ext cx="8991600"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smtClean="0">
                <a:latin typeface="Arial" panose="020B0604020202020204" pitchFamily="34" charset="0"/>
                <a:cs typeface="Arial" panose="020B0604020202020204" pitchFamily="34" charset="0"/>
              </a:rPr>
              <a:t>E;</a:t>
            </a:r>
            <a:endParaRPr lang="en-IN"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json_extract (data, '$.*')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a:t>
            </a:r>
            <a:endParaRPr lang="en-IN"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json_extract (</a:t>
            </a:r>
            <a:r>
              <a:rPr lang="en-IN" dirty="0">
                <a:solidFill>
                  <a:srgbClr val="DD4A68"/>
                </a:solidFill>
                <a:latin typeface="Arial" panose="020B0604020202020204" pitchFamily="34" charset="0"/>
                <a:ea typeface="Times New Roman" panose="02020603050405020304" pitchFamily="18" charset="0"/>
              </a:rPr>
              <a:t>data, </a:t>
            </a:r>
            <a:r>
              <a:rPr lang="en-IN" dirty="0" smtClean="0">
                <a:solidFill>
                  <a:srgbClr val="DD4A68"/>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empno')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a:t>
            </a:r>
            <a:endParaRPr lang="en-IN"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json_extract (</a:t>
            </a:r>
            <a:r>
              <a:rPr lang="en-IN" dirty="0">
                <a:solidFill>
                  <a:srgbClr val="DD4A68"/>
                </a:solidFill>
                <a:latin typeface="Arial" panose="020B0604020202020204" pitchFamily="34" charset="0"/>
                <a:ea typeface="Times New Roman" panose="02020603050405020304" pitchFamily="18" charset="0"/>
              </a:rPr>
              <a:t>data, </a:t>
            </a:r>
            <a:r>
              <a:rPr lang="en-IN" dirty="0" smtClean="0">
                <a:solidFill>
                  <a:srgbClr val="DD4A68"/>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phone[1]') </a:t>
            </a:r>
            <a:r>
              <a:rPr lang="en-IN" dirty="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a:t>
            </a:r>
            <a:endParaRPr lang="en-IN"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json_extract (</a:t>
            </a:r>
            <a:r>
              <a:rPr lang="en-IN" dirty="0">
                <a:solidFill>
                  <a:srgbClr val="DD4A68"/>
                </a:solidFill>
                <a:latin typeface="Arial" panose="020B0604020202020204" pitchFamily="34" charset="0"/>
                <a:ea typeface="Times New Roman" panose="02020603050405020304" pitchFamily="18" charset="0"/>
              </a:rPr>
              <a:t>data, </a:t>
            </a:r>
            <a:r>
              <a:rPr lang="en-IN" dirty="0" smtClean="0">
                <a:solidFill>
                  <a:srgbClr val="DD4A68"/>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address.city")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a:t>
            </a:r>
            <a:r>
              <a:rPr lang="en-IN" dirty="0" smtClean="0">
                <a:solidFill>
                  <a:srgbClr val="DD4A68"/>
                </a:solidFill>
                <a:latin typeface="Arial" panose="020B0604020202020204" pitchFamily="34" charset="0"/>
                <a:ea typeface="Times New Roman" panose="02020603050405020304" pitchFamily="18" charset="0"/>
              </a:rPr>
              <a:t>"$.empno", </a:t>
            </a:r>
            <a:r>
              <a:rPr lang="en-IN" dirty="0">
                <a:solidFill>
                  <a:srgbClr val="DD4A68"/>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ename"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3"/>
          <a:stretch>
            <a:fillRect/>
          </a:stretch>
        </p:blipFill>
        <p:spPr>
          <a:xfrm>
            <a:off x="152400" y="4572000"/>
            <a:ext cx="7795260" cy="1868044"/>
          </a:xfrm>
          <a:prstGeom prst="rect">
            <a:avLst/>
          </a:prstGeom>
        </p:spPr>
      </p:pic>
    </p:spTree>
    <p:extLst>
      <p:ext uri="{BB962C8B-B14F-4D97-AF65-F5344CB8AC3E}">
        <p14:creationId xmlns:p14="http://schemas.microsoft.com/office/powerpoint/2010/main" xmlns="" val="1721346437"/>
      </p:ext>
    </p:extLst>
  </p:cSld>
  <p:clrMapOvr>
    <a:masterClrMapping/>
  </p:clrMapOvr>
  <p:timing>
    <p:tnLst>
      <p:par>
        <p:cTn id="1" dur="indefinite" restart="never" nodeType="tmRoot"/>
      </p:par>
    </p:tnLst>
  </p:timing>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endParaRPr lang="en-US" sz="4800" dirty="0" smtClean="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304800" y="3276600"/>
            <a:ext cx="8510650" cy="923330"/>
          </a:xfrm>
          <a:prstGeom prst="rect">
            <a:avLst/>
          </a:prstGeom>
          <a:solidFill>
            <a:srgbClr val="EDE701"/>
          </a:solidFill>
        </p:spPr>
        <p:txBody>
          <a:bodyPr wrap="square">
            <a:spAutoFit/>
          </a:bodyPr>
          <a:lstStyle/>
          <a:p>
            <a:r>
              <a:rPr lang="en-IN" dirty="0">
                <a:latin typeface="Segoe UI Light" panose="020B0502040204020203" pitchFamily="34" charset="0"/>
                <a:cs typeface="Segoe UI Light" panose="020B0502040204020203" pitchFamily="34" charset="0"/>
              </a:rPr>
              <a:t>By default, tables are created in the default database, using the InnoDB storage engine. An error occurs if the table exists, if there is no default database, or if the database does not exist.</a:t>
            </a:r>
          </a:p>
        </p:txBody>
      </p:sp>
      <p:sp>
        <p:nvSpPr>
          <p:cNvPr id="5" name="Rectangle 4"/>
          <p:cNvSpPr/>
          <p:nvPr/>
        </p:nvSpPr>
        <p:spPr>
          <a:xfrm>
            <a:off x="152400" y="76200"/>
            <a:ext cx="5486400" cy="769441"/>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Tree>
    <p:extLst>
      <p:ext uri="{BB962C8B-B14F-4D97-AF65-F5344CB8AC3E}">
        <p14:creationId xmlns:p14="http://schemas.microsoft.com/office/powerpoint/2010/main" xmlns="" val="1389362953"/>
      </p:ext>
    </p:extLst>
  </p:cSld>
  <p:clrMapOvr>
    <a:masterClrMapping/>
  </p:clrMapOvr>
  <p:timing>
    <p:tnLst>
      <p:par>
        <p:cTn id="1" dur="indefinite" restart="never" nodeType="tmRoot"/>
      </p:par>
    </p:tnLst>
  </p:timing>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Create Table</a:t>
            </a:r>
            <a:endParaRPr lang="en-IN" sz="3200" b="1" i="1" dirty="0">
              <a:solidFill>
                <a:srgbClr val="FFFF00"/>
              </a:solidFill>
              <a:latin typeface="Arial" pitchFamily="34" charset="0"/>
              <a:cs typeface="Arial" pitchFamily="34" charset="0"/>
            </a:endParaRPr>
          </a:p>
        </p:txBody>
      </p:sp>
      <p:sp>
        <p:nvSpPr>
          <p:cNvPr id="7" name="Rectangle 6"/>
          <p:cNvSpPr/>
          <p:nvPr/>
        </p:nvSpPr>
        <p:spPr>
          <a:xfrm>
            <a:off x="152400" y="762000"/>
            <a:ext cx="8839200" cy="5355312"/>
          </a:xfrm>
          <a:prstGeom prst="rect">
            <a:avLst/>
          </a:prstGeom>
        </p:spPr>
        <p:txBody>
          <a:bodyPr wrap="square">
            <a:spAutoFit/>
          </a:bodyPr>
          <a:lstStyle/>
          <a:p>
            <a:r>
              <a:rPr lang="en-IN" dirty="0">
                <a:solidFill>
                  <a:srgbClr val="0077AA"/>
                </a:solidFill>
                <a:latin typeface="Liberation Mono"/>
              </a:rPr>
              <a:t>CREATE [TEMPORARY] TABLE [IF NOT EXISTS] tbl_name</a:t>
            </a:r>
          </a:p>
          <a:p>
            <a:r>
              <a:rPr lang="en-IN" dirty="0">
                <a:solidFill>
                  <a:srgbClr val="0077AA"/>
                </a:solidFill>
                <a:latin typeface="Liberation Mono"/>
              </a:rPr>
              <a:t>    (create_definition,...)</a:t>
            </a:r>
          </a:p>
          <a:p>
            <a:r>
              <a:rPr lang="en-IN" dirty="0">
                <a:solidFill>
                  <a:srgbClr val="0077AA"/>
                </a:solidFill>
                <a:latin typeface="Liberation Mono"/>
              </a:rPr>
              <a:t>    [table_options]</a:t>
            </a:r>
          </a:p>
          <a:p>
            <a:r>
              <a:rPr lang="en-IN" dirty="0">
                <a:solidFill>
                  <a:srgbClr val="0077AA"/>
                </a:solidFill>
                <a:latin typeface="Liberation Mono"/>
              </a:rPr>
              <a:t>    [partition_options]</a:t>
            </a:r>
          </a:p>
          <a:p>
            <a:endParaRPr lang="en-IN" dirty="0">
              <a:solidFill>
                <a:srgbClr val="0077AA"/>
              </a:solidFill>
              <a:latin typeface="Liberation Mono"/>
            </a:endParaRPr>
          </a:p>
          <a:p>
            <a:r>
              <a:rPr lang="en-US" dirty="0">
                <a:solidFill>
                  <a:srgbClr val="0077AA"/>
                </a:solidFill>
                <a:latin typeface="Liberation Mono"/>
              </a:rPr>
              <a:t>create_definition:</a:t>
            </a:r>
          </a:p>
          <a:p>
            <a:r>
              <a:rPr lang="en-US" dirty="0">
                <a:solidFill>
                  <a:srgbClr val="0077AA"/>
                </a:solidFill>
                <a:latin typeface="Liberation Mono"/>
              </a:rPr>
              <a:t>    col_name column_definition</a:t>
            </a:r>
          </a:p>
          <a:p>
            <a:endParaRPr lang="en-US" dirty="0">
              <a:solidFill>
                <a:srgbClr val="0077AA"/>
              </a:solidFill>
              <a:latin typeface="Liberation Mono"/>
            </a:endParaRPr>
          </a:p>
          <a:p>
            <a:r>
              <a:rPr lang="en-US" dirty="0">
                <a:solidFill>
                  <a:srgbClr val="0077AA"/>
                </a:solidFill>
                <a:latin typeface="Liberation Mono"/>
              </a:rPr>
              <a:t>column_definition:</a:t>
            </a:r>
          </a:p>
          <a:p>
            <a:r>
              <a:rPr lang="en-US" dirty="0">
                <a:solidFill>
                  <a:srgbClr val="0077AA"/>
                </a:solidFill>
                <a:latin typeface="Liberation Mono"/>
              </a:rPr>
              <a:t>    data_type [NOT NULL | NULL] [DEFAULT default_value]</a:t>
            </a:r>
          </a:p>
          <a:p>
            <a:r>
              <a:rPr lang="en-US" dirty="0">
                <a:solidFill>
                  <a:srgbClr val="0077AA"/>
                </a:solidFill>
                <a:latin typeface="Liberation Mono"/>
              </a:rPr>
              <a:t>      [AUTO_INCREMENT] [UNIQUE [KEY] | [PRIMARY] KEY]</a:t>
            </a:r>
          </a:p>
          <a:p>
            <a:r>
              <a:rPr lang="en-US" dirty="0">
                <a:solidFill>
                  <a:srgbClr val="0077AA"/>
                </a:solidFill>
                <a:latin typeface="Liberation Mono"/>
              </a:rPr>
              <a:t>      [COMMENT 'string']</a:t>
            </a:r>
          </a:p>
          <a:p>
            <a:r>
              <a:rPr lang="en-US" dirty="0">
                <a:solidFill>
                  <a:srgbClr val="0077AA"/>
                </a:solidFill>
                <a:latin typeface="Liberation Mono"/>
              </a:rPr>
              <a:t>      [reference_definition]</a:t>
            </a:r>
          </a:p>
          <a:p>
            <a:r>
              <a:rPr lang="en-US" dirty="0">
                <a:solidFill>
                  <a:srgbClr val="0077AA"/>
                </a:solidFill>
                <a:latin typeface="Liberation Mono"/>
              </a:rPr>
              <a:t>  | data_type [GENERATED ALWAYS] AS (expression)</a:t>
            </a:r>
          </a:p>
          <a:p>
            <a:r>
              <a:rPr lang="en-US" dirty="0">
                <a:solidFill>
                  <a:srgbClr val="0077AA"/>
                </a:solidFill>
                <a:latin typeface="Liberation Mono"/>
              </a:rPr>
              <a:t>      [VIRTUAL] [UNIQUE [KEY]] [COMMENT comment]</a:t>
            </a:r>
          </a:p>
          <a:p>
            <a:r>
              <a:rPr lang="en-US" dirty="0">
                <a:solidFill>
                  <a:srgbClr val="0077AA"/>
                </a:solidFill>
                <a:latin typeface="Liberation Mono"/>
              </a:rPr>
              <a:t>      [NOT NULL | NULL] [[PRIMARY] KEY]</a:t>
            </a:r>
          </a:p>
          <a:p>
            <a:endParaRPr lang="en-US" dirty="0">
              <a:solidFill>
                <a:srgbClr val="0077AA"/>
              </a:solidFill>
              <a:latin typeface="Liberation Mono"/>
            </a:endParaRPr>
          </a:p>
          <a:p>
            <a:r>
              <a:rPr lang="en-IN" dirty="0">
                <a:solidFill>
                  <a:srgbClr val="0077AA"/>
                </a:solidFill>
                <a:latin typeface="Liberation Mono"/>
              </a:rPr>
              <a:t>table_options:</a:t>
            </a:r>
          </a:p>
          <a:p>
            <a:r>
              <a:rPr lang="en-IN" dirty="0">
                <a:solidFill>
                  <a:srgbClr val="0077AA"/>
                </a:solidFill>
                <a:latin typeface="Liberation Mono"/>
              </a:rPr>
              <a:t>ENGINE [=] engine_name</a:t>
            </a:r>
          </a:p>
        </p:txBody>
      </p:sp>
    </p:spTree>
    <p:extLst>
      <p:ext uri="{BB962C8B-B14F-4D97-AF65-F5344CB8AC3E}">
        <p14:creationId xmlns:p14="http://schemas.microsoft.com/office/powerpoint/2010/main" xmlns="" val="2350439288"/>
      </p:ext>
    </p:extLst>
  </p:cSld>
  <p:clrMapOvr>
    <a:masterClrMapping/>
  </p:clrMapOvr>
  <p:timing>
    <p:tnLst>
      <p:par>
        <p:cTn id="1" dur="indefinite" restart="never" nodeType="tmRoot"/>
      </p:par>
    </p:tnLst>
  </p:timing>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Temporary Table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228600" y="869752"/>
            <a:ext cx="8686800" cy="5078313"/>
          </a:xfrm>
          <a:prstGeom prst="rect">
            <a:avLst/>
          </a:prstGeom>
          <a:solidFill>
            <a:srgbClr val="FDE139"/>
          </a:solidFill>
        </p:spPr>
        <p:txBody>
          <a:bodyPr wrap="square">
            <a:spAutoFit/>
          </a:bodyPr>
          <a:lstStyle/>
          <a:p>
            <a:pPr marL="285750" indent="-285750">
              <a:buFont typeface="Arial" panose="020B0604020202020204" pitchFamily="34" charset="0"/>
              <a:buChar char="•"/>
            </a:pPr>
            <a:r>
              <a:rPr lang="en-IN" dirty="0" smtClean="0">
                <a:latin typeface="Segoe UI Light" panose="020B0502040204020203" pitchFamily="34" charset="0"/>
                <a:cs typeface="Segoe UI Light" panose="020B0502040204020203" pitchFamily="34" charset="0"/>
              </a:rPr>
              <a:t>You </a:t>
            </a:r>
            <a:r>
              <a:rPr lang="en-IN" dirty="0">
                <a:latin typeface="Segoe UI Light" panose="020B0502040204020203" pitchFamily="34" charset="0"/>
                <a:cs typeface="Segoe UI Light" panose="020B0502040204020203" pitchFamily="34" charset="0"/>
              </a:rPr>
              <a:t>can use the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keyword when creating a table</a:t>
            </a:r>
            <a:r>
              <a:rPr lang="en-IN" dirty="0" smtClean="0">
                <a:latin typeface="Segoe UI Light" panose="020B0502040204020203" pitchFamily="34" charset="0"/>
                <a:cs typeface="Segoe UI Light" panose="020B0502040204020203" pitchFamily="34" charset="0"/>
              </a:rPr>
              <a:t>.</a:t>
            </a:r>
          </a:p>
          <a:p>
            <a:pPr marL="285750" indent="-285750">
              <a:buFont typeface="Arial" panose="020B0604020202020204" pitchFamily="34" charset="0"/>
              <a:buChar char="•"/>
            </a:pPr>
            <a:endParaRPr lang="en-IN" dirty="0" smtClean="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smtClean="0">
                <a:latin typeface="Segoe UI Light" panose="020B0502040204020203" pitchFamily="34" charset="0"/>
                <a:cs typeface="Segoe UI Light" panose="020B0502040204020203" pitchFamily="34" charset="0"/>
              </a:rPr>
              <a:t> </a:t>
            </a:r>
            <a:r>
              <a:rPr lang="en-IN" dirty="0">
                <a:latin typeface="Segoe UI Light" panose="020B0502040204020203" pitchFamily="34" charset="0"/>
                <a:cs typeface="Segoe UI Light" panose="020B0502040204020203" pitchFamily="34" charset="0"/>
              </a:rPr>
              <a:t>A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 is visible only to the current session, </a:t>
            </a:r>
            <a:r>
              <a:rPr lang="en-IN" dirty="0" smtClean="0">
                <a:latin typeface="Segoe UI Light" panose="020B0502040204020203" pitchFamily="34" charset="0"/>
                <a:cs typeface="Segoe UI Light" panose="020B0502040204020203" pitchFamily="34" charset="0"/>
              </a:rPr>
              <a:t>and </a:t>
            </a:r>
            <a:r>
              <a:rPr lang="en-IN" dirty="0">
                <a:latin typeface="Segoe UI Light" panose="020B0502040204020203" pitchFamily="34" charset="0"/>
                <a:cs typeface="Segoe UI Light" panose="020B0502040204020203" pitchFamily="34" charset="0"/>
              </a:rPr>
              <a:t>is dropped automatically when the session is closed. </a:t>
            </a:r>
            <a:endParaRPr lang="en-IN" dirty="0" smtClean="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endParaRPr lang="en-IN" dirty="0" smtClean="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Use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 with the same name as the original can be useful when you want to try some statements that modify the contents of the table, without changing the original table</a:t>
            </a:r>
            <a:r>
              <a:rPr lang="en-IN" dirty="0" smtClean="0">
                <a:latin typeface="Segoe UI Light" panose="020B0502040204020203" pitchFamily="34" charset="0"/>
                <a:cs typeface="Segoe UI Light" panose="020B0502040204020203" pitchFamily="34" charset="0"/>
              </a:rPr>
              <a:t>.</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The permanent (original) table becomes </a:t>
            </a:r>
            <a:r>
              <a:rPr lang="en-IN" dirty="0" smtClean="0">
                <a:latin typeface="Segoe UI Light" panose="020B0502040204020203" pitchFamily="34" charset="0"/>
                <a:cs typeface="Segoe UI Light" panose="020B0502040204020203" pitchFamily="34" charset="0"/>
              </a:rPr>
              <a:t>hidden (</a:t>
            </a:r>
            <a:r>
              <a:rPr lang="en-IN" dirty="0">
                <a:latin typeface="Segoe UI Light" panose="020B0502040204020203" pitchFamily="34" charset="0"/>
                <a:cs typeface="Segoe UI Light" panose="020B0502040204020203" pitchFamily="34" charset="0"/>
              </a:rPr>
              <a:t>inaccessible) to the client who creates the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 with same name as the original</a:t>
            </a:r>
            <a:r>
              <a:rPr lang="en-IN" dirty="0" smtClean="0">
                <a:latin typeface="Segoe UI Light" panose="020B0502040204020203" pitchFamily="34" charset="0"/>
                <a:cs typeface="Segoe UI Light" panose="020B0502040204020203" pitchFamily="34" charset="0"/>
              </a:rPr>
              <a:t>.</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If you issue a DROP TABLE statement, the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 is removed and the original table </a:t>
            </a:r>
            <a:r>
              <a:rPr lang="en-IN" dirty="0" smtClean="0">
                <a:latin typeface="Segoe UI Light" panose="020B0502040204020203" pitchFamily="34" charset="0"/>
                <a:cs typeface="Segoe UI Light" panose="020B0502040204020203" pitchFamily="34" charset="0"/>
              </a:rPr>
              <a:t>reappears, it is possible, only when then original </a:t>
            </a:r>
            <a:r>
              <a:rPr lang="en-IN" i="1" dirty="0" smtClean="0">
                <a:latin typeface="Segoe UI Light" panose="020B0502040204020203" pitchFamily="34" charset="0"/>
                <a:cs typeface="Segoe UI Light" panose="020B0502040204020203" pitchFamily="34" charset="0"/>
              </a:rPr>
              <a:t>tbl_name</a:t>
            </a:r>
            <a:r>
              <a:rPr lang="en-IN" dirty="0" smtClean="0">
                <a:latin typeface="Segoe UI Light" panose="020B0502040204020203" pitchFamily="34" charset="0"/>
                <a:cs typeface="Segoe UI Light" panose="020B0502040204020203" pitchFamily="34" charset="0"/>
              </a:rPr>
              <a:t> and temporary </a:t>
            </a:r>
            <a:r>
              <a:rPr lang="en-IN" i="1" dirty="0" smtClean="0">
                <a:latin typeface="Segoe UI Light" panose="020B0502040204020203" pitchFamily="34" charset="0"/>
                <a:cs typeface="Segoe UI Light" panose="020B0502040204020203" pitchFamily="34" charset="0"/>
              </a:rPr>
              <a:t>tbl_name</a:t>
            </a:r>
            <a:r>
              <a:rPr lang="en-IN" dirty="0" smtClean="0">
                <a:latin typeface="Segoe UI Light" panose="020B0502040204020203" pitchFamily="34" charset="0"/>
                <a:cs typeface="Segoe UI Light" panose="020B0502040204020203" pitchFamily="34" charset="0"/>
              </a:rPr>
              <a:t> are same.</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The original table also reappears if you rename the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a:t>
            </a:r>
          </a:p>
          <a:p>
            <a:endParaRPr lang="en-IN"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1097574674"/>
      </p:ext>
    </p:extLst>
  </p:cSld>
  <p:clrMapOvr>
    <a:masterClrMapping/>
  </p:clrMapOvr>
  <p:timing>
    <p:tnLst>
      <p:par>
        <p:cTn id="1" dur="indefinite" restart="never" nodeType="tmRoot"/>
      </p:par>
    </p:tnLst>
  </p:timing>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smtClean="0">
                <a:solidFill>
                  <a:srgbClr val="DC525C"/>
                </a:solidFill>
                <a:latin typeface="Segoe UI Light" panose="020B0502040204020203" pitchFamily="34" charset="0"/>
                <a:cs typeface="Segoe UI Light" panose="020B0502040204020203" pitchFamily="34" charset="0"/>
              </a:rPr>
              <a:t>Default Column</a:t>
            </a:r>
            <a:endParaRPr lang="en-US" sz="4800" dirty="0" smtClean="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000100" y="3416858"/>
            <a:ext cx="7072362" cy="369332"/>
          </a:xfrm>
          <a:prstGeom prst="rect">
            <a:avLst/>
          </a:prstGeom>
        </p:spPr>
        <p:txBody>
          <a:bodyPr wrap="square">
            <a:spAutoFit/>
          </a:bodyPr>
          <a:lstStyle/>
          <a:p>
            <a:r>
              <a:rPr lang="en-US" dirty="0" smtClean="0">
                <a:solidFill>
                  <a:srgbClr val="006C86"/>
                </a:solidFill>
              </a:rPr>
              <a:t>TODO</a:t>
            </a:r>
            <a:endParaRPr lang="en-US" dirty="0">
              <a:solidFill>
                <a:srgbClr val="006C86"/>
              </a:solidFill>
            </a:endParaRPr>
          </a:p>
        </p:txBody>
      </p:sp>
    </p:spTree>
    <p:extLst>
      <p:ext uri="{BB962C8B-B14F-4D97-AF65-F5344CB8AC3E}">
        <p14:creationId xmlns:p14="http://schemas.microsoft.com/office/powerpoint/2010/main" xmlns="" val="4085141194"/>
      </p:ext>
    </p:extLst>
  </p:cSld>
  <p:clrMapOvr>
    <a:masterClrMapping/>
  </p:clrMapOvr>
  <p:timing>
    <p:tnLst>
      <p:par>
        <p:cTn id="1" dur="indefinite" restart="never" nodeType="tmRoot"/>
      </p:par>
    </p:tnLst>
  </p:timing>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Default value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369332"/>
          </a:xfrm>
          <a:prstGeom prst="rect">
            <a:avLst/>
          </a:prstGeom>
        </p:spPr>
        <p:txBody>
          <a:bodyPr wrap="square">
            <a:spAutoFit/>
          </a:bodyPr>
          <a:lstStyle/>
          <a:p>
            <a:r>
              <a:rPr lang="en-US" dirty="0" smtClean="0"/>
              <a:t>TODO</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76200" y="1428736"/>
            <a:ext cx="8991600" cy="338554"/>
          </a:xfrm>
          <a:prstGeom prst="rect">
            <a:avLst/>
          </a:prstGeom>
        </p:spPr>
        <p:txBody>
          <a:bodyPr wrap="square">
            <a:spAutoFit/>
          </a:bodyPr>
          <a:lstStyle/>
          <a:p>
            <a:pPr marL="285750" indent="-285750">
              <a:buFont typeface="Arial" panose="020B0604020202020204" pitchFamily="34" charset="0"/>
              <a:buChar char="•"/>
            </a:pPr>
            <a:r>
              <a:rPr lang="en-US" sz="1600" dirty="0" smtClean="0">
                <a:solidFill>
                  <a:srgbClr val="0077AA"/>
                </a:solidFill>
                <a:latin typeface="Arial" panose="020B0604020202020204" pitchFamily="34" charset="0"/>
                <a:ea typeface="Times New Roman" panose="02020603050405020304" pitchFamily="18" charset="0"/>
              </a:rPr>
              <a:t>CREATE TABLE TEMP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US" sz="1600" dirty="0" smtClean="0">
                <a:latin typeface="Arial" panose="020B0604020202020204" pitchFamily="34" charset="0"/>
                <a:cs typeface="Arial" panose="020B0604020202020204" pitchFamily="34" charset="0"/>
              </a:rPr>
              <a:t>c1</a:t>
            </a:r>
            <a:r>
              <a:rPr lang="en-US" sz="1600" dirty="0" smtClean="0">
                <a:solidFill>
                  <a:srgbClr val="0077AA"/>
                </a:solidFill>
                <a:latin typeface="Arial" panose="020B0604020202020204" pitchFamily="34" charset="0"/>
                <a:ea typeface="Times New Roman" panose="02020603050405020304" pitchFamily="18" charset="0"/>
              </a:rPr>
              <a:t> </a:t>
            </a:r>
            <a:r>
              <a:rPr lang="en-US" sz="1600" dirty="0" smtClean="0">
                <a:latin typeface="Arial" panose="020B0604020202020204" pitchFamily="34" charset="0"/>
                <a:cs typeface="Arial" panose="020B0604020202020204" pitchFamily="34" charset="0"/>
              </a:rPr>
              <a:t>INT, c2 INT, c3 INT,c4 int default (c2+c3)</a:t>
            </a:r>
            <a:r>
              <a:rPr lang="en-IN" sz="1600" dirty="0" smtClean="0">
                <a:solidFill>
                  <a:schemeClr val="bg1">
                    <a:lumMod val="65000"/>
                  </a:schemeClr>
                </a:solidFill>
                <a:latin typeface="Arial" panose="020B0604020202020204" pitchFamily="34" charset="0"/>
                <a:cs typeface="Arial" panose="020B0604020202020204" pitchFamily="34" charset="0"/>
              </a:rPr>
              <a:t> )</a:t>
            </a:r>
            <a:r>
              <a:rPr lang="en-US" sz="1600" dirty="0" smtClean="0">
                <a:latin typeface="Arial" panose="020B0604020202020204" pitchFamily="34" charset="0"/>
                <a:ea typeface="Times New Roman" panose="02020603050405020304" pitchFamily="18" charset="0"/>
              </a:rPr>
              <a:t>;</a:t>
            </a:r>
            <a:endParaRPr lang="en-IN"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4029355890"/>
      </p:ext>
    </p:extLst>
  </p:cSld>
  <p:clrMapOvr>
    <a:masterClrMapping/>
  </p:clrMapOvr>
  <p:timing>
    <p:tnLst>
      <p:par>
        <p:cTn id="1" dur="indefinite" restart="never" nodeType="tmRoot"/>
      </p:par>
    </p:tnLst>
  </p:timing>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smtClean="0">
                <a:solidFill>
                  <a:srgbClr val="DC525C"/>
                </a:solidFill>
                <a:latin typeface="Segoe UI Light" panose="020B0502040204020203" pitchFamily="34" charset="0"/>
                <a:cs typeface="Segoe UI Light" panose="020B0502040204020203" pitchFamily="34" charset="0"/>
              </a:rPr>
              <a:t>AUTO_INCREMENT Column</a:t>
            </a:r>
            <a:endParaRPr lang="en-US" sz="4800" dirty="0" smtClean="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000100" y="3416858"/>
            <a:ext cx="7072362" cy="369332"/>
          </a:xfrm>
          <a:prstGeom prst="rect">
            <a:avLst/>
          </a:prstGeom>
        </p:spPr>
        <p:txBody>
          <a:bodyPr wrap="square">
            <a:spAutoFit/>
          </a:bodyPr>
          <a:lstStyle/>
          <a:p>
            <a:r>
              <a:rPr lang="en-US" dirty="0" smtClean="0">
                <a:solidFill>
                  <a:srgbClr val="006C86"/>
                </a:solidFill>
              </a:rPr>
              <a:t>TODO</a:t>
            </a:r>
            <a:endParaRPr lang="en-US" dirty="0">
              <a:solidFill>
                <a:srgbClr val="006C86"/>
              </a:solidFill>
            </a:endParaRPr>
          </a:p>
        </p:txBody>
      </p:sp>
    </p:spTree>
    <p:extLst>
      <p:ext uri="{BB962C8B-B14F-4D97-AF65-F5344CB8AC3E}">
        <p14:creationId xmlns:p14="http://schemas.microsoft.com/office/powerpoint/2010/main" xmlns="" val="4085141194"/>
      </p:ext>
    </p:extLst>
  </p:cSld>
  <p:clrMapOvr>
    <a:masterClrMapping/>
  </p:clrMapOvr>
  <p:timing>
    <p:tnLst>
      <p:par>
        <p:cTn id="1" dur="indefinite" restart="never" nodeType="tmRoot"/>
      </p:par>
    </p:tnLst>
  </p:timing>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AUTO_INCREMENT</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878681"/>
            <a:ext cx="8839200" cy="3785652"/>
          </a:xfrm>
          <a:prstGeom prst="rect">
            <a:avLst/>
          </a:prstGeom>
          <a:solidFill>
            <a:srgbClr val="EFEF03"/>
          </a:solidFill>
        </p:spPr>
        <p:txBody>
          <a:bodyPr wrap="square">
            <a:spAutoFit/>
          </a:bodyPr>
          <a:lstStyle/>
          <a:p>
            <a:pPr marL="285750" indent="-285750">
              <a:buFont typeface="Arial" panose="020B0604020202020204" pitchFamily="34" charset="0"/>
              <a:buChar char="•"/>
            </a:pP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applies only to integer and floating-point types</a:t>
            </a:r>
            <a:r>
              <a:rPr lang="en-IN" sz="1600"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16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smtClean="0">
                <a:latin typeface="Arial" panose="020B0604020202020204" pitchFamily="34" charset="0"/>
                <a:cs typeface="Arial" panose="020B0604020202020204" pitchFamily="34" charset="0"/>
              </a:rPr>
              <a:t>There </a:t>
            </a:r>
            <a:r>
              <a:rPr lang="en-IN" sz="1600" dirty="0">
                <a:latin typeface="Arial" panose="020B0604020202020204" pitchFamily="34" charset="0"/>
                <a:cs typeface="Arial" panose="020B0604020202020204" pitchFamily="34" charset="0"/>
              </a:rPr>
              <a:t>can be only one </a:t>
            </a: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column per table, it must be indexed, and it cannot have a DEFAULT value. </a:t>
            </a:r>
            <a:endParaRPr lang="en-IN" sz="16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16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smtClean="0">
                <a:latin typeface="Arial" panose="020B0604020202020204" pitchFamily="34" charset="0"/>
                <a:cs typeface="Arial" panose="020B0604020202020204" pitchFamily="34" charset="0"/>
              </a:rPr>
              <a:t>An </a:t>
            </a: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column works properly only if it contains </a:t>
            </a:r>
            <a:r>
              <a:rPr lang="en-IN" sz="1600" dirty="0" smtClean="0">
                <a:latin typeface="Arial" panose="020B0604020202020204" pitchFamily="34" charset="0"/>
                <a:cs typeface="Arial" panose="020B0604020202020204" pitchFamily="34" charset="0"/>
              </a:rPr>
              <a:t>positive </a:t>
            </a:r>
            <a:r>
              <a:rPr lang="en-IN" sz="1600" dirty="0">
                <a:latin typeface="Arial" panose="020B0604020202020204" pitchFamily="34" charset="0"/>
                <a:cs typeface="Arial" panose="020B0604020202020204" pitchFamily="34" charset="0"/>
              </a:rPr>
              <a:t>values. </a:t>
            </a:r>
            <a:endParaRPr lang="en-IN" sz="16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16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The  AUTO_INCREMENT column must be indexed, which means it can be either PRIMARY KEY or UNIQUE index</a:t>
            </a:r>
            <a:r>
              <a:rPr lang="en-IN" sz="1600"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smtClean="0">
                <a:latin typeface="Arial" panose="020B0604020202020204" pitchFamily="34" charset="0"/>
                <a:cs typeface="Arial" panose="020B0604020202020204" pitchFamily="34" charset="0"/>
              </a:rPr>
              <a:t>When </a:t>
            </a:r>
            <a:r>
              <a:rPr lang="en-IN" sz="1600" dirty="0">
                <a:latin typeface="Arial" panose="020B0604020202020204" pitchFamily="34" charset="0"/>
                <a:cs typeface="Arial" panose="020B0604020202020204" pitchFamily="34" charset="0"/>
              </a:rPr>
              <a:t>you insert a value of NULL or 0 into </a:t>
            </a:r>
            <a:r>
              <a:rPr lang="en-IN" sz="1600" b="1" i="1" dirty="0" smtClean="0">
                <a:latin typeface="Arial" panose="020B0604020202020204" pitchFamily="34" charset="0"/>
                <a:cs typeface="Arial" panose="020B0604020202020204" pitchFamily="34" charset="0"/>
              </a:rPr>
              <a:t>AUTO_INCREMENT</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column, the column is set to the next sequence </a:t>
            </a:r>
            <a:r>
              <a:rPr lang="en-IN" sz="1600" dirty="0" smtClean="0">
                <a:latin typeface="Arial" panose="020B0604020202020204" pitchFamily="34" charset="0"/>
                <a:cs typeface="Arial" panose="020B0604020202020204" pitchFamily="34" charset="0"/>
              </a:rPr>
              <a:t>value.</a:t>
            </a:r>
          </a:p>
          <a:p>
            <a:pPr marL="285750" indent="-285750">
              <a:buFont typeface="Arial" panose="020B0604020202020204" pitchFamily="34" charset="0"/>
              <a:buChar char="•"/>
            </a:pPr>
            <a:endParaRPr lang="en-IN" sz="16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smtClean="0">
                <a:latin typeface="Arial" panose="020B0604020202020204" pitchFamily="34" charset="0"/>
                <a:cs typeface="Arial" panose="020B0604020202020204" pitchFamily="34" charset="0"/>
              </a:rPr>
              <a:t>Use </a:t>
            </a:r>
            <a:r>
              <a:rPr lang="en-IN" sz="1600" b="1" i="1" dirty="0">
                <a:latin typeface="Arial" panose="020B0604020202020204" pitchFamily="34" charset="0"/>
                <a:cs typeface="Arial" panose="020B0604020202020204" pitchFamily="34" charset="0"/>
              </a:rPr>
              <a:t>LAST_INSERT_ID</a:t>
            </a:r>
            <a:r>
              <a:rPr lang="en-IN" sz="1600" dirty="0">
                <a:latin typeface="Arial" panose="020B0604020202020204" pitchFamily="34" charset="0"/>
                <a:cs typeface="Arial" panose="020B0604020202020204" pitchFamily="34" charset="0"/>
              </a:rPr>
              <a:t>() function to find the row that contains the most recent </a:t>
            </a: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value</a:t>
            </a:r>
          </a:p>
        </p:txBody>
      </p:sp>
      <p:sp>
        <p:nvSpPr>
          <p:cNvPr id="3" name="Rectangle 2"/>
          <p:cNvSpPr/>
          <p:nvPr/>
        </p:nvSpPr>
        <p:spPr>
          <a:xfrm>
            <a:off x="76200" y="4800600"/>
            <a:ext cx="3516086" cy="140038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rPr>
              <a:t>SELECT</a:t>
            </a:r>
            <a:r>
              <a:rPr lang="en-IN" sz="1700" dirty="0"/>
              <a:t> </a:t>
            </a:r>
            <a:r>
              <a:rPr lang="en-IN" sz="1700" i="1" dirty="0">
                <a:solidFill>
                  <a:srgbClr val="EE9900"/>
                </a:solidFill>
                <a:latin typeface="Gill Sans MT (Body)"/>
              </a:rPr>
              <a:t>@@</a:t>
            </a:r>
            <a:r>
              <a:rPr lang="en-IN" sz="1700" dirty="0" smtClean="0">
                <a:solidFill>
                  <a:srgbClr val="E0D612"/>
                </a:solidFill>
                <a:latin typeface="Liberation Mono"/>
                <a:cs typeface="Arial" panose="020B0604020202020204" pitchFamily="34" charset="0"/>
              </a:rPr>
              <a:t>IDENTITY</a:t>
            </a:r>
            <a:endParaRPr lang="en-IN" sz="1700" dirty="0" smtClean="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endParaRPr lang="en-IN" sz="1700" dirty="0" smtClean="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sz="1700" dirty="0" smtClean="0">
                <a:solidFill>
                  <a:srgbClr val="0077AA"/>
                </a:solidFill>
                <a:latin typeface="Arial" panose="020B0604020202020204" pitchFamily="34" charset="0"/>
                <a:ea typeface="Times New Roman" panose="02020603050405020304" pitchFamily="18" charset="0"/>
              </a:rPr>
              <a:t>SELECT</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a:solidFill>
                  <a:srgbClr val="E0D612"/>
                </a:solidFill>
                <a:latin typeface="Liberation Mono"/>
                <a:cs typeface="Arial" panose="020B0604020202020204" pitchFamily="34" charset="0"/>
              </a:rPr>
              <a:t>LAST_INSERT_ID</a:t>
            </a:r>
            <a:r>
              <a:rPr lang="en-IN" sz="1700" dirty="0" smtClean="0">
                <a:solidFill>
                  <a:srgbClr val="E0D612"/>
                </a:solidFill>
                <a:latin typeface="Liberation Mono"/>
                <a:cs typeface="Arial" panose="020B0604020202020204" pitchFamily="34" charset="0"/>
              </a:rPr>
              <a:t>()</a:t>
            </a:r>
            <a:endParaRPr lang="en-IN" sz="1700" dirty="0" smtClean="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endParaRPr lang="en-IN" sz="1700" dirty="0" smtClean="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rPr>
              <a:t>SET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E0D612"/>
                </a:solidFill>
                <a:latin typeface="Liberation Mono"/>
                <a:cs typeface="Arial" panose="020B0604020202020204" pitchFamily="34" charset="0"/>
              </a:rPr>
              <a:t>INSERT_ID = </a:t>
            </a:r>
            <a:r>
              <a:rPr lang="en-IN" sz="1700" dirty="0" smtClean="0">
                <a:solidFill>
                  <a:srgbClr val="E0D612"/>
                </a:solidFill>
                <a:latin typeface="Liberation Mono"/>
                <a:cs typeface="Arial" panose="020B0604020202020204" pitchFamily="34" charset="0"/>
              </a:rPr>
              <a:t>7</a:t>
            </a:r>
            <a:endParaRPr lang="en-IN" sz="1700"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63286" y="115669"/>
            <a:ext cx="3429000" cy="646331"/>
          </a:xfrm>
          <a:prstGeom prst="rect">
            <a:avLst/>
          </a:prstGeom>
          <a:solidFill>
            <a:srgbClr val="CFFF21"/>
          </a:solidFill>
        </p:spPr>
        <p:txBody>
          <a:bodyPr wrap="square">
            <a:spAutoFit/>
          </a:bodyPr>
          <a:lstStyle/>
          <a:p>
            <a:r>
              <a:rPr lang="en-IN" i="1" dirty="0">
                <a:latin typeface="Arial" panose="020B0604020202020204" pitchFamily="34" charset="0"/>
                <a:ea typeface="Times New Roman" panose="02020603050405020304" pitchFamily="18" charset="0"/>
                <a:cs typeface="Arial" panose="020B0604020202020204" pitchFamily="34" charset="0"/>
              </a:rPr>
              <a:t>IDENTITY</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smtClean="0">
                <a:latin typeface="Arial" panose="020B0604020202020204" pitchFamily="34" charset="0"/>
                <a:cs typeface="Arial" panose="020B0604020202020204" pitchFamily="34" charset="0"/>
              </a:rPr>
              <a:t>is </a:t>
            </a:r>
            <a:r>
              <a:rPr lang="en-IN" dirty="0">
                <a:latin typeface="Arial" panose="020B0604020202020204" pitchFamily="34" charset="0"/>
                <a:cs typeface="Arial" panose="020B0604020202020204" pitchFamily="34" charset="0"/>
              </a:rPr>
              <a:t>a synonym to the </a:t>
            </a:r>
            <a:r>
              <a:rPr lang="en-IN" i="1" dirty="0">
                <a:latin typeface="Arial" panose="020B0604020202020204" pitchFamily="34" charset="0"/>
                <a:ea typeface="Times New Roman" panose="02020603050405020304" pitchFamily="18" charset="0"/>
                <a:cs typeface="Arial" panose="020B0604020202020204" pitchFamily="34" charset="0"/>
              </a:rPr>
              <a:t>LAST_INSERT_ID</a:t>
            </a:r>
            <a:r>
              <a:rPr lang="en-IN" dirty="0">
                <a:latin typeface="Arial" panose="020B0604020202020204" pitchFamily="34" charset="0"/>
                <a:cs typeface="Arial" panose="020B0604020202020204" pitchFamily="34" charset="0"/>
              </a:rPr>
              <a:t> variable.</a:t>
            </a:r>
          </a:p>
        </p:txBody>
      </p:sp>
      <p:sp>
        <p:nvSpPr>
          <p:cNvPr id="6" name="Rectangle 5"/>
          <p:cNvSpPr/>
          <p:nvPr/>
        </p:nvSpPr>
        <p:spPr>
          <a:xfrm>
            <a:off x="3505200" y="4754155"/>
            <a:ext cx="5551714" cy="1200329"/>
          </a:xfrm>
          <a:prstGeom prst="rect">
            <a:avLst/>
          </a:prstGeom>
        </p:spPr>
        <p:txBody>
          <a:bodyPr wrap="square">
            <a:spAutoFit/>
          </a:bodyPr>
          <a:lstStyle/>
          <a:p>
            <a:pPr algn="just"/>
            <a:r>
              <a:rPr lang="en-IN" dirty="0">
                <a:solidFill>
                  <a:srgbClr val="0070C0"/>
                </a:solidFill>
                <a:latin typeface="Segoe UI Light" panose="020B0502040204020203" pitchFamily="34" charset="0"/>
                <a:cs typeface="Segoe UI Light" panose="020B0502040204020203" pitchFamily="34" charset="0"/>
              </a:rPr>
              <a:t>There can be only one AUTO_INCREMENT column per table, it must be indexed, and it cannot have a DEFAULT value. An AUTO_INCREMENT column works properly only if it contains only positive values.</a:t>
            </a:r>
          </a:p>
        </p:txBody>
      </p:sp>
    </p:spTree>
    <p:extLst>
      <p:ext uri="{BB962C8B-B14F-4D97-AF65-F5344CB8AC3E}">
        <p14:creationId xmlns:p14="http://schemas.microsoft.com/office/powerpoint/2010/main" xmlns="" val="373583335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228600" y="1475124"/>
            <a:ext cx="8686800" cy="317009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Char char="•"/>
              <a:tabLst/>
            </a:pPr>
            <a:r>
              <a:rPr kumimoji="0" lang="en-US" sz="2000" b="1" u="none" strike="noStrike" cap="none" normalizeH="0" baseline="0" dirty="0" smtClean="0">
                <a:ln>
                  <a:noFill/>
                </a:ln>
                <a:solidFill>
                  <a:schemeClr val="bg2">
                    <a:lumMod val="50000"/>
                  </a:schemeClr>
                </a:solidFill>
                <a:effectLst/>
                <a:latin typeface="Arial" pitchFamily="34" charset="0"/>
                <a:ea typeface="MS Mincho" pitchFamily="49" charset="-128"/>
                <a:cs typeface="Arial" pitchFamily="34" charset="0"/>
              </a:rPr>
              <a:t> Simple / Atomic Attribute       --VS--        Composite Attribute</a:t>
            </a:r>
            <a:endParaRPr kumimoji="0" lang="en-US" sz="1100" b="0" u="none" strike="noStrike" cap="none" normalizeH="0" baseline="0" dirty="0" smtClean="0">
              <a:ln>
                <a:noFill/>
              </a:ln>
              <a:solidFill>
                <a:schemeClr val="bg2">
                  <a:lumMod val="50000"/>
                </a:schemeClr>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1" u="none" strike="noStrike" cap="none" normalizeH="0" baseline="0" dirty="0" smtClean="0">
                <a:ln>
                  <a:noFill/>
                </a:ln>
                <a:solidFill>
                  <a:schemeClr val="bg2">
                    <a:lumMod val="50000"/>
                  </a:schemeClr>
                </a:solidFill>
                <a:effectLst/>
                <a:latin typeface="Arial" pitchFamily="34" charset="0"/>
                <a:ea typeface="MS Mincho" pitchFamily="49" charset="-128"/>
                <a:cs typeface="Arial" pitchFamily="34" charset="0"/>
              </a:rPr>
              <a:t>  </a:t>
            </a:r>
            <a:r>
              <a:rPr kumimoji="0" lang="en-US" sz="2000" b="0" u="none" strike="noStrike" cap="none" normalizeH="0" baseline="0" dirty="0" smtClean="0">
                <a:ln>
                  <a:noFill/>
                </a:ln>
                <a:solidFill>
                  <a:schemeClr val="bg2">
                    <a:lumMod val="50000"/>
                  </a:schemeClr>
                </a:solidFill>
                <a:effectLst/>
                <a:latin typeface="Arial" pitchFamily="34" charset="0"/>
                <a:ea typeface="MS Mincho" pitchFamily="49" charset="-128"/>
                <a:cs typeface="Arial" pitchFamily="34" charset="0"/>
              </a:rPr>
              <a:t>(Can’t be divided further)                            (Can be divided further)</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100" b="0" u="none" strike="noStrike" cap="none" normalizeH="0" baseline="0" dirty="0" smtClean="0">
              <a:ln>
                <a:noFill/>
              </a:ln>
              <a:solidFill>
                <a:schemeClr val="bg2">
                  <a:lumMod val="50000"/>
                </a:schemeClr>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2000" b="1" u="none" strike="noStrike" cap="none" normalizeH="0" baseline="0" dirty="0" smtClean="0">
                <a:ln>
                  <a:noFill/>
                </a:ln>
                <a:solidFill>
                  <a:schemeClr val="bg2">
                    <a:lumMod val="50000"/>
                  </a:schemeClr>
                </a:solidFill>
                <a:effectLst/>
                <a:latin typeface="Arial" pitchFamily="34" charset="0"/>
                <a:ea typeface="MS Mincho" pitchFamily="49" charset="-128"/>
                <a:cs typeface="Arial" pitchFamily="34" charset="0"/>
              </a:rPr>
              <a:t> Single Value Attribute             --VS--        Multi Valued Attribute </a:t>
            </a:r>
            <a:endParaRPr kumimoji="0" lang="en-US" sz="1100" b="0" u="none" strike="noStrike" cap="none" normalizeH="0" baseline="0" dirty="0" smtClean="0">
              <a:ln>
                <a:noFill/>
              </a:ln>
              <a:solidFill>
                <a:schemeClr val="bg2">
                  <a:lumMod val="50000"/>
                </a:schemeClr>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0" u="none" strike="noStrike" cap="none" normalizeH="0" baseline="0" dirty="0" smtClean="0">
                <a:ln>
                  <a:noFill/>
                </a:ln>
                <a:solidFill>
                  <a:schemeClr val="bg2">
                    <a:lumMod val="50000"/>
                  </a:schemeClr>
                </a:solidFill>
                <a:effectLst/>
                <a:latin typeface="Arial" pitchFamily="34" charset="0"/>
                <a:ea typeface="MS Mincho" pitchFamily="49" charset="-128"/>
                <a:cs typeface="Arial" pitchFamily="34" charset="0"/>
              </a:rPr>
              <a:t>  (Only One value) 		                  (Multiple values)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0" u="none" strike="noStrike" cap="none" normalizeH="0" baseline="0" dirty="0" smtClean="0">
                <a:ln>
                  <a:noFill/>
                </a:ln>
                <a:solidFill>
                  <a:schemeClr val="bg2">
                    <a:lumMod val="50000"/>
                  </a:schemeClr>
                </a:solidFill>
                <a:effectLst/>
                <a:latin typeface="Arial" pitchFamily="34" charset="0"/>
                <a:ea typeface="MS Mincho" pitchFamily="49" charset="-128"/>
                <a:cs typeface="Arial" pitchFamily="34" charset="0"/>
              </a:rPr>
              <a:t>	</a:t>
            </a:r>
            <a:endParaRPr kumimoji="0" lang="en-US" sz="1100" b="0" u="none" strike="noStrike" cap="none" normalizeH="0" baseline="0" dirty="0" smtClean="0">
              <a:ln>
                <a:noFill/>
              </a:ln>
              <a:solidFill>
                <a:schemeClr val="bg2">
                  <a:lumMod val="50000"/>
                </a:schemeClr>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2000" b="1" u="none" strike="noStrike" cap="none" normalizeH="0" baseline="0" dirty="0" smtClean="0">
                <a:ln>
                  <a:noFill/>
                </a:ln>
                <a:solidFill>
                  <a:schemeClr val="bg2">
                    <a:lumMod val="50000"/>
                  </a:schemeClr>
                </a:solidFill>
                <a:effectLst/>
                <a:latin typeface="Arial" pitchFamily="34" charset="0"/>
                <a:ea typeface="MS Mincho" pitchFamily="49" charset="-128"/>
                <a:cs typeface="Arial" pitchFamily="34" charset="0"/>
              </a:rPr>
              <a:t> Stored Attribute                       --VS--        Derived Attribute</a:t>
            </a:r>
            <a:endParaRPr kumimoji="0" lang="en-US" sz="1100" b="0" u="none" strike="noStrike" cap="none" normalizeH="0" baseline="0" dirty="0" smtClean="0">
              <a:ln>
                <a:noFill/>
              </a:ln>
              <a:solidFill>
                <a:schemeClr val="bg2">
                  <a:lumMod val="50000"/>
                </a:schemeClr>
              </a:solidFill>
              <a:effectLst/>
              <a:latin typeface="Arial" pitchFamily="34" charset="0"/>
              <a:cs typeface="Arial" pitchFamily="34" charset="0"/>
            </a:endParaRPr>
          </a:p>
          <a:p>
            <a:pPr lvl="0" eaLnBrk="0" fontAlgn="base" hangingPunct="0">
              <a:spcBef>
                <a:spcPct val="0"/>
              </a:spcBef>
              <a:spcAft>
                <a:spcPct val="0"/>
              </a:spcAft>
            </a:pPr>
            <a:r>
              <a:rPr kumimoji="0" lang="en-US" sz="2000" b="0" u="none" strike="noStrike" cap="none" normalizeH="0" baseline="0" dirty="0" smtClean="0">
                <a:ln>
                  <a:noFill/>
                </a:ln>
                <a:solidFill>
                  <a:schemeClr val="bg2">
                    <a:lumMod val="50000"/>
                  </a:schemeClr>
                </a:solidFill>
                <a:effectLst/>
                <a:latin typeface="Arial" pitchFamily="34" charset="0"/>
                <a:ea typeface="MS Mincho" pitchFamily="49" charset="-128"/>
                <a:cs typeface="Arial" pitchFamily="34" charset="0"/>
              </a:rPr>
              <a:t>  </a:t>
            </a:r>
            <a:r>
              <a:rPr lang="en-US" sz="2000" dirty="0">
                <a:solidFill>
                  <a:schemeClr val="bg2">
                    <a:lumMod val="50000"/>
                  </a:schemeClr>
                </a:solidFill>
                <a:latin typeface="Arial" pitchFamily="34" charset="0"/>
                <a:ea typeface="MS Mincho" pitchFamily="49" charset="-128"/>
                <a:cs typeface="Arial" pitchFamily="34" charset="0"/>
              </a:rPr>
              <a:t>(Only One value)</a:t>
            </a:r>
            <a:r>
              <a:rPr kumimoji="0" lang="en-US" sz="2000" b="0" u="none" strike="noStrike" cap="none" normalizeH="0" baseline="0" dirty="0" smtClean="0">
                <a:ln>
                  <a:noFill/>
                </a:ln>
                <a:solidFill>
                  <a:schemeClr val="bg2">
                    <a:lumMod val="50000"/>
                  </a:schemeClr>
                </a:solidFill>
                <a:effectLst/>
                <a:latin typeface="Arial" pitchFamily="34" charset="0"/>
                <a:ea typeface="MS Mincho" pitchFamily="49" charset="-128"/>
                <a:cs typeface="Arial" pitchFamily="34" charset="0"/>
              </a:rPr>
              <a:t>			     (Virtual)</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100" b="0" u="none" strike="noStrike" cap="none" normalizeH="0" baseline="0" dirty="0" smtClean="0">
              <a:ln>
                <a:noFill/>
              </a:ln>
              <a:solidFill>
                <a:schemeClr val="bg2">
                  <a:lumMod val="50000"/>
                </a:schemeClr>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2000" b="1" u="none" strike="noStrike" cap="none" normalizeH="0" baseline="0" dirty="0" smtClean="0">
                <a:ln>
                  <a:noFill/>
                </a:ln>
                <a:solidFill>
                  <a:schemeClr val="bg2">
                    <a:lumMod val="50000"/>
                  </a:schemeClr>
                </a:solidFill>
                <a:effectLst/>
                <a:latin typeface="Arial" pitchFamily="34" charset="0"/>
                <a:ea typeface="MS Mincho" pitchFamily="49" charset="-128"/>
                <a:cs typeface="Arial" pitchFamily="34" charset="0"/>
              </a:rPr>
              <a:t> Complex Attribute </a:t>
            </a:r>
          </a:p>
          <a:p>
            <a:pPr marL="0" marR="0" lvl="0" indent="0" algn="l" defTabSz="914400" rtl="0" eaLnBrk="0" fontAlgn="base" latinLnBrk="0" hangingPunct="0">
              <a:lnSpc>
                <a:spcPct val="100000"/>
              </a:lnSpc>
              <a:spcBef>
                <a:spcPct val="0"/>
              </a:spcBef>
              <a:spcAft>
                <a:spcPct val="0"/>
              </a:spcAft>
              <a:buClrTx/>
              <a:buSzTx/>
              <a:tabLst/>
            </a:pPr>
            <a:r>
              <a:rPr lang="en-US" sz="2000" b="1" dirty="0" smtClean="0">
                <a:solidFill>
                  <a:schemeClr val="bg2">
                    <a:lumMod val="50000"/>
                  </a:schemeClr>
                </a:solidFill>
                <a:latin typeface="Arial" pitchFamily="34" charset="0"/>
                <a:ea typeface="MS Mincho" pitchFamily="49" charset="-128"/>
                <a:cs typeface="Arial" pitchFamily="34" charset="0"/>
              </a:rPr>
              <a:t>  </a:t>
            </a:r>
            <a:r>
              <a:rPr kumimoji="0" lang="en-US" sz="2000" b="0" u="none" strike="noStrike" cap="none" normalizeH="0" baseline="0" dirty="0" smtClean="0">
                <a:ln>
                  <a:noFill/>
                </a:ln>
                <a:solidFill>
                  <a:schemeClr val="bg2">
                    <a:lumMod val="50000"/>
                  </a:schemeClr>
                </a:solidFill>
                <a:effectLst/>
                <a:latin typeface="Arial" pitchFamily="34" charset="0"/>
                <a:ea typeface="MS Mincho" pitchFamily="49" charset="-128"/>
                <a:cs typeface="Arial" pitchFamily="34" charset="0"/>
              </a:rPr>
              <a:t>(Composite &amp; Multivalued)</a:t>
            </a:r>
            <a:endParaRPr kumimoji="0" lang="en-US" sz="2800" b="0" u="none" strike="noStrike" cap="none" normalizeH="0" baseline="0" dirty="0" smtClean="0">
              <a:ln>
                <a:noFill/>
              </a:ln>
              <a:solidFill>
                <a:schemeClr val="bg2">
                  <a:lumMod val="50000"/>
                </a:schemeClr>
              </a:solidFill>
              <a:effectLst/>
              <a:latin typeface="Arial" pitchFamily="34" charset="0"/>
              <a:cs typeface="Arial" pitchFamily="34" charset="0"/>
            </a:endParaRPr>
          </a:p>
        </p:txBody>
      </p:sp>
      <p:sp>
        <p:nvSpPr>
          <p:cNvPr id="5" name="Rectangle 4"/>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smtClean="0">
                <a:solidFill>
                  <a:srgbClr val="FFFF00"/>
                </a:solidFill>
                <a:latin typeface="Arial" pitchFamily="34" charset="0"/>
                <a:cs typeface="Arial" pitchFamily="34" charset="0"/>
              </a:rPr>
              <a:t>Attributes</a:t>
            </a:r>
            <a:endParaRPr lang="en-US" sz="4000" b="1" i="1" dirty="0">
              <a:solidFill>
                <a:srgbClr val="FFFF00"/>
              </a:solidFill>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3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AUTO_INCREMENT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28649" y="880408"/>
            <a:ext cx="8839200" cy="1938992"/>
          </a:xfrm>
          <a:prstGeom prst="rect">
            <a:avLst/>
          </a:prstGeom>
          <a:solidFill>
            <a:schemeClr val="accent4">
              <a:lumMod val="40000"/>
              <a:lumOff val="60000"/>
            </a:schemeClr>
          </a:solid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r>
              <a:rPr lang="en-IN" sz="2000" dirty="0" smtClean="0">
                <a:latin typeface="Calibri" panose="020F0502020204030204" pitchFamily="34" charset="0"/>
                <a:cs typeface="Calibri" panose="020F0502020204030204" pitchFamily="34" charset="0"/>
              </a:rPr>
              <a:t>.</a:t>
            </a:r>
          </a:p>
          <a:p>
            <a:pPr marL="285750" indent="-285750">
              <a:buFont typeface="Arial" panose="020B0604020202020204" pitchFamily="34" charset="0"/>
              <a:buChar char="•"/>
            </a:pPr>
            <a:endParaRPr lang="en-IN" sz="20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endParaRPr lang="en-IN" sz="2000" dirty="0" smtClean="0">
              <a:latin typeface="Calibri" panose="020F0502020204030204" pitchFamily="34" charset="0"/>
              <a:cs typeface="Calibri" panose="020F0502020204030204" pitchFamily="34" charset="0"/>
            </a:endParaRPr>
          </a:p>
        </p:txBody>
      </p:sp>
      <p:sp>
        <p:nvSpPr>
          <p:cNvPr id="6" name="Rectangle 5"/>
          <p:cNvSpPr/>
          <p:nvPr/>
        </p:nvSpPr>
        <p:spPr>
          <a:xfrm>
            <a:off x="128649" y="3154617"/>
            <a:ext cx="8839200" cy="1015663"/>
          </a:xfrm>
          <a:prstGeom prst="rect">
            <a:avLst/>
          </a:prstGeom>
          <a:noFill/>
        </p:spPr>
        <p:txBody>
          <a:bodyPr wrap="square">
            <a:spAutoFit/>
          </a:bodyPr>
          <a:lstStyle/>
          <a:p>
            <a:r>
              <a:rPr lang="en-IN" sz="2000" dirty="0" smtClean="0">
                <a:solidFill>
                  <a:srgbClr val="0077AA"/>
                </a:solidFill>
                <a:latin typeface="Gill Sans MT (Body)"/>
              </a:rPr>
              <a:t>SET</a:t>
            </a:r>
            <a:r>
              <a:rPr lang="en-IN" sz="2000" dirty="0" smtClean="0">
                <a:solidFill>
                  <a:srgbClr val="0089A4"/>
                </a:solidFill>
              </a:rPr>
              <a:t> </a:t>
            </a:r>
            <a:r>
              <a:rPr lang="en-IN" sz="2000" i="1" dirty="0" smtClean="0">
                <a:solidFill>
                  <a:srgbClr val="EE9900"/>
                </a:solidFill>
                <a:latin typeface="Gill Sans MT (Body)"/>
              </a:rPr>
              <a:t>@@</a:t>
            </a:r>
            <a:r>
              <a:rPr lang="en-IN" sz="2000" dirty="0">
                <a:solidFill>
                  <a:schemeClr val="accent5">
                    <a:lumMod val="75000"/>
                  </a:schemeClr>
                </a:solidFill>
              </a:rPr>
              <a:t>session</a:t>
            </a:r>
            <a:r>
              <a:rPr lang="en-IN" sz="2000" dirty="0"/>
              <a:t>.</a:t>
            </a:r>
            <a:r>
              <a:rPr lang="en-IN" sz="2000" dirty="0">
                <a:solidFill>
                  <a:srgbClr val="E0D612"/>
                </a:solidFill>
                <a:latin typeface="Liberation Mono"/>
                <a:cs typeface="Arial" panose="020B0604020202020204" pitchFamily="34" charset="0"/>
              </a:rPr>
              <a:t>auto_increment_offset</a:t>
            </a:r>
            <a:r>
              <a:rPr lang="en-IN" sz="2000" dirty="0">
                <a:solidFill>
                  <a:srgbClr val="0089A4"/>
                </a:solidFill>
              </a:rPr>
              <a:t> </a:t>
            </a:r>
            <a:r>
              <a:rPr lang="en-IN" sz="2000" dirty="0">
                <a:solidFill>
                  <a:schemeClr val="accent5">
                    <a:lumMod val="75000"/>
                  </a:schemeClr>
                </a:solidFill>
                <a:latin typeface="Liberation Mono"/>
                <a:cs typeface="Arial" panose="020B0604020202020204" pitchFamily="34" charset="0"/>
              </a:rPr>
              <a:t>=</a:t>
            </a:r>
            <a:r>
              <a:rPr lang="en-IN" sz="2000" dirty="0">
                <a:solidFill>
                  <a:srgbClr val="0089A4"/>
                </a:solidFill>
              </a:rPr>
              <a:t> </a:t>
            </a:r>
            <a:r>
              <a:rPr lang="en-IN" sz="2000" dirty="0" smtClean="0">
                <a:solidFill>
                  <a:srgbClr val="92D050"/>
                </a:solidFill>
              </a:rPr>
              <a:t>5</a:t>
            </a:r>
            <a:endParaRPr lang="en-IN" sz="2000" dirty="0" smtClean="0">
              <a:solidFill>
                <a:srgbClr val="0089A4"/>
              </a:solidFill>
            </a:endParaRPr>
          </a:p>
          <a:p>
            <a:endParaRPr lang="en-IN" sz="2000" dirty="0">
              <a:solidFill>
                <a:srgbClr val="0089A4"/>
              </a:solidFill>
            </a:endParaRPr>
          </a:p>
          <a:p>
            <a:r>
              <a:rPr lang="en-IN" sz="2000" dirty="0" smtClean="0">
                <a:solidFill>
                  <a:srgbClr val="0077AA"/>
                </a:solidFill>
                <a:latin typeface="Gill Sans MT (Body)"/>
              </a:rPr>
              <a:t>SET</a:t>
            </a:r>
            <a:r>
              <a:rPr lang="en-IN" sz="2000" dirty="0" smtClean="0">
                <a:solidFill>
                  <a:srgbClr val="0089A4"/>
                </a:solidFill>
              </a:rPr>
              <a:t> </a:t>
            </a:r>
            <a:r>
              <a:rPr lang="en-IN" sz="2000" i="1" dirty="0" smtClean="0">
                <a:solidFill>
                  <a:srgbClr val="EE9900"/>
                </a:solidFill>
                <a:latin typeface="Gill Sans MT (Body)"/>
              </a:rPr>
              <a:t>@@</a:t>
            </a:r>
            <a:r>
              <a:rPr lang="en-IN" sz="2000" dirty="0">
                <a:solidFill>
                  <a:schemeClr val="accent5">
                    <a:lumMod val="75000"/>
                  </a:schemeClr>
                </a:solidFill>
              </a:rPr>
              <a:t>session</a:t>
            </a:r>
            <a:r>
              <a:rPr lang="en-IN" sz="2000" dirty="0"/>
              <a:t>.</a:t>
            </a:r>
            <a:r>
              <a:rPr lang="en-IN" sz="2000" dirty="0">
                <a:solidFill>
                  <a:srgbClr val="E0D612"/>
                </a:solidFill>
                <a:latin typeface="Liberation Mono"/>
                <a:cs typeface="Arial" panose="020B0604020202020204" pitchFamily="34" charset="0"/>
              </a:rPr>
              <a:t>auto_increment_increment</a:t>
            </a:r>
            <a:r>
              <a:rPr lang="en-IN" sz="2000" dirty="0">
                <a:solidFill>
                  <a:srgbClr val="0089A4"/>
                </a:solidFill>
              </a:rPr>
              <a:t> </a:t>
            </a:r>
            <a:r>
              <a:rPr lang="en-IN" sz="2000" dirty="0">
                <a:solidFill>
                  <a:schemeClr val="accent5">
                    <a:lumMod val="75000"/>
                  </a:schemeClr>
                </a:solidFill>
                <a:latin typeface="Liberation Mono"/>
                <a:cs typeface="Arial" panose="020B0604020202020204" pitchFamily="34" charset="0"/>
              </a:rPr>
              <a:t>=</a:t>
            </a:r>
            <a:r>
              <a:rPr lang="en-IN" sz="2000" dirty="0">
                <a:solidFill>
                  <a:srgbClr val="0089A4"/>
                </a:solidFill>
              </a:rPr>
              <a:t> </a:t>
            </a:r>
            <a:r>
              <a:rPr lang="en-IN" sz="2000" dirty="0" smtClean="0">
                <a:solidFill>
                  <a:srgbClr val="92D050"/>
                </a:solidFill>
              </a:rPr>
              <a:t>10</a:t>
            </a:r>
            <a:endParaRPr lang="en-IN" sz="2000" dirty="0">
              <a:solidFill>
                <a:srgbClr val="0089A4"/>
              </a:solidFill>
            </a:endParaRPr>
          </a:p>
        </p:txBody>
      </p:sp>
      <p:sp>
        <p:nvSpPr>
          <p:cNvPr id="2" name="Rectangle 1"/>
          <p:cNvSpPr/>
          <p:nvPr/>
        </p:nvSpPr>
        <p:spPr>
          <a:xfrm>
            <a:off x="152400" y="4876800"/>
            <a:ext cx="5051768" cy="369332"/>
          </a:xfrm>
          <a:prstGeom prst="rect">
            <a:avLst/>
          </a:prstGeom>
        </p:spPr>
        <p:txBody>
          <a:bodyPr wrap="none">
            <a:spAutoFit/>
          </a:bodyPr>
          <a:lstStyle/>
          <a:p>
            <a:r>
              <a:rPr lang="en-IN" dirty="0">
                <a:solidFill>
                  <a:srgbClr val="0077AA"/>
                </a:solidFill>
                <a:latin typeface="Liberation Mono"/>
              </a:rPr>
              <a:t>ALTER</a:t>
            </a:r>
            <a:r>
              <a:rPr lang="en-IN" dirty="0" smtClean="0">
                <a:latin typeface="Liberation Mono"/>
                <a:cs typeface="Arial" panose="020B0604020202020204" pitchFamily="34" charset="0"/>
              </a:rPr>
              <a:t> </a:t>
            </a:r>
            <a:r>
              <a:rPr lang="en-IN" dirty="0">
                <a:solidFill>
                  <a:srgbClr val="0077AA"/>
                </a:solidFill>
                <a:latin typeface="Liberation Mono"/>
              </a:rPr>
              <a:t>TABLE</a:t>
            </a:r>
            <a:r>
              <a:rPr lang="en-IN" dirty="0" smtClean="0">
                <a:latin typeface="Liberation Mono"/>
                <a:cs typeface="Arial" panose="020B0604020202020204" pitchFamily="34" charset="0"/>
              </a:rPr>
              <a:t> TEMP </a:t>
            </a:r>
            <a:r>
              <a:rPr lang="en-IN" dirty="0" smtClean="0">
                <a:solidFill>
                  <a:srgbClr val="E0D612"/>
                </a:solidFill>
                <a:latin typeface="Liberation Mono"/>
                <a:cs typeface="Arial" panose="020B0604020202020204" pitchFamily="34" charset="0"/>
              </a:rPr>
              <a:t>AUTO_INCREMENT</a:t>
            </a:r>
            <a:r>
              <a:rPr lang="en-IN" dirty="0" smtClean="0">
                <a:latin typeface="Liberation Mono"/>
                <a:cs typeface="Arial" panose="020B0604020202020204" pitchFamily="34" charset="0"/>
              </a:rPr>
              <a:t> </a:t>
            </a:r>
            <a:r>
              <a:rPr lang="en-IN" dirty="0" smtClean="0">
                <a:solidFill>
                  <a:schemeClr val="accent5">
                    <a:lumMod val="75000"/>
                  </a:schemeClr>
                </a:solidFill>
                <a:latin typeface="Liberation Mono"/>
                <a:cs typeface="Arial" panose="020B0604020202020204" pitchFamily="34" charset="0"/>
              </a:rPr>
              <a:t>=</a:t>
            </a:r>
            <a:r>
              <a:rPr lang="en-IN" dirty="0" smtClean="0">
                <a:latin typeface="Liberation Mono"/>
                <a:cs typeface="Arial" panose="020B0604020202020204" pitchFamily="34" charset="0"/>
              </a:rPr>
              <a:t> </a:t>
            </a:r>
            <a:r>
              <a:rPr lang="en-IN" dirty="0" smtClean="0">
                <a:solidFill>
                  <a:srgbClr val="92D050"/>
                </a:solidFill>
                <a:latin typeface="Liberation Mono"/>
                <a:cs typeface="Arial" panose="020B0604020202020204" pitchFamily="34" charset="0"/>
              </a:rPr>
              <a:t>0</a:t>
            </a:r>
            <a:r>
              <a:rPr lang="en-IN" dirty="0" smtClean="0">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xmlns="" val="275640641"/>
      </p:ext>
    </p:extLst>
  </p:cSld>
  <p:clrMapOvr>
    <a:masterClrMapping/>
  </p:clrMapOvr>
  <p:transition/>
  <p:timing>
    <p:tnLst>
      <p:par>
        <p:cTn id="1" dur="indefinite" restart="never" nodeType="tmRoot"/>
      </p:par>
    </p:tnLst>
  </p:timing>
</p:sld>
</file>

<file path=ppt/slides/slide3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AUTO_INCREMENT</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762000"/>
            <a:ext cx="8839200" cy="1200329"/>
          </a:xfrm>
          <a:prstGeom prst="rect">
            <a:avLst/>
          </a:prstGeom>
          <a:solidFill>
            <a:srgbClr val="FEF810"/>
          </a:solidFill>
        </p:spPr>
        <p:txBody>
          <a:bodyPr wrap="square">
            <a:spAutoFit/>
          </a:bodyPr>
          <a:lstStyle/>
          <a:p>
            <a:r>
              <a:rPr lang="en-IN" i="1" dirty="0">
                <a:latin typeface="Arial" panose="020B0604020202020204" pitchFamily="34" charset="0"/>
                <a:cs typeface="Arial" panose="020B0604020202020204" pitchFamily="34" charset="0"/>
              </a:rPr>
              <a:t>NO_AUTO_VALUE_ON_ZERO</a:t>
            </a:r>
            <a:r>
              <a:rPr lang="en-IN" dirty="0">
                <a:latin typeface="Arial" panose="020B0604020202020204" pitchFamily="34" charset="0"/>
                <a:cs typeface="Arial" panose="020B0604020202020204" pitchFamily="34" charset="0"/>
              </a:rPr>
              <a:t> affects handling of </a:t>
            </a:r>
            <a:r>
              <a:rPr lang="en-IN" i="1" dirty="0">
                <a:latin typeface="Arial" panose="020B0604020202020204" pitchFamily="34" charset="0"/>
                <a:cs typeface="Arial" panose="020B0604020202020204" pitchFamily="34" charset="0"/>
              </a:rPr>
              <a:t>AUTO_INCREMENT</a:t>
            </a:r>
            <a:r>
              <a:rPr lang="en-IN" dirty="0">
                <a:latin typeface="Arial" panose="020B0604020202020204" pitchFamily="34" charset="0"/>
                <a:cs typeface="Arial" panose="020B0604020202020204" pitchFamily="34" charset="0"/>
              </a:rPr>
              <a:t> columns. Normally, you generate the next sequence number for the column by inserting either NULL or 0 into it. </a:t>
            </a:r>
            <a:r>
              <a:rPr lang="en-IN" i="1" dirty="0">
                <a:latin typeface="Arial" panose="020B0604020202020204" pitchFamily="34" charset="0"/>
                <a:cs typeface="Arial" panose="020B0604020202020204" pitchFamily="34" charset="0"/>
              </a:rPr>
              <a:t>NO_AUTO_VALUE_ON_ZERO</a:t>
            </a:r>
            <a:r>
              <a:rPr lang="en-IN" dirty="0">
                <a:latin typeface="Arial" panose="020B0604020202020204" pitchFamily="34" charset="0"/>
                <a:cs typeface="Arial" panose="020B0604020202020204" pitchFamily="34" charset="0"/>
              </a:rPr>
              <a:t> suppresses this behaviour for 0 so that only NULL generates the next sequence number.</a:t>
            </a:r>
          </a:p>
        </p:txBody>
      </p:sp>
      <p:sp>
        <p:nvSpPr>
          <p:cNvPr id="5" name="Rectangle 4"/>
          <p:cNvSpPr/>
          <p:nvPr/>
        </p:nvSpPr>
        <p:spPr>
          <a:xfrm>
            <a:off x="152400" y="2429470"/>
            <a:ext cx="8839200" cy="830997"/>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r>
              <a:rPr lang="en-IN" sz="1600" i="1" dirty="0" smtClean="0">
                <a:solidFill>
                  <a:srgbClr val="0070C0"/>
                </a:solidFill>
                <a:latin typeface="Arial" panose="020B0604020202020204" pitchFamily="34" charset="0"/>
                <a:cs typeface="Arial" panose="020B0604020202020204" pitchFamily="34" charset="0"/>
              </a:rPr>
              <a:t>'NO_AUTO_VALUE_ON_ZERO';</a:t>
            </a:r>
          </a:p>
        </p:txBody>
      </p:sp>
    </p:spTree>
    <p:extLst>
      <p:ext uri="{BB962C8B-B14F-4D97-AF65-F5344CB8AC3E}">
        <p14:creationId xmlns:p14="http://schemas.microsoft.com/office/powerpoint/2010/main" xmlns="" val="1052058271"/>
      </p:ext>
    </p:extLst>
  </p:cSld>
  <p:clrMapOvr>
    <a:masterClrMapping/>
  </p:clrMapOvr>
  <p:transition/>
  <p:timing>
    <p:tnLst>
      <p:par>
        <p:cTn id="1" dur="indefinite" restart="never" nodeType="tmRoot"/>
      </p:par>
    </p:tnLst>
  </p:timing>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smtClean="0">
                <a:solidFill>
                  <a:srgbClr val="DC525C"/>
                </a:solidFill>
                <a:latin typeface="Segoe UI Light" panose="020B0502040204020203" pitchFamily="34" charset="0"/>
                <a:cs typeface="Segoe UI Light" panose="020B0502040204020203" pitchFamily="34" charset="0"/>
              </a:rPr>
              <a:t>GENERATED column</a:t>
            </a:r>
            <a:endParaRPr lang="en-US" sz="4800" dirty="0" smtClean="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142976" y="3429000"/>
            <a:ext cx="6786610" cy="646331"/>
          </a:xfrm>
          <a:prstGeom prst="rect">
            <a:avLst/>
          </a:prstGeom>
        </p:spPr>
        <p:txBody>
          <a:bodyPr wrap="square">
            <a:spAutoFit/>
          </a:bodyPr>
          <a:lstStyle/>
          <a:p>
            <a:r>
              <a:rPr lang="en-US" dirty="0" smtClean="0">
                <a:solidFill>
                  <a:srgbClr val="006C86"/>
                </a:solidFill>
              </a:rPr>
              <a:t>Values of a generated column are computed from an expression included in the column definition.</a:t>
            </a:r>
            <a:endParaRPr lang="en-US" dirty="0">
              <a:solidFill>
                <a:srgbClr val="006C86"/>
              </a:solidFill>
            </a:endParaRPr>
          </a:p>
        </p:txBody>
      </p:sp>
    </p:spTree>
    <p:extLst>
      <p:ext uri="{BB962C8B-B14F-4D97-AF65-F5344CB8AC3E}">
        <p14:creationId xmlns:p14="http://schemas.microsoft.com/office/powerpoint/2010/main" xmlns="" val="4085141194"/>
      </p:ext>
    </p:extLst>
  </p:cSld>
  <p:clrMapOvr>
    <a:masterClrMapping/>
  </p:clrMapOvr>
  <p:timing>
    <p:tnLst>
      <p:par>
        <p:cTn id="1" dur="indefinite" restart="never" nodeType="tmRoot"/>
      </p:par>
    </p:tnLst>
  </p:timing>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Virtual column - GENERATED ALWAYS</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762000"/>
            <a:ext cx="8839200" cy="923330"/>
          </a:xfrm>
          <a:prstGeom prst="rect">
            <a:avLst/>
          </a:prstGeom>
          <a:solidFill>
            <a:srgbClr val="FEF810"/>
          </a:solidFill>
        </p:spPr>
        <p:txBody>
          <a:bodyPr wrap="square">
            <a:spAutoFit/>
          </a:bodyPr>
          <a:lstStyle/>
          <a:p>
            <a:r>
              <a:rPr lang="en-IN" i="1" dirty="0">
                <a:latin typeface="Arial" panose="020B0604020202020204" pitchFamily="34" charset="0"/>
                <a:cs typeface="Arial" panose="020B0604020202020204" pitchFamily="34" charset="0"/>
              </a:rPr>
              <a:t>CREATE TABLE supports the specification of generated columns. Values of a generated column are computed from an expression included in the column definition.</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110065" y="2667000"/>
            <a:ext cx="8881533" cy="1477328"/>
          </a:xfrm>
          <a:prstGeom prst="rect">
            <a:avLst/>
          </a:prstGeom>
        </p:spPr>
        <p:txBody>
          <a:bodyPr wrap="square">
            <a:spAutoFit/>
          </a:bodyPr>
          <a:lstStyle/>
          <a:p>
            <a:pPr marL="285750" indent="-285750">
              <a:buFont typeface="Arial" panose="020B0604020202020204" pitchFamily="34" charset="0"/>
              <a:buChar char="•"/>
            </a:pPr>
            <a:r>
              <a:rPr lang="en-IN" b="1" dirty="0"/>
              <a:t>VIRTUAL</a:t>
            </a:r>
            <a:r>
              <a:rPr lang="en-IN" dirty="0"/>
              <a:t>: Column values are not stored, but are evaluated when rows are read, immediately after any BEFORE triggers. A virtual column takes no storage</a:t>
            </a:r>
            <a:r>
              <a:rPr lang="en-IN" dirty="0" smtClean="0"/>
              <a:t>.</a:t>
            </a:r>
          </a:p>
          <a:p>
            <a:endParaRPr lang="en-IN" dirty="0"/>
          </a:p>
          <a:p>
            <a:pPr marL="285750" indent="-285750">
              <a:buFont typeface="Arial" panose="020B0604020202020204" pitchFamily="34" charset="0"/>
              <a:buChar char="•"/>
            </a:pPr>
            <a:r>
              <a:rPr lang="en-IN" b="1" dirty="0"/>
              <a:t>STORED</a:t>
            </a:r>
            <a:r>
              <a:rPr lang="en-IN" dirty="0"/>
              <a:t>: Column values are evaluated and stored when rows are inserted or updated. A stored column does require storage space and can be indexed.</a:t>
            </a:r>
          </a:p>
        </p:txBody>
      </p:sp>
      <p:sp>
        <p:nvSpPr>
          <p:cNvPr id="9" name="Rectangle 8"/>
          <p:cNvSpPr/>
          <p:nvPr/>
        </p:nvSpPr>
        <p:spPr>
          <a:xfrm>
            <a:off x="152400" y="4933433"/>
            <a:ext cx="8839198" cy="1138773"/>
          </a:xfrm>
          <a:prstGeom prst="rect">
            <a:avLst/>
          </a:prstGeom>
        </p:spPr>
        <p:txBody>
          <a:bodyPr wrap="square">
            <a:spAutoFit/>
          </a:bodyPr>
          <a:lstStyle/>
          <a:p>
            <a:r>
              <a:rPr lang="en-IN" sz="1700" dirty="0">
                <a:solidFill>
                  <a:srgbClr val="0077AA"/>
                </a:solidFill>
                <a:latin typeface="Liberation Mono"/>
              </a:rPr>
              <a:t>CREATE</a:t>
            </a:r>
            <a:r>
              <a:rPr lang="en-IN" sz="1700" dirty="0">
                <a:solidFill>
                  <a:srgbClr val="000000"/>
                </a:solidFill>
                <a:latin typeface="Liberation Mono"/>
              </a:rPr>
              <a:t> </a:t>
            </a:r>
            <a:r>
              <a:rPr lang="en-IN" sz="1700" dirty="0">
                <a:solidFill>
                  <a:srgbClr val="0077AA"/>
                </a:solidFill>
                <a:latin typeface="Liberation Mono"/>
              </a:rPr>
              <a:t>TABLE</a:t>
            </a:r>
            <a:r>
              <a:rPr lang="en-IN" sz="1700" dirty="0">
                <a:solidFill>
                  <a:srgbClr val="000000"/>
                </a:solidFill>
                <a:latin typeface="Liberation Mono"/>
              </a:rPr>
              <a:t> </a:t>
            </a:r>
            <a:r>
              <a:rPr lang="en-IN" sz="1700" dirty="0" smtClean="0">
                <a:solidFill>
                  <a:srgbClr val="000000"/>
                </a:solidFill>
                <a:latin typeface="Liberation Mono"/>
              </a:rPr>
              <a:t>Person </a:t>
            </a:r>
            <a:r>
              <a:rPr lang="en-IN" sz="1700" dirty="0" smtClean="0">
                <a:solidFill>
                  <a:srgbClr val="999999"/>
                </a:solidFill>
                <a:latin typeface="Liberation Mono"/>
              </a:rPr>
              <a:t>(</a:t>
            </a:r>
          </a:p>
          <a:p>
            <a:r>
              <a:rPr lang="en-IN" sz="1700" dirty="0" smtClean="0">
                <a:solidFill>
                  <a:srgbClr val="000000"/>
                </a:solidFill>
                <a:latin typeface="Liberation Mono"/>
              </a:rPr>
              <a:t>firstName </a:t>
            </a:r>
            <a:r>
              <a:rPr lang="en-IN" sz="1700" dirty="0" smtClean="0">
                <a:solidFill>
                  <a:srgbClr val="834689"/>
                </a:solidFill>
                <a:latin typeface="Liberation Mono"/>
              </a:rPr>
              <a:t>VARCHAR</a:t>
            </a:r>
            <a:r>
              <a:rPr lang="en-IN" sz="1700" dirty="0" smtClean="0">
                <a:latin typeface="Liberation Mono"/>
              </a:rPr>
              <a:t>(</a:t>
            </a:r>
            <a:r>
              <a:rPr lang="en-IN" sz="1700" dirty="0" smtClean="0">
                <a:solidFill>
                  <a:srgbClr val="834689"/>
                </a:solidFill>
                <a:latin typeface="Liberation Mono"/>
              </a:rPr>
              <a:t>10</a:t>
            </a:r>
            <a:r>
              <a:rPr lang="en-IN" sz="1700" dirty="0" smtClean="0">
                <a:solidFill>
                  <a:srgbClr val="000000"/>
                </a:solidFill>
                <a:latin typeface="Liberation Mono"/>
              </a:rPr>
              <a:t>)</a:t>
            </a:r>
            <a:r>
              <a:rPr lang="en-IN" sz="1700" dirty="0" smtClean="0">
                <a:solidFill>
                  <a:srgbClr val="999999"/>
                </a:solidFill>
                <a:latin typeface="Liberation Mono"/>
              </a:rPr>
              <a:t>,</a:t>
            </a:r>
            <a:r>
              <a:rPr lang="en-IN" sz="1700" dirty="0" smtClean="0">
                <a:solidFill>
                  <a:srgbClr val="000000"/>
                </a:solidFill>
                <a:latin typeface="Liberation Mono"/>
              </a:rPr>
              <a:t> </a:t>
            </a:r>
          </a:p>
          <a:p>
            <a:r>
              <a:rPr lang="en-IN" sz="1700" dirty="0" smtClean="0">
                <a:solidFill>
                  <a:srgbClr val="000000"/>
                </a:solidFill>
                <a:latin typeface="Liberation Mono"/>
              </a:rPr>
              <a:t>lastName </a:t>
            </a:r>
            <a:r>
              <a:rPr lang="en-IN" sz="1700" dirty="0" smtClean="0">
                <a:solidFill>
                  <a:srgbClr val="834689"/>
                </a:solidFill>
                <a:latin typeface="Liberation Mono"/>
              </a:rPr>
              <a:t>VARCHAR</a:t>
            </a:r>
            <a:r>
              <a:rPr lang="en-IN" sz="1700" dirty="0" smtClean="0">
                <a:latin typeface="Liberation Mono"/>
              </a:rPr>
              <a:t>(</a:t>
            </a:r>
            <a:r>
              <a:rPr lang="en-IN" sz="1700" dirty="0" smtClean="0">
                <a:solidFill>
                  <a:srgbClr val="834689"/>
                </a:solidFill>
                <a:latin typeface="Liberation Mono"/>
              </a:rPr>
              <a:t>10</a:t>
            </a:r>
            <a:r>
              <a:rPr lang="en-IN" sz="1700" dirty="0" smtClean="0">
                <a:solidFill>
                  <a:srgbClr val="000000"/>
                </a:solidFill>
                <a:latin typeface="Liberation Mono"/>
              </a:rPr>
              <a:t>)</a:t>
            </a:r>
            <a:r>
              <a:rPr lang="en-IN" sz="1700" dirty="0" smtClean="0">
                <a:solidFill>
                  <a:srgbClr val="999999"/>
                </a:solidFill>
                <a:latin typeface="Liberation Mono"/>
              </a:rPr>
              <a:t>,</a:t>
            </a:r>
            <a:r>
              <a:rPr lang="en-IN" sz="1700" dirty="0" smtClean="0">
                <a:solidFill>
                  <a:srgbClr val="000000"/>
                </a:solidFill>
                <a:latin typeface="Liberation Mono"/>
              </a:rPr>
              <a:t> </a:t>
            </a:r>
          </a:p>
          <a:p>
            <a:r>
              <a:rPr lang="en-IN" sz="1700" dirty="0" smtClean="0">
                <a:solidFill>
                  <a:srgbClr val="000000"/>
                </a:solidFill>
                <a:latin typeface="Liberation Mono"/>
              </a:rPr>
              <a:t>emailID </a:t>
            </a:r>
            <a:r>
              <a:rPr lang="en-IN" sz="1700" dirty="0" smtClean="0">
                <a:solidFill>
                  <a:srgbClr val="834689"/>
                </a:solidFill>
                <a:latin typeface="Liberation Mono"/>
              </a:rPr>
              <a:t>VARCHAR</a:t>
            </a:r>
            <a:r>
              <a:rPr lang="en-IN" sz="1700" dirty="0" smtClean="0">
                <a:latin typeface="Liberation Mono"/>
              </a:rPr>
              <a:t>(</a:t>
            </a:r>
            <a:r>
              <a:rPr lang="en-IN" sz="1700" dirty="0" smtClean="0">
                <a:solidFill>
                  <a:srgbClr val="834689"/>
                </a:solidFill>
                <a:latin typeface="Liberation Mono"/>
              </a:rPr>
              <a:t>40</a:t>
            </a:r>
            <a:r>
              <a:rPr lang="en-IN" sz="1700" dirty="0" smtClean="0">
                <a:solidFill>
                  <a:srgbClr val="000000"/>
                </a:solidFill>
                <a:latin typeface="Liberation Mono"/>
              </a:rPr>
              <a:t>)</a:t>
            </a:r>
            <a:r>
              <a:rPr lang="en-IN" sz="1700" dirty="0" smtClean="0">
                <a:solidFill>
                  <a:srgbClr val="999999"/>
                </a:solidFill>
                <a:latin typeface="Liberation Mono"/>
              </a:rPr>
              <a:t> </a:t>
            </a:r>
            <a:r>
              <a:rPr lang="en-IN" sz="1700" dirty="0" smtClean="0">
                <a:solidFill>
                  <a:srgbClr val="0077AA"/>
                </a:solidFill>
                <a:latin typeface="Liberation Mono"/>
              </a:rPr>
              <a:t>GENERATED ALWAYS AS</a:t>
            </a:r>
            <a:r>
              <a:rPr lang="en-IN" sz="1700" dirty="0" smtClean="0">
                <a:solidFill>
                  <a:srgbClr val="000000"/>
                </a:solidFill>
                <a:latin typeface="Liberation Mono"/>
              </a:rPr>
              <a:t> </a:t>
            </a:r>
            <a:r>
              <a:rPr lang="en-IN" sz="1700" dirty="0" smtClean="0">
                <a:solidFill>
                  <a:srgbClr val="999999"/>
                </a:solidFill>
                <a:latin typeface="Liberation Mono"/>
              </a:rPr>
              <a:t>(concat(</a:t>
            </a:r>
            <a:r>
              <a:rPr lang="en-IN" sz="1700" dirty="0" smtClean="0">
                <a:latin typeface="Liberation Mono"/>
              </a:rPr>
              <a:t>firstName, '.', lastName</a:t>
            </a:r>
            <a:r>
              <a:rPr lang="en-IN" sz="1700" dirty="0" smtClean="0">
                <a:solidFill>
                  <a:srgbClr val="999999"/>
                </a:solidFill>
                <a:latin typeface="Liberation Mono"/>
              </a:rPr>
              <a:t>)));</a:t>
            </a:r>
            <a:endParaRPr lang="en-IN" sz="1700" dirty="0"/>
          </a:p>
        </p:txBody>
      </p:sp>
      <p:sp>
        <p:nvSpPr>
          <p:cNvPr id="11" name="Rectangle 10"/>
          <p:cNvSpPr/>
          <p:nvPr/>
        </p:nvSpPr>
        <p:spPr>
          <a:xfrm>
            <a:off x="162277" y="4386660"/>
            <a:ext cx="8819443" cy="400110"/>
          </a:xfrm>
          <a:prstGeom prst="rect">
            <a:avLst/>
          </a:prstGeom>
        </p:spPr>
        <p:txBody>
          <a:bodyPr wrap="square">
            <a:spAutoFit/>
          </a:bodyPr>
          <a:lstStyle/>
          <a:p>
            <a:r>
              <a:rPr lang="en-IN" sz="2000" dirty="0" smtClean="0">
                <a:solidFill>
                  <a:srgbClr val="669900"/>
                </a:solidFill>
                <a:latin typeface="Liberation Mono"/>
              </a:rPr>
              <a:t>Note: The</a:t>
            </a:r>
            <a:r>
              <a:rPr lang="en-IN" sz="2000" dirty="0" smtClean="0">
                <a:latin typeface="Liberation Mono"/>
              </a:rPr>
              <a:t> </a:t>
            </a:r>
            <a:r>
              <a:rPr lang="en-IN" sz="2000" dirty="0">
                <a:solidFill>
                  <a:srgbClr val="669900"/>
                </a:solidFill>
                <a:latin typeface="Liberation Mono"/>
              </a:rPr>
              <a:t>default</a:t>
            </a:r>
            <a:r>
              <a:rPr lang="en-IN" sz="2000" dirty="0">
                <a:latin typeface="Liberation Mono"/>
              </a:rPr>
              <a:t> </a:t>
            </a:r>
            <a:r>
              <a:rPr lang="en-IN" sz="2000" dirty="0">
                <a:solidFill>
                  <a:srgbClr val="669900"/>
                </a:solidFill>
                <a:latin typeface="Liberation Mono"/>
              </a:rPr>
              <a:t>is VIRTUAL if neither keyword is specified.</a:t>
            </a:r>
          </a:p>
        </p:txBody>
      </p:sp>
      <p:sp>
        <p:nvSpPr>
          <p:cNvPr id="8" name="Rectangle 7"/>
          <p:cNvSpPr/>
          <p:nvPr/>
        </p:nvSpPr>
        <p:spPr>
          <a:xfrm>
            <a:off x="135466" y="1853975"/>
            <a:ext cx="8856133" cy="646331"/>
          </a:xfrm>
          <a:prstGeom prst="rect">
            <a:avLst/>
          </a:prstGeom>
        </p:spPr>
        <p:txBody>
          <a:bodyPr wrap="square">
            <a:spAutoFit/>
          </a:bodyPr>
          <a:lstStyle/>
          <a:p>
            <a:r>
              <a:rPr lang="en-IN" i="1" dirty="0">
                <a:solidFill>
                  <a:srgbClr val="000000"/>
                </a:solidFill>
                <a:latin typeface="Liberation Mono"/>
              </a:rPr>
              <a:t>col_name</a:t>
            </a:r>
            <a:r>
              <a:rPr lang="en-IN" dirty="0">
                <a:solidFill>
                  <a:srgbClr val="000000"/>
                </a:solidFill>
                <a:latin typeface="Liberation Mono"/>
              </a:rPr>
              <a:t> </a:t>
            </a:r>
            <a:r>
              <a:rPr lang="en-IN" i="1" dirty="0">
                <a:solidFill>
                  <a:srgbClr val="000000"/>
                </a:solidFill>
                <a:latin typeface="Liberation Mono"/>
              </a:rPr>
              <a:t>data_type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GENERATED</a:t>
            </a:r>
            <a:r>
              <a:rPr lang="en-IN" dirty="0">
                <a:solidFill>
                  <a:srgbClr val="000000"/>
                </a:solidFill>
                <a:latin typeface="Liberation Mono"/>
              </a:rPr>
              <a:t> </a:t>
            </a:r>
            <a:r>
              <a:rPr lang="en-IN" dirty="0">
                <a:solidFill>
                  <a:srgbClr val="0077AA"/>
                </a:solidFill>
                <a:latin typeface="Liberation Mono"/>
              </a:rPr>
              <a:t>ALWAYS</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a:t>
            </a:r>
            <a:r>
              <a:rPr lang="en-IN" dirty="0">
                <a:solidFill>
                  <a:srgbClr val="999999"/>
                </a:solidFill>
                <a:latin typeface="Liberation Mono"/>
              </a:rPr>
              <a:t>(</a:t>
            </a:r>
            <a:r>
              <a:rPr lang="en-IN" i="1" dirty="0">
                <a:solidFill>
                  <a:srgbClr val="000000"/>
                </a:solidFill>
                <a:latin typeface="Liberation Mono"/>
              </a:rPr>
              <a:t>expression</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VIRTUAL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STORED</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NOT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NULL</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UNIQUE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PRIMARY</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COMMENT</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string</a:t>
            </a:r>
            <a:r>
              <a:rPr lang="en-IN" dirty="0">
                <a:solidFill>
                  <a:srgbClr val="669900"/>
                </a:solidFill>
                <a:latin typeface="Liberation Mono"/>
              </a:rPr>
              <a:t>'</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xmlns="" val="560504821"/>
      </p:ext>
    </p:extLst>
  </p:cSld>
  <p:clrMapOvr>
    <a:masterClrMapping/>
  </p:clrMapOvr>
  <p:timing>
    <p:tnLst>
      <p:par>
        <p:cTn id="1" dur="indefinite" restart="never" nodeType="tmRoot"/>
      </p:par>
    </p:tnLst>
  </p:timing>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Virtual column - GENERATED ALWAYS</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762000"/>
            <a:ext cx="8839200" cy="923330"/>
          </a:xfrm>
          <a:prstGeom prst="rect">
            <a:avLst/>
          </a:prstGeom>
          <a:solidFill>
            <a:srgbClr val="FEF810"/>
          </a:solidFill>
        </p:spPr>
        <p:txBody>
          <a:bodyPr wrap="square">
            <a:spAutoFit/>
          </a:bodyPr>
          <a:lstStyle/>
          <a:p>
            <a:r>
              <a:rPr lang="en-IN" i="1" dirty="0">
                <a:latin typeface="Arial" panose="020B0604020202020204" pitchFamily="34" charset="0"/>
                <a:cs typeface="Arial" panose="020B0604020202020204" pitchFamily="34" charset="0"/>
              </a:rPr>
              <a:t>CREATE TABLE supports the specification of generated columns. Values of a generated column are computed from an expression included in the column definition.</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228600" y="2887288"/>
            <a:ext cx="6172200" cy="646331"/>
          </a:xfrm>
          <a:prstGeom prst="rect">
            <a:avLst/>
          </a:prstGeom>
          <a:solidFill>
            <a:schemeClr val="tx1"/>
          </a:solidFill>
        </p:spPr>
        <p:txBody>
          <a:bodyPr wrap="square">
            <a:spAutoFit/>
          </a:bodyPr>
          <a:lstStyle/>
          <a:p>
            <a:r>
              <a:rPr lang="en-IN" i="1" dirty="0">
                <a:solidFill>
                  <a:srgbClr val="CFFF21"/>
                </a:solidFill>
              </a:rPr>
              <a:t>Triggers cannot use NEW.col_name or use OLD.col_name to refer to generated columns.</a:t>
            </a:r>
          </a:p>
        </p:txBody>
      </p:sp>
      <p:sp>
        <p:nvSpPr>
          <p:cNvPr id="5" name="Rectangle 4"/>
          <p:cNvSpPr/>
          <p:nvPr/>
        </p:nvSpPr>
        <p:spPr>
          <a:xfrm>
            <a:off x="166255" y="3885411"/>
            <a:ext cx="8828313" cy="1477328"/>
          </a:xfrm>
          <a:prstGeom prst="rect">
            <a:avLst/>
          </a:prstGeom>
        </p:spPr>
        <p:txBody>
          <a:bodyPr wrap="square">
            <a:spAutoFit/>
          </a:bodyPr>
          <a:lstStyle/>
          <a:p>
            <a:r>
              <a:rPr lang="en-IN" b="1" dirty="0" smtClean="0"/>
              <a:t>CREATE </a:t>
            </a:r>
            <a:r>
              <a:rPr lang="en-IN" b="1" dirty="0"/>
              <a:t>TABLE ... LIKE</a:t>
            </a:r>
            <a:r>
              <a:rPr lang="en-IN" dirty="0"/>
              <a:t>, the destination table </a:t>
            </a:r>
            <a:r>
              <a:rPr lang="en-IN" i="1" dirty="0">
                <a:solidFill>
                  <a:srgbClr val="0089A4"/>
                </a:solidFill>
              </a:rPr>
              <a:t>preserves generated column information</a:t>
            </a:r>
            <a:r>
              <a:rPr lang="en-IN" dirty="0"/>
              <a:t> from the original table.</a:t>
            </a:r>
          </a:p>
          <a:p>
            <a:endParaRPr lang="en-IN" dirty="0" smtClean="0"/>
          </a:p>
          <a:p>
            <a:r>
              <a:rPr lang="en-IN" b="1" dirty="0" smtClean="0"/>
              <a:t>CREATE </a:t>
            </a:r>
            <a:r>
              <a:rPr lang="en-IN" b="1" dirty="0"/>
              <a:t>TABLE ... SELECT</a:t>
            </a:r>
            <a:r>
              <a:rPr lang="en-IN" dirty="0"/>
              <a:t>, the destination table </a:t>
            </a:r>
            <a:r>
              <a:rPr lang="en-IN" i="1" dirty="0">
                <a:solidFill>
                  <a:srgbClr val="0089A4"/>
                </a:solidFill>
              </a:rPr>
              <a:t>does not preserves generated column information</a:t>
            </a:r>
            <a:r>
              <a:rPr lang="en-IN" dirty="0"/>
              <a:t> from the original table.</a:t>
            </a:r>
          </a:p>
        </p:txBody>
      </p:sp>
      <p:sp>
        <p:nvSpPr>
          <p:cNvPr id="7" name="Rectangle 6"/>
          <p:cNvSpPr/>
          <p:nvPr/>
        </p:nvSpPr>
        <p:spPr>
          <a:xfrm>
            <a:off x="135466" y="1853975"/>
            <a:ext cx="8856133" cy="646331"/>
          </a:xfrm>
          <a:prstGeom prst="rect">
            <a:avLst/>
          </a:prstGeom>
        </p:spPr>
        <p:txBody>
          <a:bodyPr wrap="square">
            <a:spAutoFit/>
          </a:bodyPr>
          <a:lstStyle/>
          <a:p>
            <a:r>
              <a:rPr lang="en-IN" i="1" dirty="0">
                <a:solidFill>
                  <a:srgbClr val="000000"/>
                </a:solidFill>
                <a:latin typeface="Liberation Mono"/>
              </a:rPr>
              <a:t>col_name</a:t>
            </a:r>
            <a:r>
              <a:rPr lang="en-IN" dirty="0">
                <a:solidFill>
                  <a:srgbClr val="000000"/>
                </a:solidFill>
                <a:latin typeface="Liberation Mono"/>
              </a:rPr>
              <a:t> </a:t>
            </a:r>
            <a:r>
              <a:rPr lang="en-IN" i="1" dirty="0">
                <a:solidFill>
                  <a:srgbClr val="000000"/>
                </a:solidFill>
                <a:latin typeface="Liberation Mono"/>
              </a:rPr>
              <a:t>data_type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GENERATED</a:t>
            </a:r>
            <a:r>
              <a:rPr lang="en-IN" dirty="0">
                <a:solidFill>
                  <a:srgbClr val="000000"/>
                </a:solidFill>
                <a:latin typeface="Liberation Mono"/>
              </a:rPr>
              <a:t> </a:t>
            </a:r>
            <a:r>
              <a:rPr lang="en-IN" dirty="0">
                <a:solidFill>
                  <a:srgbClr val="0077AA"/>
                </a:solidFill>
                <a:latin typeface="Liberation Mono"/>
              </a:rPr>
              <a:t>ALWAYS</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a:t>
            </a:r>
            <a:r>
              <a:rPr lang="en-IN" dirty="0">
                <a:solidFill>
                  <a:srgbClr val="999999"/>
                </a:solidFill>
                <a:latin typeface="Liberation Mono"/>
              </a:rPr>
              <a:t>(</a:t>
            </a:r>
            <a:r>
              <a:rPr lang="en-IN" i="1" dirty="0">
                <a:solidFill>
                  <a:srgbClr val="000000"/>
                </a:solidFill>
                <a:latin typeface="Liberation Mono"/>
              </a:rPr>
              <a:t>expression</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VIRTUAL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STORED</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NOT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NULL</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UNIQUE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PRIMARY</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COMMENT</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string</a:t>
            </a:r>
            <a:r>
              <a:rPr lang="en-IN" dirty="0">
                <a:solidFill>
                  <a:srgbClr val="669900"/>
                </a:solidFill>
                <a:latin typeface="Liberation Mono"/>
              </a:rPr>
              <a:t>'</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xmlns="" val="2964029205"/>
      </p:ext>
    </p:extLst>
  </p:cSld>
  <p:clrMapOvr>
    <a:masterClrMapping/>
  </p:clrMapOvr>
  <p:timing>
    <p:tnLst>
      <p:par>
        <p:cTn id="1" dur="indefinite" restart="never" nodeType="tmRoot"/>
      </p:par>
    </p:tnLst>
  </p:timing>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zerofill column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28649" y="880408"/>
            <a:ext cx="8839200" cy="1015663"/>
          </a:xfrm>
          <a:prstGeom prst="rect">
            <a:avLst/>
          </a:prstGeom>
          <a:solidFill>
            <a:schemeClr val="accent4">
              <a:lumMod val="40000"/>
              <a:lumOff val="60000"/>
            </a:schemeClr>
          </a:solidFill>
        </p:spPr>
        <p:txBody>
          <a:bodyPr wrap="square">
            <a:spAutoFit/>
          </a:bodyPr>
          <a:lstStyle/>
          <a:p>
            <a:pPr algn="just"/>
            <a:r>
              <a:rPr lang="en-IN" sz="2000" dirty="0"/>
              <a:t>When you select a column with type ZEROFILL it pads the displayed value of the field with zeros up to the display width specified in the column definition. Values longer than the display width are not truncated.</a:t>
            </a:r>
            <a:endParaRPr lang="en-IN" sz="2000" dirty="0" smtClean="0">
              <a:latin typeface="Calibri" panose="020F0502020204030204" pitchFamily="34" charset="0"/>
              <a:cs typeface="Calibri" panose="020F0502020204030204" pitchFamily="34" charset="0"/>
            </a:endParaRPr>
          </a:p>
        </p:txBody>
      </p:sp>
      <p:sp>
        <p:nvSpPr>
          <p:cNvPr id="3" name="Rectangle 2"/>
          <p:cNvSpPr/>
          <p:nvPr/>
        </p:nvSpPr>
        <p:spPr>
          <a:xfrm>
            <a:off x="128649" y="3581400"/>
            <a:ext cx="8839200" cy="1754326"/>
          </a:xfrm>
          <a:prstGeom prst="rect">
            <a:avLst/>
          </a:prstGeom>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(x </a:t>
            </a:r>
            <a:r>
              <a:rPr lang="en-IN" dirty="0">
                <a:solidFill>
                  <a:srgbClr val="834689"/>
                </a:solidFill>
                <a:latin typeface="Liberation Mono"/>
              </a:rPr>
              <a:t>INT(8) </a:t>
            </a:r>
            <a:r>
              <a:rPr lang="en-IN" dirty="0">
                <a:solidFill>
                  <a:srgbClr val="DD4A68"/>
                </a:solidFill>
                <a:latin typeface="Liberation Mono"/>
              </a:rPr>
              <a:t>ZEROFILL</a:t>
            </a:r>
            <a:r>
              <a:rPr lang="en-IN" dirty="0">
                <a:latin typeface="Liberation Mono"/>
              </a:rPr>
              <a:t> NOT NULL, y </a:t>
            </a:r>
            <a:r>
              <a:rPr lang="en-IN" dirty="0">
                <a:solidFill>
                  <a:srgbClr val="834689"/>
                </a:solidFill>
                <a:latin typeface="Liberation Mono"/>
              </a:rPr>
              <a:t>INT(8)</a:t>
            </a:r>
            <a:r>
              <a:rPr lang="en-IN" dirty="0">
                <a:latin typeface="Liberation Mono"/>
              </a:rPr>
              <a:t> NOT NULL);</a:t>
            </a:r>
          </a:p>
          <a:p>
            <a:endParaRPr lang="en-IN" dirty="0" smtClean="0">
              <a:solidFill>
                <a:srgbClr val="0077AA"/>
              </a:solidFill>
              <a:latin typeface="Liberation Mono"/>
            </a:endParaRPr>
          </a:p>
          <a:p>
            <a:r>
              <a:rPr lang="en-IN" dirty="0" smtClean="0">
                <a:solidFill>
                  <a:srgbClr val="0077AA"/>
                </a:solidFill>
                <a:latin typeface="Liberation Mono"/>
              </a:rPr>
              <a:t>INSERT</a:t>
            </a:r>
            <a:r>
              <a:rPr lang="en-IN" dirty="0" smtClean="0">
                <a:latin typeface="Liberation Mono"/>
              </a:rPr>
              <a:t> </a:t>
            </a:r>
            <a:r>
              <a:rPr lang="en-IN" dirty="0">
                <a:solidFill>
                  <a:srgbClr val="0077AA"/>
                </a:solidFill>
                <a:latin typeface="Liberation Mono"/>
              </a:rPr>
              <a:t>INTO</a:t>
            </a:r>
            <a:r>
              <a:rPr lang="en-IN" dirty="0">
                <a:latin typeface="Liberation Mono"/>
              </a:rPr>
              <a:t> TEMP (x, y) </a:t>
            </a:r>
            <a:r>
              <a:rPr lang="en-IN" dirty="0">
                <a:solidFill>
                  <a:srgbClr val="0077AA"/>
                </a:solidFill>
                <a:latin typeface="Liberation Mono"/>
              </a:rPr>
              <a:t>VALUES</a:t>
            </a:r>
            <a:r>
              <a:rPr lang="en-IN" dirty="0">
                <a:latin typeface="Liberation Mono"/>
              </a:rPr>
              <a:t> (1, 1), (12, 12), (123, 123), (123456789, 123456789);</a:t>
            </a:r>
          </a:p>
          <a:p>
            <a:endParaRPr lang="en-IN" dirty="0" smtClean="0">
              <a:solidFill>
                <a:srgbClr val="0077AA"/>
              </a:solidFill>
              <a:latin typeface="Liberation Mono"/>
            </a:endParaRPr>
          </a:p>
          <a:p>
            <a:r>
              <a:rPr lang="en-IN" dirty="0" smtClean="0">
                <a:solidFill>
                  <a:srgbClr val="0077AA"/>
                </a:solidFill>
                <a:latin typeface="Liberation Mono"/>
              </a:rPr>
              <a:t>SELECT</a:t>
            </a:r>
            <a:r>
              <a:rPr lang="en-IN" dirty="0" smtClean="0">
                <a:latin typeface="Liberation Mono"/>
              </a:rPr>
              <a:t> </a:t>
            </a:r>
            <a:r>
              <a:rPr lang="en-IN" dirty="0">
                <a:latin typeface="Liberation Mono"/>
              </a:rPr>
              <a:t>x, y </a:t>
            </a:r>
            <a:r>
              <a:rPr lang="en-IN" dirty="0">
                <a:solidFill>
                  <a:srgbClr val="0077AA"/>
                </a:solidFill>
                <a:latin typeface="Liberation Mono"/>
              </a:rPr>
              <a:t>FROM</a:t>
            </a:r>
            <a:r>
              <a:rPr lang="en-IN" dirty="0">
                <a:latin typeface="Liberation Mono"/>
              </a:rPr>
              <a:t> TEMP </a:t>
            </a:r>
            <a:r>
              <a:rPr lang="en-IN" dirty="0" smtClean="0">
                <a:latin typeface="Liberation Mono"/>
              </a:rPr>
              <a:t>;</a:t>
            </a:r>
            <a:endParaRPr lang="en-IN" dirty="0">
              <a:latin typeface="Liberation Mono"/>
            </a:endParaRPr>
          </a:p>
        </p:txBody>
      </p:sp>
      <p:sp>
        <p:nvSpPr>
          <p:cNvPr id="8" name="Rectangle 7"/>
          <p:cNvSpPr/>
          <p:nvPr/>
        </p:nvSpPr>
        <p:spPr>
          <a:xfrm>
            <a:off x="141348" y="2020922"/>
            <a:ext cx="6716651" cy="1015663"/>
          </a:xfrm>
          <a:prstGeom prst="rect">
            <a:avLst/>
          </a:prstGeom>
          <a:solidFill>
            <a:schemeClr val="tx1"/>
          </a:solidFill>
        </p:spPr>
        <p:txBody>
          <a:bodyPr wrap="square">
            <a:spAutoFit/>
          </a:bodyPr>
          <a:lstStyle/>
          <a:p>
            <a:r>
              <a:rPr lang="en-IN" sz="2000" i="1" dirty="0">
                <a:solidFill>
                  <a:srgbClr val="CFFF21"/>
                </a:solidFill>
              </a:rPr>
              <a:t>If you specify ZEROFILL for a numeric column, MySQL automatically adds the UNSIGNED attribute to the column.</a:t>
            </a:r>
          </a:p>
        </p:txBody>
      </p:sp>
      <p:sp>
        <p:nvSpPr>
          <p:cNvPr id="6" name="Rectangle 5"/>
          <p:cNvSpPr/>
          <p:nvPr/>
        </p:nvSpPr>
        <p:spPr>
          <a:xfrm>
            <a:off x="142876" y="5600658"/>
            <a:ext cx="8715404" cy="400110"/>
          </a:xfrm>
          <a:prstGeom prst="rect">
            <a:avLst/>
          </a:prstGeom>
        </p:spPr>
        <p:txBody>
          <a:bodyPr wrap="square">
            <a:spAutoFit/>
          </a:bodyPr>
          <a:lstStyle/>
          <a:p>
            <a:r>
              <a:rPr lang="en-US" sz="2000" b="1" dirty="0" smtClean="0">
                <a:solidFill>
                  <a:srgbClr val="2658E6"/>
                </a:solidFill>
              </a:rPr>
              <a:t>Unsigned</a:t>
            </a:r>
            <a:r>
              <a:rPr lang="en-US" sz="2000" dirty="0" smtClean="0">
                <a:solidFill>
                  <a:srgbClr val="2658E6"/>
                </a:solidFill>
              </a:rPr>
              <a:t> type can be used to permit only non-negative numbers</a:t>
            </a:r>
            <a:endParaRPr lang="en-US" sz="2000" dirty="0">
              <a:solidFill>
                <a:srgbClr val="2658E6"/>
              </a:solidFill>
            </a:endParaRPr>
          </a:p>
        </p:txBody>
      </p:sp>
    </p:spTree>
    <p:extLst>
      <p:ext uri="{BB962C8B-B14F-4D97-AF65-F5344CB8AC3E}">
        <p14:creationId xmlns:p14="http://schemas.microsoft.com/office/powerpoint/2010/main" xmlns="" val="468722535"/>
      </p:ext>
    </p:extLst>
  </p:cSld>
  <p:clrMapOvr>
    <a:masterClrMapping/>
  </p:clrMapOvr>
  <p:timing>
    <p:tnLst>
      <p:par>
        <p:cTn id="1" dur="indefinite" restart="never" nodeType="tmRoot"/>
      </p:par>
    </p:tnLst>
  </p:timing>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CONSTRAINTS</a:t>
            </a:r>
          </a:p>
        </p:txBody>
      </p:sp>
      <p:sp>
        <p:nvSpPr>
          <p:cNvPr id="3" name="Rectangle 2"/>
          <p:cNvSpPr/>
          <p:nvPr/>
        </p:nvSpPr>
        <p:spPr>
          <a:xfrm>
            <a:off x="304800" y="3869486"/>
            <a:ext cx="8534400" cy="1631216"/>
          </a:xfrm>
          <a:prstGeom prst="rect">
            <a:avLst/>
          </a:prstGeom>
        </p:spPr>
        <p:txBody>
          <a:bodyPr wrap="square">
            <a:spAutoFit/>
          </a:bodyPr>
          <a:lstStyle/>
          <a:p>
            <a:r>
              <a:rPr lang="en-IN" sz="2000" b="1" dirty="0" smtClean="0"/>
              <a:t>PRI</a:t>
            </a:r>
            <a:r>
              <a:rPr lang="en-IN" sz="2000" dirty="0" smtClean="0"/>
              <a:t> =&gt; primary key</a:t>
            </a:r>
          </a:p>
          <a:p>
            <a:r>
              <a:rPr lang="en-IN" sz="2000" b="1" dirty="0" smtClean="0"/>
              <a:t>UNI</a:t>
            </a:r>
            <a:r>
              <a:rPr lang="en-IN" sz="2000" dirty="0" smtClean="0"/>
              <a:t> =&gt; unique key</a:t>
            </a:r>
          </a:p>
          <a:p>
            <a:r>
              <a:rPr lang="en-IN" sz="2000" b="1" dirty="0" smtClean="0"/>
              <a:t>MUL</a:t>
            </a:r>
            <a:r>
              <a:rPr lang="en-IN" sz="2000" dirty="0" smtClean="0"/>
              <a:t>=&gt; is basically an index that is neither a </a:t>
            </a:r>
            <a:r>
              <a:rPr lang="en-IN" sz="2000" b="1" dirty="0" smtClean="0">
                <a:solidFill>
                  <a:srgbClr val="0089A4"/>
                </a:solidFill>
              </a:rPr>
              <a:t>primary</a:t>
            </a:r>
            <a:r>
              <a:rPr lang="en-IN" sz="2000" dirty="0" smtClean="0">
                <a:solidFill>
                  <a:srgbClr val="0089A4"/>
                </a:solidFill>
              </a:rPr>
              <a:t> </a:t>
            </a:r>
            <a:r>
              <a:rPr lang="en-IN" sz="2000" b="1" dirty="0" smtClean="0">
                <a:solidFill>
                  <a:srgbClr val="0089A4"/>
                </a:solidFill>
              </a:rPr>
              <a:t>key</a:t>
            </a:r>
            <a:r>
              <a:rPr lang="en-IN" sz="2000" dirty="0" smtClean="0">
                <a:solidFill>
                  <a:srgbClr val="0089A4"/>
                </a:solidFill>
              </a:rPr>
              <a:t> </a:t>
            </a:r>
            <a:r>
              <a:rPr lang="en-IN" sz="2000" dirty="0" smtClean="0"/>
              <a:t>nor a </a:t>
            </a:r>
            <a:r>
              <a:rPr lang="en-IN" sz="2000" b="1" dirty="0">
                <a:solidFill>
                  <a:srgbClr val="0089A4"/>
                </a:solidFill>
              </a:rPr>
              <a:t>unique</a:t>
            </a:r>
            <a:r>
              <a:rPr lang="en-IN" sz="2000" dirty="0" smtClean="0"/>
              <a:t> </a:t>
            </a:r>
            <a:r>
              <a:rPr lang="en-IN" sz="2000" b="1" dirty="0">
                <a:solidFill>
                  <a:srgbClr val="0089A4"/>
                </a:solidFill>
              </a:rPr>
              <a:t>key</a:t>
            </a:r>
            <a:r>
              <a:rPr lang="en-IN" sz="2000" dirty="0" smtClean="0"/>
              <a:t>. The name comes from "multiple" because multiple occurrences of the same value are allowed.</a:t>
            </a:r>
            <a:endParaRPr lang="en-IN" sz="2000" dirty="0"/>
          </a:p>
        </p:txBody>
      </p:sp>
      <p:sp>
        <p:nvSpPr>
          <p:cNvPr id="4" name="Rectangle 3"/>
          <p:cNvSpPr/>
          <p:nvPr/>
        </p:nvSpPr>
        <p:spPr>
          <a:xfrm>
            <a:off x="152400" y="457200"/>
            <a:ext cx="8839200" cy="707886"/>
          </a:xfrm>
          <a:prstGeom prst="rect">
            <a:avLst/>
          </a:prstGeom>
          <a:solidFill>
            <a:schemeClr val="tx1">
              <a:lumMod val="85000"/>
              <a:lumOff val="15000"/>
            </a:schemeClr>
          </a:solidFill>
        </p:spPr>
        <p:txBody>
          <a:bodyPr wrap="square">
            <a:spAutoFit/>
          </a:bodyPr>
          <a:lstStyle/>
          <a:p>
            <a:r>
              <a:rPr lang="en-IN" sz="2000" dirty="0">
                <a:solidFill>
                  <a:srgbClr val="DCFA2A"/>
                </a:solidFill>
              </a:rPr>
              <a:t>If more than one of the Key values applies to a given column of a table, Key displays the one with the highest priority, in the order PRI, UNI, and MUL.</a:t>
            </a:r>
          </a:p>
        </p:txBody>
      </p:sp>
      <p:sp>
        <p:nvSpPr>
          <p:cNvPr id="6" name="Rectangle 5"/>
          <p:cNvSpPr/>
          <p:nvPr/>
        </p:nvSpPr>
        <p:spPr>
          <a:xfrm>
            <a:off x="2743200" y="1437922"/>
            <a:ext cx="6096000" cy="707886"/>
          </a:xfrm>
          <a:prstGeom prst="rect">
            <a:avLst/>
          </a:prstGeom>
          <a:solidFill>
            <a:srgbClr val="E0D612"/>
          </a:solidFill>
        </p:spPr>
        <p:txBody>
          <a:bodyPr wrap="square">
            <a:spAutoFit/>
          </a:bodyPr>
          <a:lstStyle/>
          <a:p>
            <a:r>
              <a:rPr lang="en-IN" sz="2000" dirty="0"/>
              <a:t>Note that a table with a </a:t>
            </a:r>
            <a:r>
              <a:rPr lang="en-IN" sz="2000" b="1" dirty="0"/>
              <a:t>foreign</a:t>
            </a:r>
            <a:r>
              <a:rPr lang="en-IN" sz="2000" dirty="0"/>
              <a:t> </a:t>
            </a:r>
            <a:r>
              <a:rPr lang="en-IN" sz="2000" b="1" dirty="0"/>
              <a:t>key</a:t>
            </a:r>
            <a:r>
              <a:rPr lang="en-IN" sz="2000" dirty="0"/>
              <a:t> that references another table's primary key is MUL</a:t>
            </a:r>
          </a:p>
        </p:txBody>
      </p:sp>
      <p:sp>
        <p:nvSpPr>
          <p:cNvPr id="7" name="Rectangle 6"/>
          <p:cNvSpPr/>
          <p:nvPr/>
        </p:nvSpPr>
        <p:spPr>
          <a:xfrm>
            <a:off x="3370400" y="3214686"/>
            <a:ext cx="2416046" cy="400110"/>
          </a:xfrm>
          <a:prstGeom prst="rect">
            <a:avLst/>
          </a:prstGeom>
        </p:spPr>
        <p:txBody>
          <a:bodyPr wrap="none">
            <a:spAutoFit/>
          </a:bodyPr>
          <a:lstStyle/>
          <a:p>
            <a:r>
              <a:rPr lang="en-US" sz="2000" dirty="0" smtClean="0">
                <a:solidFill>
                  <a:srgbClr val="00B0F0"/>
                </a:solidFill>
              </a:rPr>
              <a:t>to limit or to restrict</a:t>
            </a:r>
            <a:endParaRPr lang="en-US" sz="2000" dirty="0">
              <a:solidFill>
                <a:srgbClr val="00B0F0"/>
              </a:solidFill>
            </a:endParaRPr>
          </a:p>
        </p:txBody>
      </p:sp>
    </p:spTree>
    <p:extLst>
      <p:ext uri="{BB962C8B-B14F-4D97-AF65-F5344CB8AC3E}">
        <p14:creationId xmlns:p14="http://schemas.microsoft.com/office/powerpoint/2010/main" xmlns="" val="3975298614"/>
      </p:ext>
    </p:extLst>
  </p:cSld>
  <p:clrMapOvr>
    <a:masterClrMapping/>
  </p:clrMapOvr>
  <p:timing>
    <p:tnLst>
      <p:par>
        <p:cTn id="1" dur="indefinite" restart="never" nodeType="tmRoot"/>
      </p:par>
    </p:tnLst>
  </p:timing>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a:t>
            </a:r>
          </a:p>
        </p:txBody>
      </p:sp>
      <p:sp>
        <p:nvSpPr>
          <p:cNvPr id="5" name="Rectangle 4"/>
          <p:cNvSpPr/>
          <p:nvPr/>
        </p:nvSpPr>
        <p:spPr>
          <a:xfrm>
            <a:off x="76200" y="838200"/>
            <a:ext cx="8991600" cy="3139321"/>
          </a:xfrm>
          <a:prstGeom prst="rect">
            <a:avLst/>
          </a:prstGeom>
        </p:spPr>
        <p:txBody>
          <a:bodyPr wrap="square">
            <a:spAutoFit/>
          </a:bodyPr>
          <a:lstStyle/>
          <a:p>
            <a:r>
              <a:rPr lang="en-US" dirty="0">
                <a:latin typeface="Arial" panose="020B0604020202020204" pitchFamily="34" charset="0"/>
                <a:cs typeface="Arial" panose="020B0604020202020204" pitchFamily="34" charset="0"/>
              </a:rPr>
              <a:t>MySQL CONSTRAINT is used to define rules to allow or restrict what values can be stored in columns. The purpose of inducing constraints is to enforce the integrity of a database. </a:t>
            </a:r>
            <a:endParaRPr lang="en-US" dirty="0" smtClean="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a:p>
            <a:r>
              <a:rPr lang="en-US" dirty="0" smtClean="0">
                <a:latin typeface="Arial" panose="020B0604020202020204" pitchFamily="34" charset="0"/>
                <a:cs typeface="Arial" panose="020B0604020202020204" pitchFamily="34" charset="0"/>
              </a:rPr>
              <a:t>MySQL </a:t>
            </a:r>
            <a:r>
              <a:rPr lang="en-US" dirty="0">
                <a:latin typeface="Arial" panose="020B0604020202020204" pitchFamily="34" charset="0"/>
                <a:cs typeface="Arial" panose="020B0604020202020204" pitchFamily="34" charset="0"/>
              </a:rPr>
              <a:t>CONSTRAINTS are used to limit the type of data that can be inserted into a table.</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MySQL CONSTRAINTS can be classified into two types - column level and table level.</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column level constraints can apply only to one column where as table level constraints are applied to the entire table.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2651379239"/>
      </p:ext>
    </p:extLst>
  </p:cSld>
  <p:clrMapOvr>
    <a:masterClrMapping/>
  </p:clrMapOvr>
  <p:timing>
    <p:tnLst>
      <p:par>
        <p:cTn id="1" dur="indefinite" restart="never" nodeType="tmRoot"/>
      </p:par>
    </p:tnLst>
  </p:timing>
</p:sld>
</file>

<file path=ppt/slides/slide3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400" y="141982"/>
            <a:ext cx="8763000" cy="1077218"/>
          </a:xfrm>
          <a:prstGeom prst="rect">
            <a:avLst/>
          </a:prstGeom>
        </p:spPr>
        <p:txBody>
          <a:bodyPr wrap="square">
            <a:spAutoFit/>
          </a:bodyPr>
          <a:lstStyle/>
          <a:p>
            <a:pPr lvl="0" algn="r">
              <a:spcBef>
                <a:spcPct val="0"/>
              </a:spcBef>
              <a:defRPr/>
            </a:pPr>
            <a:r>
              <a:rPr lang="en-IN" sz="3200" b="1" i="1" dirty="0">
                <a:solidFill>
                  <a:srgbClr val="FF9900"/>
                </a:solidFill>
                <a:latin typeface="Arial" pitchFamily="34" charset="0"/>
                <a:cs typeface="Arial" pitchFamily="34" charset="0"/>
              </a:rPr>
              <a:t>Keys in Relational Model (Candidate, Super, Primary, Alternate and Foreign)?</a:t>
            </a:r>
            <a:endParaRPr lang="en-US" sz="32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52400" y="1676400"/>
            <a:ext cx="8839200" cy="3416320"/>
          </a:xfrm>
          <a:prstGeom prst="rect">
            <a:avLst/>
          </a:prstGeom>
        </p:spPr>
        <p:txBody>
          <a:bodyPr wrap="square">
            <a:spAutoFit/>
          </a:bodyPr>
          <a:lstStyle/>
          <a:p>
            <a:pPr algn="just"/>
            <a:r>
              <a:rPr lang="en-IN" b="1" i="1" dirty="0" smtClean="0">
                <a:solidFill>
                  <a:schemeClr val="bg2">
                    <a:lumMod val="50000"/>
                  </a:schemeClr>
                </a:solidFill>
                <a:latin typeface="Arial" pitchFamily="34" charset="0"/>
                <a:cs typeface="Arial" pitchFamily="34" charset="0"/>
              </a:rPr>
              <a:t>Candidate </a:t>
            </a:r>
            <a:r>
              <a:rPr lang="en-IN" b="1" i="1" dirty="0">
                <a:solidFill>
                  <a:schemeClr val="bg2">
                    <a:lumMod val="50000"/>
                  </a:schemeClr>
                </a:solidFill>
                <a:latin typeface="Arial" pitchFamily="34" charset="0"/>
                <a:cs typeface="Arial" pitchFamily="34" charset="0"/>
              </a:rPr>
              <a:t>Key: </a:t>
            </a:r>
            <a:r>
              <a:rPr lang="en-IN" dirty="0">
                <a:solidFill>
                  <a:schemeClr val="bg2">
                    <a:lumMod val="50000"/>
                  </a:schemeClr>
                </a:solidFill>
                <a:latin typeface="Arial" pitchFamily="34" charset="0"/>
                <a:cs typeface="Arial" pitchFamily="34" charset="0"/>
              </a:rPr>
              <a:t>The minimal set of attribute which can uniquely identify a tuple is known as candidate key. There can be more than one candidate key in a relation. For Example, ID as well as PHONE both are candidate keys for relation STUDENT. </a:t>
            </a:r>
            <a:endParaRPr lang="en-IN" dirty="0" smtClean="0">
              <a:solidFill>
                <a:schemeClr val="bg2">
                  <a:lumMod val="50000"/>
                </a:schemeClr>
              </a:solidFill>
              <a:latin typeface="Arial" pitchFamily="34" charset="0"/>
              <a:cs typeface="Arial" pitchFamily="34" charset="0"/>
            </a:endParaRPr>
          </a:p>
          <a:p>
            <a:pPr algn="just"/>
            <a:endParaRPr lang="en-IN" dirty="0">
              <a:solidFill>
                <a:schemeClr val="bg2">
                  <a:lumMod val="50000"/>
                </a:schemeClr>
              </a:solidFill>
              <a:latin typeface="Arial" pitchFamily="34" charset="0"/>
              <a:cs typeface="Arial" pitchFamily="34" charset="0"/>
            </a:endParaRPr>
          </a:p>
          <a:p>
            <a:pPr algn="just"/>
            <a:r>
              <a:rPr lang="en-IN" b="1" i="1" dirty="0">
                <a:solidFill>
                  <a:schemeClr val="bg2">
                    <a:lumMod val="50000"/>
                  </a:schemeClr>
                </a:solidFill>
                <a:latin typeface="Arial" pitchFamily="34" charset="0"/>
                <a:cs typeface="Arial" pitchFamily="34" charset="0"/>
              </a:rPr>
              <a:t>Primary Key: </a:t>
            </a:r>
            <a:r>
              <a:rPr lang="en-IN" dirty="0">
                <a:solidFill>
                  <a:schemeClr val="bg2">
                    <a:lumMod val="50000"/>
                  </a:schemeClr>
                </a:solidFill>
                <a:latin typeface="Gentium Basic"/>
              </a:rPr>
              <a:t>There can be more than one candidate key in a relation out of which one can be chosen as primary key. For Example, ID as well as PHONE both are candidate keys for relation STUDENT but ID can be chosen as primary key (only one out of many candidate keys</a:t>
            </a:r>
            <a:r>
              <a:rPr lang="en-IN" dirty="0" smtClean="0">
                <a:solidFill>
                  <a:schemeClr val="bg2">
                    <a:lumMod val="50000"/>
                  </a:schemeClr>
                </a:solidFill>
                <a:latin typeface="Gentium Basic"/>
              </a:rPr>
              <a:t>).</a:t>
            </a:r>
          </a:p>
          <a:p>
            <a:pPr algn="just"/>
            <a:endParaRPr lang="en-IN" dirty="0">
              <a:solidFill>
                <a:schemeClr val="bg2">
                  <a:lumMod val="50000"/>
                </a:schemeClr>
              </a:solidFill>
              <a:latin typeface="Gentium Basic"/>
            </a:endParaRPr>
          </a:p>
          <a:p>
            <a:pPr algn="just"/>
            <a:r>
              <a:rPr lang="en-IN" b="1" i="1" dirty="0">
                <a:solidFill>
                  <a:schemeClr val="bg2">
                    <a:lumMod val="50000"/>
                  </a:schemeClr>
                </a:solidFill>
                <a:latin typeface="Gentium Basic"/>
              </a:rPr>
              <a:t>Alternate Key: </a:t>
            </a:r>
            <a:r>
              <a:rPr lang="en-IN" dirty="0">
                <a:solidFill>
                  <a:schemeClr val="bg2">
                    <a:lumMod val="50000"/>
                  </a:schemeClr>
                </a:solidFill>
                <a:latin typeface="Gentium Basic"/>
              </a:rPr>
              <a:t>The candidate key other than primary key is called as alternate key. For Example, ID as well as PHONE both are candidate keys for relation STUDENT but PHONE will be alternate key (only one out of many candidate keys).</a:t>
            </a:r>
          </a:p>
        </p:txBody>
      </p:sp>
    </p:spTree>
    <p:extLst>
      <p:ext uri="{BB962C8B-B14F-4D97-AF65-F5344CB8AC3E}">
        <p14:creationId xmlns:p14="http://schemas.microsoft.com/office/powerpoint/2010/main" xmlns="" val="310790388"/>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a:t>
            </a:r>
            <a:r>
              <a:rPr lang="en-IN" sz="4800" dirty="0" smtClean="0">
                <a:solidFill>
                  <a:srgbClr val="DC525C"/>
                </a:solidFill>
                <a:latin typeface="Segoe UI Light" panose="020B0502040204020203" pitchFamily="34" charset="0"/>
                <a:cs typeface="Segoe UI Light" panose="020B0502040204020203" pitchFamily="34" charset="0"/>
              </a:rPr>
              <a:t>PRIMARY KEY constraint?</a:t>
            </a:r>
            <a:endParaRPr lang="en-US" sz="4800" dirty="0" smtClean="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2400"/>
            <a:ext cx="8839200" cy="2060564"/>
          </a:xfrm>
          <a:prstGeom prst="rect">
            <a:avLst/>
          </a:prstGeom>
          <a:solidFill>
            <a:srgbClr val="B2242E"/>
          </a:solidFill>
        </p:spPr>
        <p:txBody>
          <a:bodyPr wrap="square">
            <a:spAutoFit/>
          </a:bodyPr>
          <a:lstStyle/>
          <a:p>
            <a:pPr marL="285750" indent="-285750">
              <a:lnSpc>
                <a:spcPct val="150000"/>
              </a:lnSpc>
              <a:buFont typeface="Arial" panose="020B0604020202020204" pitchFamily="34" charset="0"/>
              <a:buChar char="•"/>
            </a:pPr>
            <a:r>
              <a:rPr lang="en-IN" sz="2200" dirty="0">
                <a:solidFill>
                  <a:schemeClr val="bg2"/>
                </a:solidFill>
                <a:latin typeface="Segoe UI Light" panose="020B0502040204020203" pitchFamily="34" charset="0"/>
                <a:cs typeface="Segoe UI Light" panose="020B0502040204020203" pitchFamily="34" charset="0"/>
              </a:rPr>
              <a:t>A primary key cannot be NULL</a:t>
            </a:r>
          </a:p>
          <a:p>
            <a:pPr marL="285750" indent="-285750">
              <a:lnSpc>
                <a:spcPct val="150000"/>
              </a:lnSpc>
              <a:buFont typeface="Arial" panose="020B0604020202020204" pitchFamily="34" charset="0"/>
              <a:buChar char="•"/>
            </a:pPr>
            <a:r>
              <a:rPr lang="en-IN" sz="2200" dirty="0">
                <a:solidFill>
                  <a:schemeClr val="bg2"/>
                </a:solidFill>
                <a:latin typeface="Segoe UI Light" panose="020B0502040204020203" pitchFamily="34" charset="0"/>
                <a:cs typeface="Segoe UI Light" panose="020B0502040204020203" pitchFamily="34" charset="0"/>
              </a:rPr>
              <a:t>A primary key value must be unique</a:t>
            </a:r>
          </a:p>
          <a:p>
            <a:pPr marL="285750" indent="-285750">
              <a:lnSpc>
                <a:spcPct val="150000"/>
              </a:lnSpc>
              <a:buFont typeface="Arial" panose="020B0604020202020204" pitchFamily="34" charset="0"/>
              <a:buChar char="•"/>
            </a:pPr>
            <a:r>
              <a:rPr lang="en-IN" sz="2200" dirty="0">
                <a:solidFill>
                  <a:schemeClr val="bg2"/>
                </a:solidFill>
                <a:latin typeface="Segoe UI Light" panose="020B0502040204020203" pitchFamily="34" charset="0"/>
                <a:cs typeface="Segoe UI Light" panose="020B0502040204020203" pitchFamily="34" charset="0"/>
              </a:rPr>
              <a:t>The primary key values cannot be changed</a:t>
            </a:r>
          </a:p>
          <a:p>
            <a:pPr marL="285750" indent="-285750">
              <a:lnSpc>
                <a:spcPct val="150000"/>
              </a:lnSpc>
              <a:buFont typeface="Arial" panose="020B0604020202020204" pitchFamily="34" charset="0"/>
              <a:buChar char="•"/>
            </a:pPr>
            <a:r>
              <a:rPr lang="en-IN" sz="2200" dirty="0">
                <a:solidFill>
                  <a:schemeClr val="bg2"/>
                </a:solidFill>
                <a:latin typeface="Segoe UI Light" panose="020B0502040204020203" pitchFamily="34" charset="0"/>
                <a:cs typeface="Segoe UI Light" panose="020B0502040204020203" pitchFamily="34" charset="0"/>
              </a:rPr>
              <a:t>The primary key must be given a value when a new record is inserted.</a:t>
            </a:r>
          </a:p>
        </p:txBody>
      </p:sp>
      <p:sp>
        <p:nvSpPr>
          <p:cNvPr id="5" name="TextBox 4"/>
          <p:cNvSpPr txBox="1"/>
          <p:nvPr/>
        </p:nvSpPr>
        <p:spPr>
          <a:xfrm>
            <a:off x="138545" y="4572000"/>
            <a:ext cx="8853055" cy="769441"/>
          </a:xfrm>
          <a:prstGeom prst="rect">
            <a:avLst/>
          </a:prstGeom>
          <a:solidFill>
            <a:srgbClr val="1B0125"/>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IN" dirty="0">
                <a:solidFill>
                  <a:srgbClr val="FFFF00"/>
                </a:solidFill>
              </a:rPr>
              <a:t>If, we give on a column a combination of </a:t>
            </a:r>
            <a:r>
              <a:rPr lang="en-IN" b="1" i="1" dirty="0">
                <a:solidFill>
                  <a:srgbClr val="FFFF00"/>
                </a:solidFill>
              </a:rPr>
              <a:t>NOT</a:t>
            </a:r>
            <a:r>
              <a:rPr lang="en-IN" dirty="0">
                <a:solidFill>
                  <a:srgbClr val="FFFF00"/>
                </a:solidFill>
              </a:rPr>
              <a:t> </a:t>
            </a:r>
            <a:r>
              <a:rPr lang="en-IN" b="1" i="1" dirty="0">
                <a:solidFill>
                  <a:srgbClr val="FFFF00"/>
                </a:solidFill>
              </a:rPr>
              <a:t>NULL</a:t>
            </a:r>
            <a:r>
              <a:rPr lang="en-IN" dirty="0">
                <a:solidFill>
                  <a:srgbClr val="FFFF00"/>
                </a:solidFill>
              </a:rPr>
              <a:t> &amp; </a:t>
            </a:r>
            <a:r>
              <a:rPr lang="en-IN" b="1" i="1" dirty="0">
                <a:solidFill>
                  <a:srgbClr val="FFFF00"/>
                </a:solidFill>
              </a:rPr>
              <a:t>UNIQUE</a:t>
            </a:r>
            <a:r>
              <a:rPr lang="en-IN" dirty="0">
                <a:solidFill>
                  <a:srgbClr val="FFFF00"/>
                </a:solidFill>
              </a:rPr>
              <a:t> </a:t>
            </a:r>
            <a:r>
              <a:rPr lang="en-IN" b="1" dirty="0">
                <a:solidFill>
                  <a:srgbClr val="FFFF00"/>
                </a:solidFill>
              </a:rPr>
              <a:t>key</a:t>
            </a:r>
            <a:r>
              <a:rPr lang="en-IN" dirty="0">
                <a:solidFill>
                  <a:srgbClr val="FFFF00"/>
                </a:solidFill>
              </a:rPr>
              <a:t> then it behaves like a </a:t>
            </a:r>
            <a:r>
              <a:rPr lang="en-IN" b="1" i="1" dirty="0">
                <a:solidFill>
                  <a:srgbClr val="FFFF00"/>
                </a:solidFill>
              </a:rPr>
              <a:t>PRIMARY</a:t>
            </a:r>
            <a:r>
              <a:rPr lang="en-IN" dirty="0">
                <a:solidFill>
                  <a:srgbClr val="FFFF00"/>
                </a:solidFill>
              </a:rPr>
              <a:t> </a:t>
            </a:r>
            <a:r>
              <a:rPr lang="en-IN" b="1" dirty="0" smtClean="0">
                <a:solidFill>
                  <a:srgbClr val="FFFF00"/>
                </a:solidFill>
              </a:rPr>
              <a:t>key.</a:t>
            </a:r>
            <a:endParaRPr lang="en-IN" b="1" dirty="0">
              <a:solidFill>
                <a:srgbClr val="FFFF00"/>
              </a:solidFill>
            </a:endParaRPr>
          </a:p>
        </p:txBody>
      </p:sp>
    </p:spTree>
    <p:extLst>
      <p:ext uri="{BB962C8B-B14F-4D97-AF65-F5344CB8AC3E}">
        <p14:creationId xmlns:p14="http://schemas.microsoft.com/office/powerpoint/2010/main" xmlns="" val="188848548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smtClean="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smtClean="0">
                <a:solidFill>
                  <a:srgbClr val="DC525C"/>
                </a:solidFill>
                <a:latin typeface="Segoe UI Light" panose="020B0502040204020203" pitchFamily="34" charset="0"/>
                <a:cs typeface="Segoe UI Light" panose="020B0502040204020203" pitchFamily="34" charset="0"/>
              </a:rPr>
              <a:t>Attribute</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1923500635"/>
      </p:ext>
    </p:extLst>
  </p:cSld>
  <p:clrMapOvr>
    <a:masterClrMapping/>
  </p:clrMapOvr>
  <p:timing>
    <p:tnLst>
      <p:par>
        <p:cTn id="1" dur="indefinite" restart="never" nodeType="tmRoot"/>
      </p:par>
    </p:tnLst>
  </p:timing>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Primary Key</a:t>
            </a:r>
          </a:p>
        </p:txBody>
      </p:sp>
      <p:sp>
        <p:nvSpPr>
          <p:cNvPr id="2" name="Rectangle 1"/>
          <p:cNvSpPr/>
          <p:nvPr/>
        </p:nvSpPr>
        <p:spPr>
          <a:xfrm>
            <a:off x="152400" y="1600200"/>
            <a:ext cx="8839200" cy="2308324"/>
          </a:xfrm>
          <a:prstGeom prst="rect">
            <a:avLst/>
          </a:prstGeom>
          <a:solidFill>
            <a:schemeClr val="accent4">
              <a:lumMod val="75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must contain unique values. If the primary key consists of multiple columns, the combination of values in these columns must be unique</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column cannot contain NULL values. It means that you have to declare the primary key column with the NOT NULL  attribute. If you don’t, MySQL will force the primary key column as NOT NULL  implicitly</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p:txBody>
      </p:sp>
      <p:sp>
        <p:nvSpPr>
          <p:cNvPr id="3" name="Rectangle 2"/>
          <p:cNvSpPr/>
          <p:nvPr/>
        </p:nvSpPr>
        <p:spPr>
          <a:xfrm>
            <a:off x="152400" y="757465"/>
            <a:ext cx="8839200" cy="646331"/>
          </a:xfrm>
          <a:prstGeom prst="rect">
            <a:avLst/>
          </a:prstGeom>
        </p:spPr>
        <p:txBody>
          <a:bodyPr wrap="square">
            <a:spAutoFit/>
          </a:bodyPr>
          <a:lstStyle/>
          <a:p>
            <a:r>
              <a:rPr lang="en-IN" dirty="0">
                <a:solidFill>
                  <a:srgbClr val="000000"/>
                </a:solidFill>
                <a:latin typeface="Arial" panose="020B0604020202020204" pitchFamily="34" charset="0"/>
                <a:cs typeface="Arial" panose="020B0604020202020204" pitchFamily="34" charset="0"/>
              </a:rPr>
              <a:t>A primary key is a column or a set of columns that uniquely identifies each row in the table. </a:t>
            </a:r>
            <a:endParaRPr lang="en-IN" dirty="0">
              <a:latin typeface="Arial" panose="020B0604020202020204" pitchFamily="34" charset="0"/>
              <a:cs typeface="Arial" panose="020B0604020202020204" pitchFamily="34" charset="0"/>
            </a:endParaRPr>
          </a:p>
        </p:txBody>
      </p:sp>
      <p:sp>
        <p:nvSpPr>
          <p:cNvPr id="5" name="Rectangle 4"/>
          <p:cNvSpPr/>
          <p:nvPr/>
        </p:nvSpPr>
        <p:spPr>
          <a:xfrm>
            <a:off x="152400" y="4191000"/>
            <a:ext cx="4572000" cy="1754326"/>
          </a:xfrm>
          <a:prstGeom prst="rect">
            <a:avLst/>
          </a:prstGeom>
          <a:solidFill>
            <a:schemeClr val="tx1"/>
          </a:solid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endParaRPr lang="en-IN" b="1" dirty="0" smtClean="0">
              <a:solidFill>
                <a:srgbClr val="75DBFF"/>
              </a:solidFill>
              <a:latin typeface="Arial" panose="020B0604020202020204" pitchFamily="34" charset="0"/>
              <a:cs typeface="Arial" panose="020B0604020202020204" pitchFamily="34" charset="0"/>
            </a:endParaRPr>
          </a:p>
          <a:p>
            <a:pPr>
              <a:lnSpc>
                <a:spcPct val="150000"/>
              </a:lnSpc>
            </a:pPr>
            <a:r>
              <a:rPr lang="en-IN" dirty="0" smtClean="0">
                <a:solidFill>
                  <a:srgbClr val="00B0F0"/>
                </a:solidFill>
                <a:latin typeface="Arial" panose="020B0604020202020204" pitchFamily="34" charset="0"/>
                <a:cs typeface="Arial" panose="020B0604020202020204" pitchFamily="34" charset="0"/>
              </a:rPr>
              <a:t>information_schema.table_constraints</a:t>
            </a:r>
            <a:r>
              <a:rPr lang="en-IN" dirty="0">
                <a:solidFill>
                  <a:srgbClr val="00B0F0"/>
                </a:solidFill>
                <a:latin typeface="Arial" panose="020B0604020202020204" pitchFamily="34" charset="0"/>
                <a:cs typeface="Arial" panose="020B0604020202020204" pitchFamily="34" charset="0"/>
              </a:rPr>
              <a:t>;</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
        <p:nvSpPr>
          <p:cNvPr id="6" name="Rectangle 5"/>
          <p:cNvSpPr/>
          <p:nvPr/>
        </p:nvSpPr>
        <p:spPr>
          <a:xfrm>
            <a:off x="4953000" y="4104928"/>
            <a:ext cx="4038600" cy="707886"/>
          </a:xfrm>
          <a:prstGeom prst="rect">
            <a:avLst/>
          </a:prstGeom>
        </p:spPr>
        <p:txBody>
          <a:bodyPr wrap="square">
            <a:spAutoFit/>
          </a:bodyPr>
          <a:lstStyle/>
          <a:p>
            <a:r>
              <a:rPr lang="en-IN" sz="2000" dirty="0">
                <a:solidFill>
                  <a:srgbClr val="006C86"/>
                </a:solidFill>
              </a:rPr>
              <a:t>Primary key in a relation </a:t>
            </a:r>
            <a:r>
              <a:rPr lang="en-IN" sz="2000" dirty="0" smtClean="0">
                <a:solidFill>
                  <a:srgbClr val="006C86"/>
                </a:solidFill>
              </a:rPr>
              <a:t>is </a:t>
            </a:r>
            <a:r>
              <a:rPr lang="en-IN" sz="2000" dirty="0">
                <a:solidFill>
                  <a:srgbClr val="006C86"/>
                </a:solidFill>
              </a:rPr>
              <a:t>always associated with an INDEX object</a:t>
            </a:r>
          </a:p>
        </p:txBody>
      </p:sp>
    </p:spTree>
    <p:extLst>
      <p:ext uri="{BB962C8B-B14F-4D97-AF65-F5344CB8AC3E}">
        <p14:creationId xmlns:p14="http://schemas.microsoft.com/office/powerpoint/2010/main" xmlns="" val="2907623610"/>
      </p:ext>
    </p:extLst>
  </p:cSld>
  <p:clrMapOvr>
    <a:masterClrMapping/>
  </p:clrMapOvr>
  <p:timing>
    <p:tnLst>
      <p:par>
        <p:cTn id="1" dur="indefinite" restart="never" nodeType="tmRoot"/>
      </p:par>
    </p:tnLst>
  </p:timing>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Add Primary Key</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users table whose primary key is user_id </a:t>
            </a:r>
            <a:r>
              <a:rPr lang="en-IN" dirty="0" smtClean="0">
                <a:latin typeface="Arial" panose="020B0604020202020204" pitchFamily="34" charset="0"/>
                <a:cs typeface="Arial" panose="020B0604020202020204" pitchFamily="34" charset="0"/>
              </a:rPr>
              <a:t>column.</a:t>
            </a:r>
            <a:endParaRPr lang="en-IN" dirty="0">
              <a:latin typeface="Arial" panose="020B0604020202020204" pitchFamily="34" charset="0"/>
              <a:cs typeface="Arial" panose="020B0604020202020204" pitchFamily="34" charset="0"/>
            </a:endParaRPr>
          </a:p>
        </p:txBody>
      </p:sp>
      <p:sp>
        <p:nvSpPr>
          <p:cNvPr id="2" name="Rectangle 1"/>
          <p:cNvSpPr/>
          <p:nvPr/>
        </p:nvSpPr>
        <p:spPr>
          <a:xfrm>
            <a:off x="76200" y="1258669"/>
            <a:ext cx="899160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user_id </a:t>
            </a:r>
            <a:r>
              <a:rPr lang="en-IN" sz="1600" dirty="0">
                <a:latin typeface="Arial" panose="020B0604020202020204" pitchFamily="34" charset="0"/>
                <a:cs typeface="Arial" panose="020B0604020202020204" pitchFamily="34" charset="0"/>
              </a:rPr>
              <a:t>INT </a:t>
            </a:r>
            <a:r>
              <a:rPr lang="en-IN" sz="1600" dirty="0">
                <a:solidFill>
                  <a:srgbClr val="C00000"/>
                </a:solidFill>
                <a:latin typeface="Arial" panose="020B0604020202020204" pitchFamily="34" charset="0"/>
                <a:cs typeface="Arial" panose="020B0604020202020204" pitchFamily="34" charset="0"/>
              </a:rPr>
              <a:t>PRIMARY KEY</a:t>
            </a:r>
            <a:r>
              <a:rPr lang="en-IN" sz="1600" dirty="0">
                <a:latin typeface="Arial" panose="020B0604020202020204" pitchFamily="34" charset="0"/>
                <a:cs typeface="Arial" panose="020B0604020202020204" pitchFamily="34" charset="0"/>
              </a:rPr>
              <a: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
        <p:nvSpPr>
          <p:cNvPr id="7" name="Rectangle 6"/>
          <p:cNvSpPr/>
          <p:nvPr/>
        </p:nvSpPr>
        <p:spPr>
          <a:xfrm>
            <a:off x="76200" y="22098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specify the PRIMARY KEY at the end of the CREATE TABLE  statement as follows.</a:t>
            </a:r>
          </a:p>
        </p:txBody>
      </p:sp>
      <p:sp>
        <p:nvSpPr>
          <p:cNvPr id="8" name="Rectangle 7"/>
          <p:cNvSpPr/>
          <p:nvPr/>
        </p:nvSpPr>
        <p:spPr>
          <a:xfrm>
            <a:off x="76200" y="2905703"/>
            <a:ext cx="899160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USERS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a:t>
            </a:r>
            <a:r>
              <a:rPr lang="en-IN" sz="1600" dirty="0" smtClean="0">
                <a:latin typeface="Arial" panose="020B0604020202020204" pitchFamily="34" charset="0"/>
                <a:cs typeface="Arial" panose="020B0604020202020204" pitchFamily="34" charset="0"/>
              </a:rPr>
              <a:t>INT, </a:t>
            </a:r>
            <a:r>
              <a:rPr lang="en-IN" sz="1600" dirty="0">
                <a:latin typeface="Arial" panose="020B0604020202020204" pitchFamily="34" charset="0"/>
                <a:cs typeface="Arial" panose="020B0604020202020204" pitchFamily="34" charset="0"/>
              </a:rPr>
              <a:t>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pk_user_id </a:t>
            </a:r>
            <a:r>
              <a:rPr lang="en-IN" sz="1600" dirty="0" smtClean="0">
                <a:solidFill>
                  <a:srgbClr val="C00000"/>
                </a:solidFill>
                <a:latin typeface="Arial" panose="020B0604020202020204" pitchFamily="34" charset="0"/>
                <a:cs typeface="Arial" panose="020B0604020202020204" pitchFamily="34" charset="0"/>
              </a:rPr>
              <a:t>PRIMARY KEY</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solidFill>
                  <a:srgbClr val="C00000"/>
                </a:solidFill>
                <a:latin typeface="Arial" panose="020B0604020202020204" pitchFamily="34" charset="0"/>
                <a:cs typeface="Arial" panose="020B0604020202020204" pitchFamily="34" charset="0"/>
              </a:rPr>
              <a:t>USER_ID</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cxnSp>
        <p:nvCxnSpPr>
          <p:cNvPr id="10" name="Straight Connector 9"/>
          <p:cNvCxnSpPr/>
          <p:nvPr/>
        </p:nvCxnSpPr>
        <p:spPr>
          <a:xfrm>
            <a:off x="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0" y="3962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52400" y="4095767"/>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case the primary key consists of multiple columns, you must specify them at the end of the CREATE TABLE  statement. You put a coma-separated list of primary key columns inside parentheses followed the PRIMARY KEY  keywords.</a:t>
            </a:r>
          </a:p>
        </p:txBody>
      </p:sp>
      <p:sp>
        <p:nvSpPr>
          <p:cNvPr id="13" name="Rectangle 12"/>
          <p:cNvSpPr/>
          <p:nvPr/>
        </p:nvSpPr>
        <p:spPr>
          <a:xfrm>
            <a:off x="152400" y="5096470"/>
            <a:ext cx="8991600" cy="830997"/>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USERS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pk_user_id </a:t>
            </a:r>
            <a:r>
              <a:rPr lang="en-IN" sz="1600" dirty="0" smtClean="0">
                <a:solidFill>
                  <a:srgbClr val="C00000"/>
                </a:solidFill>
                <a:latin typeface="Arial" panose="020B0604020202020204" pitchFamily="34" charset="0"/>
                <a:cs typeface="Arial" panose="020B0604020202020204" pitchFamily="34" charset="0"/>
              </a:rPr>
              <a:t>PRIMARY KEY</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solidFill>
                  <a:srgbClr val="C00000"/>
                </a:solidFill>
                <a:latin typeface="Arial" panose="020B0604020202020204" pitchFamily="34" charset="0"/>
                <a:cs typeface="Arial" panose="020B0604020202020204" pitchFamily="34" charset="0"/>
              </a:rPr>
              <a:t>USER_ID, USERNAME</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302928758"/>
      </p:ext>
    </p:extLst>
  </p:cSld>
  <p:clrMapOvr>
    <a:masterClrMapping/>
  </p:clrMapOvr>
  <p:timing>
    <p:tnLst>
      <p:par>
        <p:cTn id="1" dur="indefinite" restart="never" nodeType="tmRoot"/>
      </p:par>
    </p:tnLst>
  </p:timing>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Add Primary Key using Alter</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add Primary Key on existing column.</a:t>
            </a:r>
          </a:p>
        </p:txBody>
      </p:sp>
      <p:sp>
        <p:nvSpPr>
          <p:cNvPr id="2" name="Rectangle 1"/>
          <p:cNvSpPr/>
          <p:nvPr/>
        </p:nvSpPr>
        <p:spPr>
          <a:xfrm>
            <a:off x="76200" y="1414046"/>
            <a:ext cx="89916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ALTER</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smtClean="0">
                <a:latin typeface="Arial" panose="020B0604020202020204" pitchFamily="34" charset="0"/>
                <a:cs typeface="Arial" panose="020B0604020202020204" pitchFamily="34" charset="0"/>
              </a:rPr>
              <a:t> </a:t>
            </a:r>
            <a:r>
              <a:rPr lang="en-IN" sz="1600" dirty="0" smtClean="0">
                <a:latin typeface="Arial" panose="020B0604020202020204" pitchFamily="34" charset="0"/>
                <a:ea typeface="Times New Roman" panose="02020603050405020304" pitchFamily="18" charset="0"/>
              </a:rPr>
              <a:t>USERS</a:t>
            </a:r>
            <a:r>
              <a:rPr lang="en-IN" sz="1600" dirty="0" smtClean="0">
                <a:latin typeface="Arial" panose="020B0604020202020204" pitchFamily="34" charset="0"/>
                <a:cs typeface="Arial" panose="020B0604020202020204" pitchFamily="34" charset="0"/>
              </a:rPr>
              <a:t> </a:t>
            </a:r>
            <a:r>
              <a:rPr lang="en-IN" sz="1600" dirty="0" smtClean="0">
                <a:solidFill>
                  <a:srgbClr val="0077AA"/>
                </a:solidFill>
                <a:latin typeface="Arial" panose="020B0604020202020204" pitchFamily="34" charset="0"/>
                <a:ea typeface="Times New Roman" panose="02020603050405020304" pitchFamily="18" charset="0"/>
              </a:rPr>
              <a:t>ADD</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CONSTRAINT pk_user_id PRIMARY KEY </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user_id</a:t>
            </a:r>
            <a:r>
              <a:rPr lang="en-IN" sz="1600" dirty="0" smtClean="0">
                <a:solidFill>
                  <a:schemeClr val="bg1">
                    <a:lumMod val="65000"/>
                  </a:schemeClr>
                </a:solidFill>
                <a:latin typeface="Arial" panose="020B0604020202020204" pitchFamily="34" charset="0"/>
                <a:ea typeface="Times New Roman" panose="02020603050405020304" pitchFamily="18" charset="0"/>
              </a:rPr>
              <a:t>)</a:t>
            </a:r>
            <a:endParaRPr lang="en-IN" sz="1600"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228600" y="4341674"/>
            <a:ext cx="4572000" cy="1754326"/>
          </a:xfrm>
          <a:prstGeom prst="rect">
            <a:avLst/>
          </a:prstGeom>
          <a:solidFill>
            <a:schemeClr val="tx1"/>
          </a:solid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endParaRPr lang="en-IN" b="1" dirty="0" smtClean="0">
              <a:solidFill>
                <a:srgbClr val="75DBFF"/>
              </a:solidFill>
              <a:latin typeface="Arial" panose="020B0604020202020204" pitchFamily="34" charset="0"/>
              <a:cs typeface="Arial" panose="020B0604020202020204" pitchFamily="34" charset="0"/>
            </a:endParaRPr>
          </a:p>
          <a:p>
            <a:pPr>
              <a:lnSpc>
                <a:spcPct val="150000"/>
              </a:lnSpc>
            </a:pPr>
            <a:r>
              <a:rPr lang="en-IN" dirty="0" smtClean="0">
                <a:solidFill>
                  <a:srgbClr val="00B0F0"/>
                </a:solidFill>
                <a:latin typeface="Arial" panose="020B0604020202020204" pitchFamily="34" charset="0"/>
                <a:cs typeface="Arial" panose="020B0604020202020204" pitchFamily="34" charset="0"/>
              </a:rPr>
              <a:t>information_schema.table_constraints</a:t>
            </a:r>
            <a:r>
              <a:rPr lang="en-IN" dirty="0">
                <a:solidFill>
                  <a:srgbClr val="00B0F0"/>
                </a:solidFill>
                <a:latin typeface="Arial" panose="020B0604020202020204" pitchFamily="34" charset="0"/>
                <a:cs typeface="Arial" panose="020B0604020202020204" pitchFamily="34" charset="0"/>
              </a:rPr>
              <a:t>;</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xmlns="" val="2911960780"/>
      </p:ext>
    </p:extLst>
  </p:cSld>
  <p:clrMapOvr>
    <a:masterClrMapping/>
  </p:clrMapOvr>
  <p:timing>
    <p:tnLst>
      <p:par>
        <p:cTn id="1" dur="indefinite" restart="never" nodeType="tmRoot"/>
      </p:par>
    </p:tnLst>
  </p:timing>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Drop Primary Key</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a:t>
            </a:r>
            <a:r>
              <a:rPr lang="en-IN" dirty="0" smtClean="0">
                <a:latin typeface="Arial" panose="020B0604020202020204" pitchFamily="34" charset="0"/>
                <a:cs typeface="Arial" panose="020B0604020202020204" pitchFamily="34" charset="0"/>
              </a:rPr>
              <a:t>drop Primary Key.</a:t>
            </a:r>
            <a:endParaRPr lang="en-IN" dirty="0">
              <a:latin typeface="Arial" panose="020B0604020202020204" pitchFamily="34" charset="0"/>
              <a:cs typeface="Arial" panose="020B0604020202020204" pitchFamily="34" charset="0"/>
            </a:endParaRPr>
          </a:p>
        </p:txBody>
      </p:sp>
      <p:sp>
        <p:nvSpPr>
          <p:cNvPr id="2" name="Rectangle 1"/>
          <p:cNvSpPr/>
          <p:nvPr/>
        </p:nvSpPr>
        <p:spPr>
          <a:xfrm>
            <a:off x="76200" y="1414046"/>
            <a:ext cx="89916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ALTER</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smtClean="0">
                <a:latin typeface="Arial" panose="020B0604020202020204" pitchFamily="34" charset="0"/>
                <a:cs typeface="Arial" panose="020B0604020202020204" pitchFamily="34" charset="0"/>
              </a:rPr>
              <a:t> </a:t>
            </a:r>
            <a:r>
              <a:rPr lang="en-IN" sz="1600" dirty="0" smtClean="0">
                <a:latin typeface="Arial" panose="020B0604020202020204" pitchFamily="34" charset="0"/>
                <a:ea typeface="Times New Roman" panose="02020603050405020304" pitchFamily="18" charset="0"/>
              </a:rPr>
              <a:t>USERS</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DROP</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PRIMARY</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KEY</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
        <p:nvSpPr>
          <p:cNvPr id="7" name="Rectangle 6"/>
          <p:cNvSpPr/>
          <p:nvPr/>
        </p:nvSpPr>
        <p:spPr>
          <a:xfrm>
            <a:off x="228600" y="4341674"/>
            <a:ext cx="4572000" cy="1754326"/>
          </a:xfrm>
          <a:prstGeom prst="rect">
            <a:avLst/>
          </a:prstGeom>
          <a:solidFill>
            <a:schemeClr val="tx1"/>
          </a:solid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endParaRPr lang="en-IN" b="1" dirty="0" smtClean="0">
              <a:solidFill>
                <a:srgbClr val="75DBFF"/>
              </a:solidFill>
              <a:latin typeface="Arial" panose="020B0604020202020204" pitchFamily="34" charset="0"/>
              <a:cs typeface="Arial" panose="020B0604020202020204" pitchFamily="34" charset="0"/>
            </a:endParaRPr>
          </a:p>
          <a:p>
            <a:pPr>
              <a:lnSpc>
                <a:spcPct val="150000"/>
              </a:lnSpc>
            </a:pPr>
            <a:r>
              <a:rPr lang="en-IN" dirty="0" smtClean="0">
                <a:solidFill>
                  <a:srgbClr val="00B0F0"/>
                </a:solidFill>
                <a:latin typeface="Arial" panose="020B0604020202020204" pitchFamily="34" charset="0"/>
                <a:cs typeface="Arial" panose="020B0604020202020204" pitchFamily="34" charset="0"/>
              </a:rPr>
              <a:t>information_schema.table_constraints</a:t>
            </a:r>
            <a:r>
              <a:rPr lang="en-IN" dirty="0">
                <a:solidFill>
                  <a:srgbClr val="00B0F0"/>
                </a:solidFill>
                <a:latin typeface="Arial" panose="020B0604020202020204" pitchFamily="34" charset="0"/>
                <a:cs typeface="Arial" panose="020B0604020202020204" pitchFamily="34" charset="0"/>
              </a:rPr>
              <a:t>;</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xmlns="" val="2186942385"/>
      </p:ext>
    </p:extLst>
  </p:cSld>
  <p:clrMapOvr>
    <a:masterClrMapping/>
  </p:clrMapOvr>
  <p:timing>
    <p:tnLst>
      <p:par>
        <p:cTn id="1" dur="indefinite" restart="never" nodeType="tmRoot"/>
      </p:par>
    </p:tnLst>
  </p:timing>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algn="ctr">
              <a:defRPr sz="4800">
                <a:solidFill>
                  <a:srgbClr val="DC525C"/>
                </a:solidFill>
                <a:latin typeface="Segoe UI Light" panose="020B0502040204020203" pitchFamily="34" charset="0"/>
                <a:cs typeface="Segoe UI Light" panose="020B0502040204020203" pitchFamily="34" charset="0"/>
              </a:defRPr>
            </a:lvl1pPr>
          </a:lstStyle>
          <a:p>
            <a:r>
              <a:rPr lang="en-IN" dirty="0"/>
              <a:t>What is Composite Key?</a:t>
            </a:r>
          </a:p>
          <a:p>
            <a:endParaRPr lang="en-US" dirty="0"/>
          </a:p>
        </p:txBody>
      </p:sp>
      <p:sp>
        <p:nvSpPr>
          <p:cNvPr id="4" name="Rectangle 3"/>
          <p:cNvSpPr/>
          <p:nvPr/>
        </p:nvSpPr>
        <p:spPr>
          <a:xfrm>
            <a:off x="117142" y="304800"/>
            <a:ext cx="8874457" cy="769441"/>
          </a:xfrm>
          <a:prstGeom prst="rect">
            <a:avLst/>
          </a:prstGeom>
          <a:solidFill>
            <a:srgbClr val="B2242E"/>
          </a:solidFill>
        </p:spPr>
        <p:txBody>
          <a:bodyPr wrap="square">
            <a:spAutoFit/>
          </a:bodyPr>
          <a:lstStyle/>
          <a:p>
            <a:pPr algn="just"/>
            <a:r>
              <a:rPr lang="en-IN" sz="2200" dirty="0">
                <a:solidFill>
                  <a:schemeClr val="bg2"/>
                </a:solidFill>
                <a:latin typeface="Segoe UI Light" panose="020B0502040204020203" pitchFamily="34" charset="0"/>
                <a:cs typeface="Segoe UI Light" panose="020B0502040204020203" pitchFamily="34" charset="0"/>
              </a:rPr>
              <a:t>A composite key is a primary key composed of multiple columns used to identify a record uniquely.</a:t>
            </a:r>
          </a:p>
        </p:txBody>
      </p:sp>
      <p:sp>
        <p:nvSpPr>
          <p:cNvPr id="3" name="Rectangle 2"/>
          <p:cNvSpPr/>
          <p:nvPr/>
        </p:nvSpPr>
        <p:spPr>
          <a:xfrm>
            <a:off x="117142" y="3748951"/>
            <a:ext cx="8458200" cy="1477328"/>
          </a:xfrm>
          <a:prstGeom prst="rect">
            <a:avLst/>
          </a:prstGeom>
        </p:spPr>
        <p:txBody>
          <a:bodyPr wrap="square">
            <a:spAutoFit/>
          </a:bodyPr>
          <a:lstStyle/>
          <a:p>
            <a:r>
              <a:rPr lang="en-IN" dirty="0" smtClean="0">
                <a:solidFill>
                  <a:schemeClr val="accent2">
                    <a:lumMod val="50000"/>
                  </a:schemeClr>
                </a:solidFill>
                <a:latin typeface="Liberation Mono"/>
                <a:cs typeface="Arial" panose="020B0604020202020204" pitchFamily="34" charset="0"/>
              </a:rPr>
              <a:t> </a:t>
            </a:r>
            <a:r>
              <a:rPr lang="en-IN" dirty="0" smtClean="0">
                <a:solidFill>
                  <a:srgbClr val="0077AA"/>
                </a:solidFill>
                <a:latin typeface="Liberation Mono"/>
                <a:ea typeface="Times New Roman" panose="02020603050405020304" pitchFamily="18" charset="0"/>
              </a:rPr>
              <a:t>CREATE</a:t>
            </a:r>
            <a:r>
              <a:rPr lang="en-IN" dirty="0" smtClean="0">
                <a:latin typeface="Liberation Mono"/>
                <a:cs typeface="Arial" panose="020B0604020202020204" pitchFamily="34" charset="0"/>
              </a:rPr>
              <a:t> </a:t>
            </a:r>
            <a:r>
              <a:rPr lang="en-IN" dirty="0" smtClean="0">
                <a:solidFill>
                  <a:srgbClr val="0077AA"/>
                </a:solidFill>
                <a:latin typeface="Liberation Mono"/>
                <a:ea typeface="Times New Roman" panose="02020603050405020304" pitchFamily="18" charset="0"/>
              </a:rPr>
              <a:t>TABLE</a:t>
            </a:r>
            <a:r>
              <a:rPr lang="en-IN" dirty="0" smtClean="0">
                <a:solidFill>
                  <a:schemeClr val="accent2">
                    <a:lumMod val="50000"/>
                  </a:schemeClr>
                </a:solidFill>
                <a:latin typeface="Liberation Mono"/>
                <a:cs typeface="Arial" panose="020B0604020202020204" pitchFamily="34" charset="0"/>
              </a:rPr>
              <a:t> </a:t>
            </a:r>
            <a:r>
              <a:rPr lang="en-IN" dirty="0" smtClean="0">
                <a:latin typeface="Liberation Mono"/>
                <a:cs typeface="Arial" panose="020B0604020202020204" pitchFamily="34" charset="0"/>
              </a:rPr>
              <a:t>TEMP</a:t>
            </a:r>
            <a:r>
              <a:rPr lang="en-IN" dirty="0" smtClean="0">
                <a:solidFill>
                  <a:schemeClr val="accent2">
                    <a:lumMod val="50000"/>
                  </a:schemeClr>
                </a:solidFill>
                <a:latin typeface="Liberation Mono"/>
                <a:cs typeface="Arial" panose="020B0604020202020204" pitchFamily="34" charset="0"/>
              </a:rPr>
              <a:t> </a:t>
            </a:r>
            <a:r>
              <a:rPr lang="en-IN" dirty="0" smtClean="0">
                <a:solidFill>
                  <a:schemeClr val="bg1">
                    <a:lumMod val="65000"/>
                  </a:schemeClr>
                </a:solidFill>
                <a:latin typeface="Liberation Mono"/>
                <a:cs typeface="Arial" panose="020B0604020202020204" pitchFamily="34" charset="0"/>
              </a:rPr>
              <a:t>(</a:t>
            </a:r>
          </a:p>
          <a:p>
            <a:r>
              <a:rPr lang="en-IN" dirty="0" smtClean="0">
                <a:solidFill>
                  <a:schemeClr val="accent2">
                    <a:lumMod val="50000"/>
                  </a:schemeClr>
                </a:solidFill>
                <a:latin typeface="Liberation Mono"/>
                <a:cs typeface="Arial" panose="020B0604020202020204" pitchFamily="34" charset="0"/>
              </a:rPr>
              <a:t>   COL1 INT, </a:t>
            </a:r>
          </a:p>
          <a:p>
            <a:r>
              <a:rPr lang="en-IN" dirty="0" smtClean="0">
                <a:solidFill>
                  <a:schemeClr val="accent2">
                    <a:lumMod val="50000"/>
                  </a:schemeClr>
                </a:solidFill>
                <a:latin typeface="Liberation Mono"/>
                <a:cs typeface="Arial" panose="020B0604020202020204" pitchFamily="34" charset="0"/>
              </a:rPr>
              <a:t>   COL2 INT, </a:t>
            </a:r>
          </a:p>
          <a:p>
            <a:r>
              <a:rPr lang="en-IN" dirty="0" smtClean="0">
                <a:solidFill>
                  <a:schemeClr val="accent2">
                    <a:lumMod val="50000"/>
                  </a:schemeClr>
                </a:solidFill>
                <a:latin typeface="Liberation Mono"/>
                <a:cs typeface="Arial" panose="020B0604020202020204" pitchFamily="34" charset="0"/>
              </a:rPr>
              <a:t>   COL3 INT, </a:t>
            </a:r>
          </a:p>
          <a:p>
            <a:r>
              <a:rPr lang="en-IN" dirty="0" smtClean="0">
                <a:solidFill>
                  <a:schemeClr val="accent2">
                    <a:lumMod val="50000"/>
                  </a:schemeClr>
                </a:solidFill>
                <a:latin typeface="Liberation Mono"/>
                <a:cs typeface="Arial" panose="020B0604020202020204" pitchFamily="34" charset="0"/>
              </a:rPr>
              <a:t>   </a:t>
            </a:r>
            <a:r>
              <a:rPr lang="en-IN" dirty="0" smtClean="0">
                <a:solidFill>
                  <a:srgbClr val="DD4A68"/>
                </a:solidFill>
                <a:latin typeface="Liberation Mono"/>
                <a:ea typeface="Times New Roman" panose="02020603050405020304" pitchFamily="18" charset="0"/>
              </a:rPr>
              <a:t>CONSTRAINT PK_COL1_COL2 PRIMARY KEY </a:t>
            </a:r>
            <a:r>
              <a:rPr lang="en-IN" dirty="0" smtClean="0">
                <a:solidFill>
                  <a:schemeClr val="bg1">
                    <a:lumMod val="65000"/>
                  </a:schemeClr>
                </a:solidFill>
                <a:latin typeface="Liberation Mono"/>
                <a:ea typeface="Times New Roman" panose="02020603050405020304" pitchFamily="18" charset="0"/>
              </a:rPr>
              <a:t>(</a:t>
            </a:r>
            <a:r>
              <a:rPr lang="en-IN" dirty="0" smtClean="0">
                <a:solidFill>
                  <a:srgbClr val="DD4A68"/>
                </a:solidFill>
                <a:latin typeface="Liberation Mono"/>
                <a:ea typeface="Times New Roman" panose="02020603050405020304" pitchFamily="18" charset="0"/>
              </a:rPr>
              <a:t>COL1, COL2</a:t>
            </a:r>
            <a:r>
              <a:rPr lang="en-IN" dirty="0" smtClean="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xmlns="" val="3374743441"/>
      </p:ext>
    </p:extLst>
  </p:cSld>
  <p:clrMapOvr>
    <a:masterClrMapping/>
  </p:clrMapOvr>
  <p:timing>
    <p:tnLst>
      <p:par>
        <p:cTn id="1" dur="indefinite" restart="never" nodeType="tmRoot"/>
      </p:par>
    </p:tnLst>
  </p:timing>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a:t>
            </a:r>
            <a:endParaRPr lang="en-IN" sz="4800" dirty="0" smtClean="0">
              <a:solidFill>
                <a:srgbClr val="DC525C"/>
              </a:solidFill>
              <a:latin typeface="Segoe UI Light" panose="020B0502040204020203" pitchFamily="34" charset="0"/>
              <a:cs typeface="Segoe UI Light" panose="020B0502040204020203" pitchFamily="34" charset="0"/>
            </a:endParaRPr>
          </a:p>
          <a:p>
            <a:pPr algn="ctr"/>
            <a:r>
              <a:rPr lang="en-IN" sz="4800" dirty="0" smtClean="0">
                <a:solidFill>
                  <a:srgbClr val="DC525C"/>
                </a:solidFill>
                <a:latin typeface="Segoe UI Light" panose="020B0502040204020203" pitchFamily="34" charset="0"/>
                <a:cs typeface="Segoe UI Light" panose="020B0502040204020203" pitchFamily="34" charset="0"/>
              </a:rPr>
              <a:t>UNIQUE KEY constraint?</a:t>
            </a:r>
            <a:endParaRPr lang="en-US" sz="4800" dirty="0" smtClean="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1232763047"/>
      </p:ext>
    </p:extLst>
  </p:cSld>
  <p:clrMapOvr>
    <a:masterClrMapping/>
  </p:clrMapOvr>
  <p:timing>
    <p:tnLst>
      <p:par>
        <p:cTn id="1" dur="indefinite" restart="never" nodeType="tmRoot"/>
      </p:par>
    </p:tnLst>
  </p:timing>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Unique Key</a:t>
            </a: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UNIQUE constraint uniquely identifies each record in a database table. The UNIQUE and PRIMARY KEY constraints both provide a guarantee for uniqueness for a column or set of </a:t>
            </a:r>
            <a:r>
              <a:rPr lang="en-IN" dirty="0" smtClean="0">
                <a:latin typeface="Arial" panose="020B0604020202020204" pitchFamily="34" charset="0"/>
                <a:cs typeface="Arial" panose="020B0604020202020204" pitchFamily="34" charset="0"/>
              </a:rPr>
              <a:t>columns.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228600" y="4341674"/>
            <a:ext cx="4572000" cy="1754326"/>
          </a:xfrm>
          <a:prstGeom prst="rect">
            <a:avLst/>
          </a:prstGeom>
          <a:solidFill>
            <a:schemeClr val="tx1"/>
          </a:solid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endParaRPr lang="en-IN" b="1" dirty="0" smtClean="0">
              <a:solidFill>
                <a:srgbClr val="75DBFF"/>
              </a:solidFill>
              <a:latin typeface="Arial" panose="020B0604020202020204" pitchFamily="34" charset="0"/>
              <a:cs typeface="Arial" panose="020B0604020202020204" pitchFamily="34" charset="0"/>
            </a:endParaRPr>
          </a:p>
          <a:p>
            <a:pPr>
              <a:lnSpc>
                <a:spcPct val="150000"/>
              </a:lnSpc>
            </a:pPr>
            <a:r>
              <a:rPr lang="en-IN" dirty="0" smtClean="0">
                <a:solidFill>
                  <a:srgbClr val="00B0F0"/>
                </a:solidFill>
                <a:latin typeface="Arial" panose="020B0604020202020204" pitchFamily="34" charset="0"/>
                <a:cs typeface="Arial" panose="020B0604020202020204" pitchFamily="34" charset="0"/>
              </a:rPr>
              <a:t>information_schema.table_constraints</a:t>
            </a:r>
            <a:r>
              <a:rPr lang="en-IN" dirty="0">
                <a:solidFill>
                  <a:srgbClr val="00B0F0"/>
                </a:solidFill>
                <a:latin typeface="Arial" panose="020B0604020202020204" pitchFamily="34" charset="0"/>
                <a:cs typeface="Arial" panose="020B0604020202020204" pitchFamily="34" charset="0"/>
              </a:rPr>
              <a:t>;</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xmlns="" val="3662638649"/>
      </p:ext>
    </p:extLst>
  </p:cSld>
  <p:clrMapOvr>
    <a:masterClrMapping/>
  </p:clrMapOvr>
  <p:timing>
    <p:tnLst>
      <p:par>
        <p:cTn id="1" dur="indefinite" restart="never" nodeType="tmRoot"/>
      </p:par>
    </p:tnLst>
  </p:timing>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Add Unique Key</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users table whose </a:t>
            </a:r>
            <a:r>
              <a:rPr lang="en-IN" dirty="0" smtClean="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is user_id </a:t>
            </a:r>
            <a:r>
              <a:rPr lang="en-IN" dirty="0" smtClean="0">
                <a:latin typeface="Arial" panose="020B0604020202020204" pitchFamily="34" charset="0"/>
                <a:cs typeface="Arial" panose="020B0604020202020204" pitchFamily="34" charset="0"/>
              </a:rPr>
              <a:t>column.</a:t>
            </a:r>
            <a:endParaRPr lang="en-IN" dirty="0">
              <a:latin typeface="Arial" panose="020B0604020202020204" pitchFamily="34" charset="0"/>
              <a:cs typeface="Arial" panose="020B0604020202020204" pitchFamily="34" charset="0"/>
            </a:endParaRPr>
          </a:p>
        </p:txBody>
      </p:sp>
      <p:sp>
        <p:nvSpPr>
          <p:cNvPr id="2" name="Rectangle 1"/>
          <p:cNvSpPr/>
          <p:nvPr/>
        </p:nvSpPr>
        <p:spPr>
          <a:xfrm>
            <a:off x="76200" y="1258669"/>
            <a:ext cx="899160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smtClean="0">
                <a:latin typeface="Arial" panose="020B0604020202020204" pitchFamily="34" charset="0"/>
                <a:cs typeface="Arial" panose="020B0604020202020204" pitchFamily="34" charset="0"/>
              </a:rPr>
              <a:t>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a:t>
            </a:r>
            <a:r>
              <a:rPr lang="en-IN" sz="1600" dirty="0" smtClean="0">
                <a:solidFill>
                  <a:srgbClr val="C00000"/>
                </a:solidFill>
                <a:latin typeface="Arial" panose="020B0604020202020204" pitchFamily="34" charset="0"/>
                <a:cs typeface="Arial" panose="020B0604020202020204" pitchFamily="34" charset="0"/>
              </a:rPr>
              <a:t>UNIQUE KEY</a:t>
            </a:r>
            <a:r>
              <a:rPr lang="en-IN" sz="1600" dirty="0">
                <a:latin typeface="Arial" panose="020B0604020202020204" pitchFamily="34" charset="0"/>
                <a:cs typeface="Arial" panose="020B0604020202020204" pitchFamily="34" charset="0"/>
              </a:rPr>
              <a: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
        <p:nvSpPr>
          <p:cNvPr id="7" name="Rectangle 6"/>
          <p:cNvSpPr/>
          <p:nvPr/>
        </p:nvSpPr>
        <p:spPr>
          <a:xfrm>
            <a:off x="76200" y="22098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specify the </a:t>
            </a:r>
            <a:r>
              <a:rPr lang="en-IN" dirty="0" smtClean="0">
                <a:latin typeface="Arial" panose="020B0604020202020204" pitchFamily="34" charset="0"/>
                <a:cs typeface="Arial" panose="020B0604020202020204" pitchFamily="34" charset="0"/>
              </a:rPr>
              <a:t>UNIQUE </a:t>
            </a:r>
            <a:r>
              <a:rPr lang="en-IN" dirty="0">
                <a:latin typeface="Arial" panose="020B0604020202020204" pitchFamily="34" charset="0"/>
                <a:cs typeface="Arial" panose="020B0604020202020204" pitchFamily="34" charset="0"/>
              </a:rPr>
              <a:t>KEY at the end of the CREATE TABLE  statement as follows.</a:t>
            </a:r>
          </a:p>
        </p:txBody>
      </p:sp>
      <p:sp>
        <p:nvSpPr>
          <p:cNvPr id="8" name="Rectangle 7"/>
          <p:cNvSpPr/>
          <p:nvPr/>
        </p:nvSpPr>
        <p:spPr>
          <a:xfrm>
            <a:off x="76200" y="2905703"/>
            <a:ext cx="899160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smtClean="0">
                <a:latin typeface="Arial" panose="020B0604020202020204" pitchFamily="34" charset="0"/>
                <a:cs typeface="Arial" panose="020B0604020202020204" pitchFamily="34" charset="0"/>
              </a:rPr>
              <a:t>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user_id INT</a:t>
            </a:r>
            <a:r>
              <a:rPr lang="en-IN" sz="1600" dirty="0">
                <a:latin typeface="Arial" panose="020B0604020202020204" pitchFamily="34" charset="0"/>
                <a:cs typeface="Arial" panose="020B0604020202020204" pitchFamily="34" charset="0"/>
              </a:rPr>
              <a: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u_user_id </a:t>
            </a:r>
            <a:r>
              <a:rPr lang="en-IN" sz="1600" dirty="0" smtClean="0">
                <a:solidFill>
                  <a:srgbClr val="C00000"/>
                </a:solidFill>
                <a:latin typeface="Arial" panose="020B0604020202020204" pitchFamily="34" charset="0"/>
                <a:cs typeface="Arial" panose="020B0604020202020204" pitchFamily="34" charset="0"/>
              </a:rPr>
              <a:t>UNIQUE KEY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user_id</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solidFill>
                  <a:srgbClr val="C00000"/>
                </a:solidFill>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cxnSp>
        <p:nvCxnSpPr>
          <p:cNvPr id="10" name="Straight Connector 9"/>
          <p:cNvCxnSpPr/>
          <p:nvPr/>
        </p:nvCxnSpPr>
        <p:spPr>
          <a:xfrm>
            <a:off x="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0" y="3962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52400" y="4095767"/>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case the </a:t>
            </a:r>
            <a:r>
              <a:rPr lang="en-IN" dirty="0" smtClean="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consists of multiple columns, you must specify them at the end of the CREATE TABLE  statement. You put a coma-separated list of </a:t>
            </a:r>
            <a:r>
              <a:rPr lang="en-IN" dirty="0" smtClean="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columns inside parentheses followed the </a:t>
            </a:r>
            <a:r>
              <a:rPr lang="en-IN" dirty="0" smtClean="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keywords.</a:t>
            </a:r>
          </a:p>
        </p:txBody>
      </p:sp>
      <p:sp>
        <p:nvSpPr>
          <p:cNvPr id="13" name="Rectangle 12"/>
          <p:cNvSpPr/>
          <p:nvPr/>
        </p:nvSpPr>
        <p:spPr>
          <a:xfrm>
            <a:off x="152400" y="5096470"/>
            <a:ext cx="8991600" cy="830997"/>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smtClean="0">
                <a:latin typeface="Arial" panose="020B0604020202020204" pitchFamily="34" charset="0"/>
                <a:cs typeface="Arial" panose="020B0604020202020204" pitchFamily="34" charset="0"/>
              </a:rPr>
              <a:t>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pk_user_id </a:t>
            </a:r>
            <a:r>
              <a:rPr lang="en-IN" sz="1600" dirty="0" smtClean="0">
                <a:solidFill>
                  <a:srgbClr val="C00000"/>
                </a:solidFill>
                <a:latin typeface="Arial" panose="020B0604020202020204" pitchFamily="34" charset="0"/>
                <a:cs typeface="Arial" panose="020B0604020202020204" pitchFamily="34" charset="0"/>
              </a:rPr>
              <a:t>UNIQUE KEY</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solidFill>
                  <a:srgbClr val="C00000"/>
                </a:solidFill>
                <a:latin typeface="Arial" panose="020B0604020202020204" pitchFamily="34" charset="0"/>
                <a:cs typeface="Arial" panose="020B0604020202020204" pitchFamily="34" charset="0"/>
              </a:rPr>
              <a:t>user_id</a:t>
            </a:r>
            <a:r>
              <a:rPr lang="en-IN" sz="1600" dirty="0">
                <a:solidFill>
                  <a:srgbClr val="C00000"/>
                </a:solidFill>
                <a:latin typeface="Arial" panose="020B0604020202020204" pitchFamily="34" charset="0"/>
                <a:cs typeface="Arial" panose="020B0604020202020204" pitchFamily="34" charset="0"/>
              </a:rPr>
              <a:t>, username</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solidFill>
                  <a:srgbClr val="C00000"/>
                </a:solidFill>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98841133"/>
      </p:ext>
    </p:extLst>
  </p:cSld>
  <p:clrMapOvr>
    <a:masterClrMapping/>
  </p:clrMapOvr>
  <p:timing>
    <p:tnLst>
      <p:par>
        <p:cTn id="1" dur="indefinite" restart="never" nodeType="tmRoot"/>
      </p:par>
    </p:tnLst>
  </p:timing>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Add Unique Key using Alter</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add </a:t>
            </a:r>
            <a:r>
              <a:rPr lang="en-IN" dirty="0" smtClean="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on existing column.</a:t>
            </a:r>
          </a:p>
        </p:txBody>
      </p:sp>
      <p:sp>
        <p:nvSpPr>
          <p:cNvPr id="2" name="Rectangle 1"/>
          <p:cNvSpPr/>
          <p:nvPr/>
        </p:nvSpPr>
        <p:spPr>
          <a:xfrm>
            <a:off x="76200" y="1295400"/>
            <a:ext cx="89916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ALTER</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constraint u_user_id UNIQUE KEY </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user_id</a:t>
            </a:r>
            <a:r>
              <a:rPr lang="en-IN" sz="1600" dirty="0" smtClean="0">
                <a:solidFill>
                  <a:schemeClr val="bg1">
                    <a:lumMod val="65000"/>
                  </a:schemeClr>
                </a:solidFill>
                <a:latin typeface="Arial" panose="020B0604020202020204" pitchFamily="34" charset="0"/>
                <a:ea typeface="Times New Roman" panose="02020603050405020304" pitchFamily="18" charset="0"/>
              </a:rPr>
              <a:t>)</a:t>
            </a:r>
            <a:endParaRPr lang="en-IN" sz="1600" dirty="0">
              <a:solidFill>
                <a:schemeClr val="bg1">
                  <a:lumMod val="65000"/>
                </a:schemeClr>
              </a:solidFill>
              <a:latin typeface="Arial" panose="020B0604020202020204" pitchFamily="34" charset="0"/>
              <a:ea typeface="Times New Roman" panose="02020603050405020304" pitchFamily="18" charset="0"/>
            </a:endParaRPr>
          </a:p>
        </p:txBody>
      </p:sp>
      <p:sp>
        <p:nvSpPr>
          <p:cNvPr id="7" name="Rectangle 6"/>
          <p:cNvSpPr/>
          <p:nvPr/>
        </p:nvSpPr>
        <p:spPr>
          <a:xfrm>
            <a:off x="228600" y="4341674"/>
            <a:ext cx="4572000" cy="1754326"/>
          </a:xfrm>
          <a:prstGeom prst="rect">
            <a:avLst/>
          </a:prstGeom>
          <a:solidFill>
            <a:schemeClr val="tx1"/>
          </a:solid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endParaRPr lang="en-IN" b="1" dirty="0" smtClean="0">
              <a:solidFill>
                <a:srgbClr val="75DBFF"/>
              </a:solidFill>
              <a:latin typeface="Arial" panose="020B0604020202020204" pitchFamily="34" charset="0"/>
              <a:cs typeface="Arial" panose="020B0604020202020204" pitchFamily="34" charset="0"/>
            </a:endParaRPr>
          </a:p>
          <a:p>
            <a:pPr>
              <a:lnSpc>
                <a:spcPct val="150000"/>
              </a:lnSpc>
            </a:pPr>
            <a:r>
              <a:rPr lang="en-IN" dirty="0" smtClean="0">
                <a:solidFill>
                  <a:srgbClr val="00B0F0"/>
                </a:solidFill>
                <a:latin typeface="Arial" panose="020B0604020202020204" pitchFamily="34" charset="0"/>
                <a:cs typeface="Arial" panose="020B0604020202020204" pitchFamily="34" charset="0"/>
              </a:rPr>
              <a:t>information_schema.table_constraints</a:t>
            </a:r>
            <a:r>
              <a:rPr lang="en-IN" dirty="0">
                <a:solidFill>
                  <a:srgbClr val="00B0F0"/>
                </a:solidFill>
                <a:latin typeface="Arial" panose="020B0604020202020204" pitchFamily="34" charset="0"/>
                <a:cs typeface="Arial" panose="020B0604020202020204" pitchFamily="34" charset="0"/>
              </a:rPr>
              <a:t>;</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xmlns="" val="1599286813"/>
      </p:ext>
    </p:extLst>
  </p:cSld>
  <p:clrMapOvr>
    <a:masterClrMapping/>
  </p:clrMapOvr>
  <p:timing>
    <p:tnLst>
      <p:par>
        <p:cTn id="1" dur="indefinite" restart="never" nodeType="tmRoot"/>
      </p:par>
    </p:tnLst>
  </p:timing>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Drop Unique Key</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a:t>
            </a:r>
            <a:r>
              <a:rPr lang="en-IN" dirty="0" smtClean="0">
                <a:latin typeface="Arial" panose="020B0604020202020204" pitchFamily="34" charset="0"/>
                <a:cs typeface="Arial" panose="020B0604020202020204" pitchFamily="34" charset="0"/>
              </a:rPr>
              <a:t>drop Unique Key.</a:t>
            </a:r>
            <a:endParaRPr lang="en-IN" dirty="0">
              <a:latin typeface="Arial" panose="020B0604020202020204" pitchFamily="34" charset="0"/>
              <a:cs typeface="Arial" panose="020B0604020202020204" pitchFamily="34" charset="0"/>
            </a:endParaRPr>
          </a:p>
        </p:txBody>
      </p:sp>
      <p:sp>
        <p:nvSpPr>
          <p:cNvPr id="2" name="Rectangle 1"/>
          <p:cNvSpPr/>
          <p:nvPr/>
        </p:nvSpPr>
        <p:spPr>
          <a:xfrm>
            <a:off x="76200" y="1258669"/>
            <a:ext cx="8991600" cy="825867"/>
          </a:xfrm>
          <a:prstGeom prst="rect">
            <a:avLst/>
          </a:prstGeom>
        </p:spPr>
        <p:txBody>
          <a:bodyPr wrap="squar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t> </a:t>
            </a:r>
            <a:r>
              <a:rPr lang="en-IN" sz="1600" dirty="0">
                <a:solidFill>
                  <a:srgbClr val="0077AA"/>
                </a:solidFill>
                <a:latin typeface="Arial" panose="020B0604020202020204" pitchFamily="34" charset="0"/>
                <a:ea typeface="Times New Roman" panose="02020603050405020304" pitchFamily="18" charset="0"/>
              </a:rPr>
              <a:t>DROP</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INDEX &lt;COLUMN_NAME&gt;;</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t> </a:t>
            </a:r>
            <a:r>
              <a:rPr lang="en-IN" sz="1600" dirty="0">
                <a:solidFill>
                  <a:srgbClr val="0077AA"/>
                </a:solidFill>
                <a:latin typeface="Arial" panose="020B0604020202020204" pitchFamily="34" charset="0"/>
                <a:ea typeface="Times New Roman" panose="02020603050405020304" pitchFamily="18" charset="0"/>
              </a:rPr>
              <a:t>DROP</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INDEX U_USER_ID</a:t>
            </a:r>
            <a:r>
              <a:rPr lang="en-IN" sz="1600" dirty="0" smtClean="0">
                <a:latin typeface="Arial" panose="020B0604020202020204" pitchFamily="34" charset="0"/>
                <a:cs typeface="Arial" panose="020B0604020202020204" pitchFamily="34" charset="0"/>
              </a:rPr>
              <a:t>;      </a:t>
            </a:r>
            <a:r>
              <a:rPr lang="en-IN" dirty="0" smtClean="0">
                <a:solidFill>
                  <a:srgbClr val="92D050"/>
                </a:solidFill>
                <a:latin typeface="Arial" panose="020B0604020202020204" pitchFamily="34" charset="0"/>
                <a:cs typeface="Arial" panose="020B0604020202020204" pitchFamily="34" charset="0"/>
              </a:rPr>
              <a:t>// </a:t>
            </a:r>
            <a:r>
              <a:rPr lang="en-IN" sz="1600" dirty="0" smtClean="0">
                <a:solidFill>
                  <a:srgbClr val="92D050"/>
                </a:solidFill>
                <a:latin typeface="Arial" panose="020B0604020202020204" pitchFamily="34" charset="0"/>
                <a:cs typeface="Arial" panose="020B0604020202020204" pitchFamily="34" charset="0"/>
              </a:rPr>
              <a:t>CONSTRAINT NAME</a:t>
            </a:r>
            <a:endParaRPr lang="en-IN" dirty="0">
              <a:solidFill>
                <a:srgbClr val="92D050"/>
              </a:solidFill>
              <a:latin typeface="Arial" panose="020B0604020202020204" pitchFamily="34" charset="0"/>
              <a:cs typeface="Arial" panose="020B0604020202020204" pitchFamily="34" charset="0"/>
            </a:endParaRPr>
          </a:p>
        </p:txBody>
      </p:sp>
      <p:sp>
        <p:nvSpPr>
          <p:cNvPr id="7" name="Rectangle 6"/>
          <p:cNvSpPr/>
          <p:nvPr/>
        </p:nvSpPr>
        <p:spPr>
          <a:xfrm>
            <a:off x="228600" y="4341674"/>
            <a:ext cx="4572000" cy="1754326"/>
          </a:xfrm>
          <a:prstGeom prst="rect">
            <a:avLst/>
          </a:prstGeom>
          <a:solidFill>
            <a:schemeClr val="tx1"/>
          </a:solid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endParaRPr lang="en-IN" b="1" dirty="0" smtClean="0">
              <a:solidFill>
                <a:srgbClr val="75DBFF"/>
              </a:solidFill>
              <a:latin typeface="Arial" panose="020B0604020202020204" pitchFamily="34" charset="0"/>
              <a:cs typeface="Arial" panose="020B0604020202020204" pitchFamily="34" charset="0"/>
            </a:endParaRPr>
          </a:p>
          <a:p>
            <a:pPr>
              <a:lnSpc>
                <a:spcPct val="150000"/>
              </a:lnSpc>
            </a:pPr>
            <a:r>
              <a:rPr lang="en-IN" dirty="0" smtClean="0">
                <a:solidFill>
                  <a:srgbClr val="00B0F0"/>
                </a:solidFill>
                <a:latin typeface="Arial" panose="020B0604020202020204" pitchFamily="34" charset="0"/>
                <a:cs typeface="Arial" panose="020B0604020202020204" pitchFamily="34" charset="0"/>
              </a:rPr>
              <a:t>information_schema.table_constraints</a:t>
            </a:r>
            <a:r>
              <a:rPr lang="en-IN" dirty="0">
                <a:solidFill>
                  <a:srgbClr val="00B0F0"/>
                </a:solidFill>
                <a:latin typeface="Arial" panose="020B0604020202020204" pitchFamily="34" charset="0"/>
                <a:cs typeface="Arial" panose="020B0604020202020204" pitchFamily="34" charset="0"/>
              </a:rPr>
              <a:t>;</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xmlns="" val="101421515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2400" y="228600"/>
            <a:ext cx="8839200" cy="685800"/>
          </a:xfrm>
          <a:prstGeom prst="rect">
            <a:avLst/>
          </a:prstGeom>
          <a:solidFill>
            <a:srgbClr val="FF0000"/>
          </a:solidFill>
        </p:spPr>
        <p:txBody>
          <a:bodyPr>
            <a:normAutofit/>
          </a:bodyPr>
          <a:lstStyle/>
          <a:p>
            <a:pPr lvl="0" algn="ctr">
              <a:spcBef>
                <a:spcPct val="0"/>
              </a:spcBef>
              <a:defRPr/>
            </a:pPr>
            <a:r>
              <a:rPr lang="en-US" sz="3600" b="1" dirty="0" smtClean="0">
                <a:solidFill>
                  <a:schemeClr val="bg1"/>
                </a:solidFill>
                <a:latin typeface="Arial" pitchFamily="34" charset="0"/>
                <a:cs typeface="Arial" pitchFamily="34" charset="0"/>
              </a:rPr>
              <a:t>Index</a:t>
            </a:r>
            <a:endParaRPr kumimoji="0" lang="en-US" sz="3600" b="1" i="1" u="none" strike="noStrike" kern="1200" cap="none" spc="0" normalizeH="0" baseline="0" noProof="0" dirty="0" smtClean="0">
              <a:ln>
                <a:noFill/>
              </a:ln>
              <a:solidFill>
                <a:schemeClr val="bg1"/>
              </a:solidFill>
              <a:effectLst/>
              <a:uLnTx/>
              <a:uFillTx/>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xmlns="" val="920953336"/>
              </p:ext>
            </p:extLst>
          </p:nvPr>
        </p:nvGraphicFramePr>
        <p:xfrm>
          <a:off x="152400" y="1071880"/>
          <a:ext cx="8839200" cy="4820920"/>
        </p:xfrm>
        <a:graphic>
          <a:graphicData uri="http://schemas.openxmlformats.org/drawingml/2006/table">
            <a:tbl>
              <a:tblPr firstRow="1" bandRow="1">
                <a:tableStyleId>{7E9639D4-E3E2-4D34-9284-5A2195B3D0D7}</a:tableStyleId>
              </a:tblPr>
              <a:tblGrid>
                <a:gridCol w="8839200"/>
              </a:tblGrid>
              <a:tr h="370840">
                <a:tc>
                  <a:txBody>
                    <a:bodyPr/>
                    <a:lstStyle/>
                    <a:p>
                      <a:r>
                        <a:rPr lang="en-US" sz="1600" dirty="0" smtClean="0">
                          <a:latin typeface="Arial" panose="020B0604020202020204" pitchFamily="34" charset="0"/>
                          <a:cs typeface="Arial" panose="020B0604020202020204" pitchFamily="34" charset="0"/>
                        </a:rPr>
                        <a:t>Topic</a:t>
                      </a:r>
                      <a:endParaRPr lang="en-US" sz="1600" dirty="0">
                        <a:latin typeface="Arial" panose="020B0604020202020204" pitchFamily="34" charset="0"/>
                        <a:cs typeface="Arial" panose="020B0604020202020204" pitchFamily="34" charset="0"/>
                      </a:endParaRP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2" action="ppaction://hlinksldjump"/>
                        </a:rPr>
                        <a:t>Explain</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3" action="ppaction://hlinksldjump"/>
                        </a:rPr>
                        <a:t>SELECT statement…</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4" action="ppaction://hlinksldjump"/>
                        </a:rPr>
                        <a:t>Column - ALIAS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5" action="ppaction://hlinksldjump"/>
                        </a:rPr>
                        <a:t>Column - EXPRESSIONS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6" action="ppaction://hlinksldjump"/>
                        </a:rPr>
                        <a:t>Identifier Qualifiers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7" action="ppaction://hlinksldjump"/>
                        </a:rPr>
                        <a:t>Control Flow Functions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8" action="ppaction://hlinksldjump"/>
                        </a:rPr>
                        <a:t>Date and Time Functions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9" action="ppaction://hlinksldjump"/>
                        </a:rPr>
                        <a:t>Date and Time Formats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0" action="ppaction://hlinksldjump"/>
                        </a:rPr>
                        <a:t>String Functions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1" action="ppaction://hlinksldjump"/>
                        </a:rPr>
                        <a:t>Mathematical Functions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2" action="ppaction://hlinksldjump"/>
                        </a:rPr>
                        <a:t>SELECT statement… syntax</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3" action="ppaction://hlinksldjump"/>
                        </a:rPr>
                        <a:t>ORDER BY Clause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bl>
          </a:graphicData>
        </a:graphic>
      </p:graphicFrame>
    </p:spTree>
    <p:extLst>
      <p:ext uri="{BB962C8B-B14F-4D97-AF65-F5344CB8AC3E}">
        <p14:creationId xmlns:p14="http://schemas.microsoft.com/office/powerpoint/2010/main" xmlns="" val="414392259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a:solidFill>
                  <a:srgbClr val="FFFF00"/>
                </a:solidFill>
                <a:latin typeface="Arial" pitchFamily="34" charset="0"/>
                <a:cs typeface="Arial" pitchFamily="34" charset="0"/>
              </a:rPr>
              <a:t>Composite </a:t>
            </a:r>
            <a:r>
              <a:rPr lang="en-US" sz="4000" b="1" i="1" dirty="0" smtClean="0">
                <a:solidFill>
                  <a:srgbClr val="FFFF00"/>
                </a:solidFill>
                <a:latin typeface="Arial" pitchFamily="34" charset="0"/>
                <a:cs typeface="Arial" pitchFamily="34" charset="0"/>
              </a:rPr>
              <a:t>/ </a:t>
            </a:r>
            <a:r>
              <a:rPr lang="en-US" sz="4000" b="1" i="1" dirty="0">
                <a:solidFill>
                  <a:srgbClr val="FFFF00"/>
                </a:solidFill>
                <a:latin typeface="Arial" pitchFamily="34" charset="0"/>
                <a:cs typeface="Arial" pitchFamily="34" charset="0"/>
              </a:rPr>
              <a:t>Multi</a:t>
            </a:r>
            <a:r>
              <a:rPr lang="en-US" sz="4000" b="1" dirty="0">
                <a:latin typeface="Arial" pitchFamily="34" charset="0"/>
                <a:ea typeface="MS Mincho" pitchFamily="49" charset="-128"/>
                <a:cs typeface="Arial" pitchFamily="34" charset="0"/>
              </a:rPr>
              <a:t> </a:t>
            </a:r>
            <a:r>
              <a:rPr lang="en-US" sz="4000" b="1" i="1" dirty="0">
                <a:solidFill>
                  <a:srgbClr val="FFFF00"/>
                </a:solidFill>
                <a:latin typeface="Arial" pitchFamily="34" charset="0"/>
                <a:cs typeface="Arial" pitchFamily="34" charset="0"/>
              </a:rPr>
              <a:t>Valued Attributes</a:t>
            </a:r>
          </a:p>
        </p:txBody>
      </p:sp>
      <p:sp>
        <p:nvSpPr>
          <p:cNvPr id="4" name="Rectangle 3"/>
          <p:cNvSpPr/>
          <p:nvPr/>
        </p:nvSpPr>
        <p:spPr>
          <a:xfrm>
            <a:off x="304800" y="762000"/>
            <a:ext cx="3130793"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Composite Attribute</a:t>
            </a:r>
            <a:endParaRPr lang="en-IN" sz="2400" dirty="0">
              <a:solidFill>
                <a:schemeClr val="bg2">
                  <a:lumMod val="50000"/>
                </a:schemeClr>
              </a:solidFill>
            </a:endParaRPr>
          </a:p>
        </p:txBody>
      </p:sp>
      <p:sp>
        <p:nvSpPr>
          <p:cNvPr id="5" name="Rectangle 4"/>
          <p:cNvSpPr/>
          <p:nvPr/>
        </p:nvSpPr>
        <p:spPr>
          <a:xfrm>
            <a:off x="304800" y="4338935"/>
            <a:ext cx="3418372"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Multi Valued Attribute </a:t>
            </a:r>
            <a:endParaRPr lang="en-IN" sz="2400" dirty="0">
              <a:solidFill>
                <a:schemeClr val="bg2">
                  <a:lumMod val="50000"/>
                </a:schemeClr>
              </a:solidFill>
            </a:endParaRPr>
          </a:p>
        </p:txBody>
      </p:sp>
      <p:sp>
        <p:nvSpPr>
          <p:cNvPr id="6" name="Rectangle 5"/>
          <p:cNvSpPr/>
          <p:nvPr/>
        </p:nvSpPr>
        <p:spPr>
          <a:xfrm>
            <a:off x="304800" y="1219200"/>
            <a:ext cx="8534400" cy="1261884"/>
          </a:xfrm>
          <a:prstGeom prst="rect">
            <a:avLst/>
          </a:prstGeom>
        </p:spPr>
        <p:txBody>
          <a:bodyPr wrap="square">
            <a:spAutoFit/>
          </a:bodyPr>
          <a:lstStyle/>
          <a:p>
            <a:r>
              <a:rPr lang="en-IN" sz="2200" b="1" dirty="0">
                <a:solidFill>
                  <a:srgbClr val="5F9378"/>
                </a:solidFill>
              </a:rPr>
              <a:t>Person</a:t>
            </a:r>
            <a:r>
              <a:rPr lang="en-IN" sz="2200" b="1" dirty="0"/>
              <a:t> </a:t>
            </a:r>
            <a:r>
              <a:rPr lang="en-IN" sz="2200" b="1" dirty="0" smtClean="0">
                <a:solidFill>
                  <a:srgbClr val="5F9378"/>
                </a:solidFill>
              </a:rPr>
              <a:t>Entity</a:t>
            </a:r>
          </a:p>
          <a:p>
            <a:pPr>
              <a:lnSpc>
                <a:spcPct val="150000"/>
              </a:lnSpc>
            </a:pPr>
            <a:r>
              <a:rPr lang="en-IN" b="1" i="1" dirty="0" smtClean="0"/>
              <a:t>Name</a:t>
            </a:r>
            <a:r>
              <a:rPr lang="en-IN" b="1" dirty="0" smtClean="0"/>
              <a:t> attribute</a:t>
            </a:r>
            <a:r>
              <a:rPr lang="en-IN" dirty="0" smtClean="0"/>
              <a:t>: FirstName, MiddleName, and LastName</a:t>
            </a:r>
            <a:endParaRPr lang="en-IN" dirty="0"/>
          </a:p>
          <a:p>
            <a:pPr>
              <a:lnSpc>
                <a:spcPct val="150000"/>
              </a:lnSpc>
            </a:pPr>
            <a:r>
              <a:rPr lang="en-IN" b="1" i="1" dirty="0" smtClean="0"/>
              <a:t>PhoneNumber</a:t>
            </a:r>
            <a:r>
              <a:rPr lang="en-IN" b="1" dirty="0" smtClean="0"/>
              <a:t> attribute</a:t>
            </a:r>
            <a:r>
              <a:rPr lang="en-IN" dirty="0" smtClean="0"/>
              <a:t>: CountryCode, CityCode, and PhoneNumber</a:t>
            </a:r>
            <a:endParaRPr lang="en-IN" dirty="0"/>
          </a:p>
        </p:txBody>
      </p:sp>
      <p:sp>
        <p:nvSpPr>
          <p:cNvPr id="7" name="Rectangle 6"/>
          <p:cNvSpPr/>
          <p:nvPr/>
        </p:nvSpPr>
        <p:spPr>
          <a:xfrm>
            <a:off x="304800" y="4834116"/>
            <a:ext cx="8534400" cy="1261884"/>
          </a:xfrm>
          <a:prstGeom prst="rect">
            <a:avLst/>
          </a:prstGeom>
        </p:spPr>
        <p:txBody>
          <a:bodyPr wrap="square">
            <a:spAutoFit/>
          </a:bodyPr>
          <a:lstStyle/>
          <a:p>
            <a:r>
              <a:rPr lang="en-IN" sz="2200" b="1" dirty="0" smtClean="0">
                <a:solidFill>
                  <a:srgbClr val="5F9378"/>
                </a:solidFill>
              </a:rPr>
              <a:t>Person</a:t>
            </a:r>
            <a:r>
              <a:rPr lang="en-IN" sz="2200" b="1" dirty="0" smtClean="0"/>
              <a:t> </a:t>
            </a:r>
            <a:r>
              <a:rPr lang="en-IN" sz="2200" b="1" dirty="0" smtClean="0">
                <a:solidFill>
                  <a:srgbClr val="5F9378"/>
                </a:solidFill>
              </a:rPr>
              <a:t>Entity</a:t>
            </a:r>
          </a:p>
          <a:p>
            <a:pPr>
              <a:lnSpc>
                <a:spcPct val="150000"/>
              </a:lnSpc>
            </a:pPr>
            <a:r>
              <a:rPr lang="en-IN" b="1" i="1" dirty="0" smtClean="0"/>
              <a:t>Hobbies</a:t>
            </a:r>
            <a:r>
              <a:rPr lang="en-IN" b="1" dirty="0" smtClean="0"/>
              <a:t> attribute</a:t>
            </a:r>
            <a:r>
              <a:rPr lang="en-IN" dirty="0"/>
              <a:t>: reading, hiking, hockey, skiing, </a:t>
            </a:r>
            <a:r>
              <a:rPr lang="en-IN" dirty="0" smtClean="0"/>
              <a:t>photography.</a:t>
            </a:r>
          </a:p>
          <a:p>
            <a:pPr>
              <a:lnSpc>
                <a:spcPct val="150000"/>
              </a:lnSpc>
            </a:pPr>
            <a:r>
              <a:rPr lang="en-IN" b="1" i="1" dirty="0" smtClean="0"/>
              <a:t>SpokenLanguages</a:t>
            </a:r>
            <a:r>
              <a:rPr lang="en-IN" b="1" dirty="0" smtClean="0"/>
              <a:t> attribute</a:t>
            </a:r>
            <a:r>
              <a:rPr lang="en-IN" dirty="0" smtClean="0"/>
              <a:t>: Hindi, Marathi, Gujarati, English.</a:t>
            </a:r>
          </a:p>
        </p:txBody>
      </p:sp>
      <p:pic>
        <p:nvPicPr>
          <p:cNvPr id="9" name="Picture 8"/>
          <p:cNvPicPr>
            <a:picLocks noChangeAspect="1"/>
          </p:cNvPicPr>
          <p:nvPr/>
        </p:nvPicPr>
        <p:blipFill>
          <a:blip r:embed="rId2"/>
          <a:stretch>
            <a:fillRect/>
          </a:stretch>
        </p:blipFill>
        <p:spPr>
          <a:xfrm>
            <a:off x="376917" y="2570650"/>
            <a:ext cx="1543050" cy="419100"/>
          </a:xfrm>
          <a:prstGeom prst="rect">
            <a:avLst/>
          </a:prstGeom>
        </p:spPr>
      </p:pic>
      <p:pic>
        <p:nvPicPr>
          <p:cNvPr id="10" name="Picture 9"/>
          <p:cNvPicPr>
            <a:picLocks noChangeAspect="1"/>
          </p:cNvPicPr>
          <p:nvPr/>
        </p:nvPicPr>
        <p:blipFill>
          <a:blip r:embed="rId3"/>
          <a:stretch>
            <a:fillRect/>
          </a:stretch>
        </p:blipFill>
        <p:spPr>
          <a:xfrm>
            <a:off x="355146" y="3165888"/>
            <a:ext cx="5819775" cy="371475"/>
          </a:xfrm>
          <a:prstGeom prst="rect">
            <a:avLst/>
          </a:prstGeom>
        </p:spPr>
      </p:pic>
      <p:pic>
        <p:nvPicPr>
          <p:cNvPr id="11" name="Picture 10"/>
          <p:cNvPicPr>
            <a:picLocks noChangeAspect="1"/>
          </p:cNvPicPr>
          <p:nvPr/>
        </p:nvPicPr>
        <p:blipFill>
          <a:blip r:embed="rId4"/>
          <a:stretch>
            <a:fillRect/>
          </a:stretch>
        </p:blipFill>
        <p:spPr>
          <a:xfrm>
            <a:off x="326571" y="3735273"/>
            <a:ext cx="7896225" cy="371475"/>
          </a:xfrm>
          <a:prstGeom prst="rect">
            <a:avLst/>
          </a:prstGeom>
        </p:spPr>
      </p:pic>
      <p:cxnSp>
        <p:nvCxnSpPr>
          <p:cNvPr id="13" name="Straight Arrow Connector 12"/>
          <p:cNvCxnSpPr/>
          <p:nvPr/>
        </p:nvCxnSpPr>
        <p:spPr>
          <a:xfrm>
            <a:off x="990600" y="2895600"/>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990600" y="3481023"/>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990600"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984187"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1579564055"/>
      </p:ext>
    </p:extLst>
  </p:cSld>
  <p:clrMapOvr>
    <a:masterClrMapping/>
  </p:clrMapOvr>
  <p:timing>
    <p:tnLst>
      <p:par>
        <p:cTn id="1" dur="indefinite" restart="never" nodeType="tmRoot"/>
      </p:par>
    </p:tnLst>
  </p:timing>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14478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a:t>
            </a:r>
            <a:endParaRPr lang="en-IN" sz="4800" dirty="0" smtClean="0">
              <a:solidFill>
                <a:srgbClr val="DC525C"/>
              </a:solidFill>
              <a:latin typeface="Segoe UI Light" panose="020B0502040204020203" pitchFamily="34" charset="0"/>
              <a:cs typeface="Segoe UI Light" panose="020B0502040204020203" pitchFamily="34" charset="0"/>
            </a:endParaRPr>
          </a:p>
          <a:p>
            <a:pPr algn="ctr"/>
            <a:r>
              <a:rPr lang="en-IN" sz="4800" dirty="0" smtClean="0">
                <a:solidFill>
                  <a:srgbClr val="DC525C"/>
                </a:solidFill>
                <a:latin typeface="Segoe UI Light" panose="020B0502040204020203" pitchFamily="34" charset="0"/>
                <a:cs typeface="Segoe UI Light" panose="020B0502040204020203" pitchFamily="34" charset="0"/>
              </a:rPr>
              <a:t>FOREIGN KEY constraint?</a:t>
            </a:r>
            <a:endParaRPr lang="en-US" sz="4800" dirty="0" smtClean="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21693" y="76200"/>
            <a:ext cx="8869907" cy="2400657"/>
          </a:xfrm>
          <a:prstGeom prst="rect">
            <a:avLst/>
          </a:prstGeom>
          <a:solidFill>
            <a:srgbClr val="B2242E"/>
          </a:solidFill>
        </p:spPr>
        <p:txBody>
          <a:bodyPr wrap="square">
            <a:spAutoFit/>
          </a:bodyPr>
          <a:lstStyle/>
          <a:p>
            <a:pPr marL="285750" indent="-285750">
              <a:lnSpc>
                <a:spcPct val="150000"/>
              </a:lnSpc>
              <a:buFont typeface="Arial" panose="020B0604020202020204" pitchFamily="34" charset="0"/>
              <a:buChar char="•"/>
            </a:pPr>
            <a:r>
              <a:rPr lang="en-IN" sz="2000" dirty="0" smtClean="0">
                <a:solidFill>
                  <a:schemeClr val="bg2"/>
                </a:solidFill>
                <a:latin typeface="Segoe UI Light" panose="020B0502040204020203" pitchFamily="34" charset="0"/>
                <a:cs typeface="Segoe UI Light" panose="020B0502040204020203" pitchFamily="34" charset="0"/>
              </a:rPr>
              <a:t>A </a:t>
            </a:r>
            <a:r>
              <a:rPr lang="en-IN" sz="2000" dirty="0">
                <a:solidFill>
                  <a:schemeClr val="bg2"/>
                </a:solidFill>
                <a:latin typeface="Segoe UI Light" panose="020B0502040204020203" pitchFamily="34" charset="0"/>
                <a:cs typeface="Segoe UI Light" panose="020B0502040204020203" pitchFamily="34" charset="0"/>
              </a:rPr>
              <a:t>foreign key can have a different name from its primary key</a:t>
            </a:r>
            <a:r>
              <a:rPr lang="en-IN" sz="2000" dirty="0" smtClean="0">
                <a:solidFill>
                  <a:schemeClr val="bg2"/>
                </a:solidFill>
                <a:latin typeface="Segoe UI Light" panose="020B0502040204020203" pitchFamily="34" charset="0"/>
                <a:cs typeface="Segoe UI Light" panose="020B0502040204020203" pitchFamily="34" charset="0"/>
              </a:rPr>
              <a:t>.</a:t>
            </a:r>
          </a:p>
          <a:p>
            <a:pPr marL="285750" indent="-285750">
              <a:lnSpc>
                <a:spcPct val="150000"/>
              </a:lnSpc>
              <a:buFont typeface="Arial" panose="020B0604020202020204" pitchFamily="34" charset="0"/>
              <a:buChar char="•"/>
            </a:pPr>
            <a:r>
              <a:rPr lang="en-IN" sz="2000" dirty="0" smtClean="0">
                <a:solidFill>
                  <a:schemeClr val="bg2"/>
                </a:solidFill>
                <a:latin typeface="Segoe UI Light" panose="020B0502040204020203" pitchFamily="34" charset="0"/>
                <a:cs typeface="Segoe UI Light" panose="020B0502040204020203" pitchFamily="34" charset="0"/>
              </a:rPr>
              <a:t>DataType of primary key and foreign key column must be same.</a:t>
            </a:r>
            <a:endParaRPr lang="en-IN" sz="2000" dirty="0">
              <a:solidFill>
                <a:schemeClr val="bg2"/>
              </a:solidFill>
              <a:latin typeface="Segoe UI Light" panose="020B0502040204020203" pitchFamily="34" charset="0"/>
              <a:cs typeface="Segoe UI Light" panose="020B0502040204020203" pitchFamily="34" charset="0"/>
            </a:endParaRPr>
          </a:p>
          <a:p>
            <a:pPr marL="285750" indent="-285750">
              <a:lnSpc>
                <a:spcPct val="150000"/>
              </a:lnSpc>
              <a:buFont typeface="Arial" panose="020B0604020202020204" pitchFamily="34" charset="0"/>
              <a:buChar char="•"/>
            </a:pPr>
            <a:r>
              <a:rPr lang="en-IN" sz="2000" dirty="0" smtClean="0">
                <a:solidFill>
                  <a:schemeClr val="bg2"/>
                </a:solidFill>
                <a:latin typeface="Segoe UI Light" panose="020B0502040204020203" pitchFamily="34" charset="0"/>
                <a:cs typeface="Segoe UI Light" panose="020B0502040204020203" pitchFamily="34" charset="0"/>
              </a:rPr>
              <a:t>It </a:t>
            </a:r>
            <a:r>
              <a:rPr lang="en-IN" sz="2000" dirty="0">
                <a:solidFill>
                  <a:schemeClr val="bg2"/>
                </a:solidFill>
                <a:latin typeface="Segoe UI Light" panose="020B0502040204020203" pitchFamily="34" charset="0"/>
                <a:cs typeface="Segoe UI Light" panose="020B0502040204020203" pitchFamily="34" charset="0"/>
              </a:rPr>
              <a:t>ensures rows in one table have corresponding rows in another.</a:t>
            </a:r>
          </a:p>
          <a:p>
            <a:pPr marL="285750" indent="-285750">
              <a:lnSpc>
                <a:spcPct val="150000"/>
              </a:lnSpc>
              <a:buFont typeface="Arial" panose="020B0604020202020204" pitchFamily="34" charset="0"/>
              <a:buChar char="•"/>
            </a:pPr>
            <a:r>
              <a:rPr lang="en-IN" sz="2000" dirty="0">
                <a:solidFill>
                  <a:schemeClr val="bg2"/>
                </a:solidFill>
                <a:latin typeface="Segoe UI Light" panose="020B0502040204020203" pitchFamily="34" charset="0"/>
                <a:cs typeface="Segoe UI Light" panose="020B0502040204020203" pitchFamily="34" charset="0"/>
              </a:rPr>
              <a:t>Unlike the Primary key, they do not have to be unique.</a:t>
            </a:r>
          </a:p>
          <a:p>
            <a:pPr marL="285750" indent="-285750">
              <a:lnSpc>
                <a:spcPct val="150000"/>
              </a:lnSpc>
              <a:buFont typeface="Arial" panose="020B0604020202020204" pitchFamily="34" charset="0"/>
              <a:buChar char="•"/>
            </a:pPr>
            <a:r>
              <a:rPr lang="en-IN" sz="2000" dirty="0">
                <a:solidFill>
                  <a:schemeClr val="bg2"/>
                </a:solidFill>
                <a:latin typeface="Segoe UI Light" panose="020B0502040204020203" pitchFamily="34" charset="0"/>
                <a:cs typeface="Segoe UI Light" panose="020B0502040204020203" pitchFamily="34" charset="0"/>
              </a:rPr>
              <a:t>Foreign keys can be null even though primary keys can </a:t>
            </a:r>
            <a:r>
              <a:rPr lang="en-IN" sz="2000" dirty="0" smtClean="0">
                <a:solidFill>
                  <a:schemeClr val="bg2"/>
                </a:solidFill>
                <a:latin typeface="Segoe UI Light" panose="020B0502040204020203" pitchFamily="34" charset="0"/>
                <a:cs typeface="Segoe UI Light" panose="020B0502040204020203" pitchFamily="34" charset="0"/>
              </a:rPr>
              <a:t>not.</a:t>
            </a:r>
            <a:endParaRPr lang="en-IN" sz="2000" dirty="0">
              <a:solidFill>
                <a:schemeClr val="bg2"/>
              </a:solidFill>
              <a:latin typeface="Segoe UI Light" panose="020B0502040204020203" pitchFamily="34" charset="0"/>
              <a:cs typeface="Segoe UI Light" panose="020B0502040204020203" pitchFamily="34" charset="0"/>
            </a:endParaRPr>
          </a:p>
        </p:txBody>
      </p:sp>
      <p:sp>
        <p:nvSpPr>
          <p:cNvPr id="4" name="Rectangle 3"/>
          <p:cNvSpPr/>
          <p:nvPr/>
        </p:nvSpPr>
        <p:spPr>
          <a:xfrm>
            <a:off x="121693" y="5105400"/>
            <a:ext cx="8869907" cy="707886"/>
          </a:xfrm>
          <a:prstGeom prst="rect">
            <a:avLst/>
          </a:prstGeom>
          <a:solidFill>
            <a:schemeClr val="bg1"/>
          </a:solidFill>
        </p:spPr>
        <p:txBody>
          <a:bodyPr wrap="square">
            <a:spAutoFit/>
          </a:bodyPr>
          <a:lstStyle/>
          <a:p>
            <a:r>
              <a:rPr lang="en-IN" sz="2000" dirty="0">
                <a:solidFill>
                  <a:srgbClr val="0089A4"/>
                </a:solidFill>
                <a:latin typeface="Arial" panose="020B0604020202020204" pitchFamily="34" charset="0"/>
                <a:cs typeface="Arial" panose="020B0604020202020204" pitchFamily="34" charset="0"/>
              </a:rPr>
              <a:t>The table containing the </a:t>
            </a:r>
            <a:r>
              <a:rPr lang="en-IN" sz="2000" dirty="0" smtClean="0">
                <a:solidFill>
                  <a:srgbClr val="0089A4"/>
                </a:solidFill>
                <a:latin typeface="Arial" panose="020B0604020202020204" pitchFamily="34" charset="0"/>
                <a:cs typeface="Arial" panose="020B0604020202020204" pitchFamily="34" charset="0"/>
              </a:rPr>
              <a:t>FOREIGN KEY is </a:t>
            </a:r>
            <a:r>
              <a:rPr lang="en-IN" sz="2000" dirty="0">
                <a:solidFill>
                  <a:srgbClr val="0089A4"/>
                </a:solidFill>
                <a:latin typeface="Arial" panose="020B0604020202020204" pitchFamily="34" charset="0"/>
                <a:cs typeface="Arial" panose="020B0604020202020204" pitchFamily="34" charset="0"/>
              </a:rPr>
              <a:t>referred to as the </a:t>
            </a:r>
            <a:r>
              <a:rPr lang="en-IN" sz="2000" dirty="0" smtClean="0">
                <a:solidFill>
                  <a:srgbClr val="0089A4"/>
                </a:solidFill>
                <a:latin typeface="Arial" panose="020B0604020202020204" pitchFamily="34" charset="0"/>
                <a:cs typeface="Arial" panose="020B0604020202020204" pitchFamily="34" charset="0"/>
              </a:rPr>
              <a:t>child table, </a:t>
            </a:r>
            <a:r>
              <a:rPr lang="en-IN" sz="2000" dirty="0">
                <a:solidFill>
                  <a:srgbClr val="0089A4"/>
                </a:solidFill>
                <a:latin typeface="Arial" panose="020B0604020202020204" pitchFamily="34" charset="0"/>
                <a:cs typeface="Arial" panose="020B0604020202020204" pitchFamily="34" charset="0"/>
              </a:rPr>
              <a:t>and the table containing the PRIMARY KEY </a:t>
            </a:r>
            <a:r>
              <a:rPr lang="en-IN" sz="2000" dirty="0" smtClean="0">
                <a:solidFill>
                  <a:srgbClr val="0089A4"/>
                </a:solidFill>
                <a:latin typeface="Arial" panose="020B0604020202020204" pitchFamily="34" charset="0"/>
                <a:cs typeface="Arial" panose="020B0604020202020204" pitchFamily="34" charset="0"/>
              </a:rPr>
              <a:t>(</a:t>
            </a:r>
            <a:r>
              <a:rPr lang="en-IN" sz="2000" dirty="0">
                <a:solidFill>
                  <a:srgbClr val="0089A4"/>
                </a:solidFill>
                <a:latin typeface="Arial" panose="020B0604020202020204" pitchFamily="34" charset="0"/>
                <a:cs typeface="Arial" panose="020B0604020202020204" pitchFamily="34" charset="0"/>
              </a:rPr>
              <a:t>referenced </a:t>
            </a:r>
            <a:r>
              <a:rPr lang="en-IN" sz="2000" dirty="0" smtClean="0">
                <a:solidFill>
                  <a:srgbClr val="0089A4"/>
                </a:solidFill>
                <a:latin typeface="Arial" panose="020B0604020202020204" pitchFamily="34" charset="0"/>
                <a:cs typeface="Arial" panose="020B0604020202020204" pitchFamily="34" charset="0"/>
              </a:rPr>
              <a:t>key) </a:t>
            </a:r>
            <a:r>
              <a:rPr lang="en-IN" sz="2000" dirty="0">
                <a:solidFill>
                  <a:srgbClr val="0089A4"/>
                </a:solidFill>
                <a:latin typeface="Arial" panose="020B0604020202020204" pitchFamily="34" charset="0"/>
                <a:cs typeface="Arial" panose="020B0604020202020204" pitchFamily="34" charset="0"/>
              </a:rPr>
              <a:t>is the parent table.</a:t>
            </a:r>
          </a:p>
        </p:txBody>
      </p:sp>
      <p:sp>
        <p:nvSpPr>
          <p:cNvPr id="5" name="Rectangle 4"/>
          <p:cNvSpPr/>
          <p:nvPr/>
        </p:nvSpPr>
        <p:spPr>
          <a:xfrm>
            <a:off x="194953" y="3949312"/>
            <a:ext cx="8878813" cy="769441"/>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A FOREIGN KEY is a field (or collection of fields) in one table that refers to the PRIMARY KEY in </a:t>
            </a:r>
            <a:r>
              <a:rPr lang="en-IN" sz="2200" dirty="0" smtClean="0">
                <a:latin typeface="Segoe UI Light" panose="020B0502040204020203" pitchFamily="34" charset="0"/>
                <a:cs typeface="Segoe UI Light" panose="020B0502040204020203" pitchFamily="34" charset="0"/>
              </a:rPr>
              <a:t>another/same </a:t>
            </a:r>
            <a:r>
              <a:rPr lang="en-IN" sz="2200" dirty="0">
                <a:latin typeface="Segoe UI Light" panose="020B0502040204020203" pitchFamily="34" charset="0"/>
                <a:cs typeface="Segoe UI Light" panose="020B0502040204020203" pitchFamily="34" charset="0"/>
              </a:rPr>
              <a:t>table.</a:t>
            </a:r>
          </a:p>
        </p:txBody>
      </p:sp>
    </p:spTree>
    <p:extLst>
      <p:ext uri="{BB962C8B-B14F-4D97-AF65-F5344CB8AC3E}">
        <p14:creationId xmlns:p14="http://schemas.microsoft.com/office/powerpoint/2010/main" xmlns="" val="1469596093"/>
      </p:ext>
    </p:extLst>
  </p:cSld>
  <p:clrMapOvr>
    <a:masterClrMapping/>
  </p:clrMapOvr>
  <p:timing>
    <p:tnLst>
      <p:par>
        <p:cTn id="1" dur="indefinite" restart="never" nodeType="tmRoot"/>
      </p:par>
    </p:tnLst>
  </p:timing>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6" name="Rectangle 5"/>
          <p:cNvSpPr/>
          <p:nvPr/>
        </p:nvSpPr>
        <p:spPr>
          <a:xfrm>
            <a:off x="152400" y="740926"/>
            <a:ext cx="8839200" cy="3754874"/>
          </a:xfrm>
          <a:prstGeom prst="rect">
            <a:avLst/>
          </a:prstGeom>
          <a:solidFill>
            <a:srgbClr val="476D59"/>
          </a:solidFill>
        </p:spPr>
        <p:txBody>
          <a:bodyPr wrap="square">
            <a:spAutoFit/>
          </a:bodyPr>
          <a:lstStyle/>
          <a:p>
            <a:r>
              <a:rPr lang="en-IN" sz="2000" dirty="0" smtClean="0">
                <a:solidFill>
                  <a:schemeClr val="bg1"/>
                </a:solidFill>
              </a:rPr>
              <a:t>A referential </a:t>
            </a:r>
            <a:r>
              <a:rPr lang="en-IN" sz="2000" dirty="0">
                <a:solidFill>
                  <a:schemeClr val="bg1"/>
                </a:solidFill>
              </a:rPr>
              <a:t>constraint could be violated in following cases.</a:t>
            </a:r>
          </a:p>
          <a:p>
            <a:endParaRPr lang="en-IN" sz="2000" dirty="0">
              <a:solidFill>
                <a:srgbClr val="CFFF21"/>
              </a:solidFill>
            </a:endParaRPr>
          </a:p>
          <a:p>
            <a:pPr marL="285750" indent="-285750">
              <a:buFont typeface="Arial" panose="020B0604020202020204" pitchFamily="34" charset="0"/>
              <a:buChar char="•"/>
            </a:pPr>
            <a:r>
              <a:rPr lang="en-IN" dirty="0">
                <a:solidFill>
                  <a:srgbClr val="CFFF21"/>
                </a:solidFill>
              </a:rPr>
              <a:t>An </a:t>
            </a:r>
            <a:r>
              <a:rPr lang="en-IN" dirty="0" smtClean="0">
                <a:solidFill>
                  <a:srgbClr val="CFFF21"/>
                </a:solidFill>
              </a:rPr>
              <a:t>INSERT attempt </a:t>
            </a:r>
            <a:r>
              <a:rPr lang="en-IN" dirty="0">
                <a:solidFill>
                  <a:srgbClr val="CFFF21"/>
                </a:solidFill>
              </a:rPr>
              <a:t>to add a row </a:t>
            </a:r>
            <a:r>
              <a:rPr lang="en-IN" dirty="0" smtClean="0">
                <a:solidFill>
                  <a:srgbClr val="CFFF21"/>
                </a:solidFill>
              </a:rPr>
              <a:t>to </a:t>
            </a:r>
            <a:r>
              <a:rPr lang="en-IN" dirty="0">
                <a:solidFill>
                  <a:srgbClr val="CFFF21"/>
                </a:solidFill>
              </a:rPr>
              <a:t>a child table that has a value in its foreign key columns that does not match a value in the corresponding parent </a:t>
            </a:r>
            <a:r>
              <a:rPr lang="en-IN" dirty="0" smtClean="0">
                <a:solidFill>
                  <a:srgbClr val="CFFF21"/>
                </a:solidFill>
              </a:rPr>
              <a:t>table's column.</a:t>
            </a:r>
          </a:p>
          <a:p>
            <a:pPr marL="285750" indent="-285750">
              <a:buFont typeface="Arial" panose="020B0604020202020204" pitchFamily="34" charset="0"/>
              <a:buChar char="•"/>
            </a:pPr>
            <a:endParaRPr lang="en-IN" dirty="0">
              <a:solidFill>
                <a:srgbClr val="CFFF21"/>
              </a:solidFill>
            </a:endParaRPr>
          </a:p>
          <a:p>
            <a:pPr marL="285750" indent="-285750">
              <a:buFont typeface="Arial" panose="020B0604020202020204" pitchFamily="34" charset="0"/>
              <a:buChar char="•"/>
            </a:pPr>
            <a:r>
              <a:rPr lang="en-IN" dirty="0">
                <a:solidFill>
                  <a:srgbClr val="CFFF21"/>
                </a:solidFill>
              </a:rPr>
              <a:t>An </a:t>
            </a:r>
            <a:r>
              <a:rPr lang="en-IN" dirty="0" smtClean="0">
                <a:solidFill>
                  <a:srgbClr val="CFFF21"/>
                </a:solidFill>
              </a:rPr>
              <a:t>UPDATE attempt </a:t>
            </a:r>
            <a:r>
              <a:rPr lang="en-IN" dirty="0">
                <a:solidFill>
                  <a:srgbClr val="CFFF21"/>
                </a:solidFill>
              </a:rPr>
              <a:t>to change the value in a child table's foreign key columns to a value that has no matching value in the corresponding parent table's parent key</a:t>
            </a:r>
            <a:r>
              <a:rPr lang="en-IN" dirty="0" smtClean="0">
                <a:solidFill>
                  <a:srgbClr val="CFFF21"/>
                </a:solidFill>
              </a:rPr>
              <a:t>.</a:t>
            </a:r>
          </a:p>
          <a:p>
            <a:pPr marL="285750" indent="-285750">
              <a:buFont typeface="Arial" panose="020B0604020202020204" pitchFamily="34" charset="0"/>
              <a:buChar char="•"/>
            </a:pPr>
            <a:endParaRPr lang="en-IN" dirty="0">
              <a:solidFill>
                <a:srgbClr val="CFFF21"/>
              </a:solidFill>
            </a:endParaRPr>
          </a:p>
          <a:p>
            <a:pPr marL="285750" indent="-285750">
              <a:buFont typeface="Arial" panose="020B0604020202020204" pitchFamily="34" charset="0"/>
              <a:buChar char="•"/>
            </a:pPr>
            <a:r>
              <a:rPr lang="en-IN" dirty="0">
                <a:solidFill>
                  <a:srgbClr val="CFFF21"/>
                </a:solidFill>
              </a:rPr>
              <a:t>An </a:t>
            </a:r>
            <a:r>
              <a:rPr lang="en-IN" dirty="0" smtClean="0">
                <a:solidFill>
                  <a:srgbClr val="CFFF21"/>
                </a:solidFill>
              </a:rPr>
              <a:t>UPDATE attempt </a:t>
            </a:r>
            <a:r>
              <a:rPr lang="en-IN" dirty="0">
                <a:solidFill>
                  <a:srgbClr val="CFFF21"/>
                </a:solidFill>
              </a:rPr>
              <a:t>to change the value in a parent table's parent key to a value that does not have a matching value in a child table's foreign key columns</a:t>
            </a:r>
            <a:r>
              <a:rPr lang="en-IN" dirty="0" smtClean="0">
                <a:solidFill>
                  <a:srgbClr val="CFFF21"/>
                </a:solidFill>
              </a:rPr>
              <a:t>.</a:t>
            </a:r>
          </a:p>
          <a:p>
            <a:pPr marL="285750" indent="-285750">
              <a:buFont typeface="Arial" panose="020B0604020202020204" pitchFamily="34" charset="0"/>
              <a:buChar char="•"/>
            </a:pPr>
            <a:endParaRPr lang="en-IN" dirty="0">
              <a:solidFill>
                <a:srgbClr val="CFFF21"/>
              </a:solidFill>
            </a:endParaRPr>
          </a:p>
          <a:p>
            <a:pPr marL="285750" indent="-285750">
              <a:buFont typeface="Arial" panose="020B0604020202020204" pitchFamily="34" charset="0"/>
              <a:buChar char="•"/>
            </a:pPr>
            <a:r>
              <a:rPr lang="en-IN" dirty="0">
                <a:solidFill>
                  <a:srgbClr val="CFFF21"/>
                </a:solidFill>
              </a:rPr>
              <a:t>A </a:t>
            </a:r>
            <a:r>
              <a:rPr lang="en-IN" dirty="0" smtClean="0">
                <a:solidFill>
                  <a:srgbClr val="CFFF21"/>
                </a:solidFill>
              </a:rPr>
              <a:t>DELETE attempt </a:t>
            </a:r>
            <a:r>
              <a:rPr lang="en-IN" dirty="0">
                <a:solidFill>
                  <a:srgbClr val="CFFF21"/>
                </a:solidFill>
              </a:rPr>
              <a:t>to remove a record from a parent table that has a matching value in a child table's foreign key columns.</a:t>
            </a:r>
          </a:p>
        </p:txBody>
      </p:sp>
    </p:spTree>
    <p:extLst>
      <p:ext uri="{BB962C8B-B14F-4D97-AF65-F5344CB8AC3E}">
        <p14:creationId xmlns:p14="http://schemas.microsoft.com/office/powerpoint/2010/main" xmlns="" val="834576772"/>
      </p:ext>
    </p:extLst>
  </p:cSld>
  <p:clrMapOvr>
    <a:masterClrMapping/>
  </p:clrMapOvr>
  <p:timing>
    <p:tnLst>
      <p:par>
        <p:cTn id="1" dur="indefinite" restart="never" nodeType="tmRoot"/>
      </p:par>
    </p:tnLst>
  </p:timing>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5" name="Rectangle 4"/>
          <p:cNvSpPr/>
          <p:nvPr/>
        </p:nvSpPr>
        <p:spPr>
          <a:xfrm>
            <a:off x="76200" y="838200"/>
            <a:ext cx="899160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a:stretch>
            <a:fillRect/>
          </a:stretch>
        </p:blipFill>
        <p:spPr>
          <a:xfrm>
            <a:off x="304800" y="2014955"/>
            <a:ext cx="5181600" cy="3891269"/>
          </a:xfrm>
          <a:prstGeom prst="rect">
            <a:avLst/>
          </a:prstGeom>
        </p:spPr>
      </p:pic>
      <p:pic>
        <p:nvPicPr>
          <p:cNvPr id="1026" name="Picture 2" descr="MySQL recursive foreign key"/>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6858000" y="2010007"/>
            <a:ext cx="1962150" cy="2085976"/>
          </a:xfrm>
          <a:prstGeom prst="rect">
            <a:avLst/>
          </a:prstGeom>
          <a:noFill/>
          <a:extLst>
            <a:ext uri="{909E8E84-426E-40DD-AFC4-6F175D3DCCD1}">
              <a14:hiddenFill xmlns:a14="http://schemas.microsoft.com/office/drawing/2010/main" xmlns="">
                <a:solidFill>
                  <a:srgbClr val="FFFFFF"/>
                </a:solidFill>
              </a14:hiddenFill>
            </a:ext>
          </a:extLst>
        </p:spPr>
      </p:pic>
      <p:sp>
        <p:nvSpPr>
          <p:cNvPr id="3" name="Rectangle 2"/>
          <p:cNvSpPr/>
          <p:nvPr/>
        </p:nvSpPr>
        <p:spPr>
          <a:xfrm>
            <a:off x="3505200" y="4648200"/>
            <a:ext cx="5486400" cy="1107996"/>
          </a:xfrm>
          <a:prstGeom prst="rect">
            <a:avLst/>
          </a:prstGeom>
          <a:solidFill>
            <a:srgbClr val="EDE70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parent table or referenced table, and the orders table is known as child table or referencing table.</a:t>
            </a:r>
          </a:p>
        </p:txBody>
      </p:sp>
    </p:spTree>
    <p:extLst>
      <p:ext uri="{BB962C8B-B14F-4D97-AF65-F5344CB8AC3E}">
        <p14:creationId xmlns:p14="http://schemas.microsoft.com/office/powerpoint/2010/main" xmlns="" val="1257721072"/>
      </p:ext>
    </p:extLst>
  </p:cSld>
  <p:clrMapOvr>
    <a:masterClrMapping/>
  </p:clrMapOvr>
  <p:timing>
    <p:tnLst>
      <p:par>
        <p:cTn id="1" dur="indefinite" restart="never" nodeType="tmRoot"/>
      </p:par>
    </p:tnLst>
  </p:timing>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5" name="Rectangle 4"/>
          <p:cNvSpPr/>
          <p:nvPr/>
        </p:nvSpPr>
        <p:spPr>
          <a:xfrm>
            <a:off x="76200" y="838200"/>
            <a:ext cx="899160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2" name="Rectangle 1"/>
          <p:cNvSpPr/>
          <p:nvPr/>
        </p:nvSpPr>
        <p:spPr>
          <a:xfrm>
            <a:off x="76200" y="2055674"/>
            <a:ext cx="8991600" cy="1323439"/>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MODULE</a:t>
            </a:r>
            <a:r>
              <a:rPr lang="en-IN" sz="1600" dirty="0" smtClean="0">
                <a:latin typeface="Arial" panose="020B0604020202020204" pitchFamily="34" charset="0"/>
                <a:cs typeface="Arial" panose="020B0604020202020204" pitchFamily="34" charset="0"/>
              </a:rPr>
              <a:t>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int ,subject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description text, </a:t>
            </a:r>
            <a:r>
              <a:rPr lang="en-IN" sz="1600" dirty="0">
                <a:solidFill>
                  <a:srgbClr val="DD4A68"/>
                </a:solidFill>
                <a:latin typeface="Arial" panose="020B0604020202020204" pitchFamily="34" charset="0"/>
                <a:ea typeface="Times New Roman" panose="02020603050405020304" pitchFamily="18" charset="0"/>
              </a:rPr>
              <a:t>constraint pk_id_subject primary key</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id, subject</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smtClean="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CREATE</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STUDENT</a:t>
            </a:r>
            <a:r>
              <a:rPr lang="en-IN" sz="1600" dirty="0" smtClean="0">
                <a:latin typeface="Arial" panose="020B0604020202020204" pitchFamily="34" charset="0"/>
                <a:cs typeface="Arial" panose="020B0604020202020204" pitchFamily="34" charset="0"/>
              </a:rPr>
              <a:t>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int , ModuleID int, subjectID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address text, </a:t>
            </a:r>
            <a:r>
              <a:rPr lang="en-IN" sz="1600" dirty="0">
                <a:solidFill>
                  <a:srgbClr val="DD4A68"/>
                </a:solidFill>
                <a:latin typeface="Arial" panose="020B0604020202020204" pitchFamily="34" charset="0"/>
                <a:ea typeface="Times New Roman" panose="02020603050405020304" pitchFamily="18" charset="0"/>
              </a:rPr>
              <a:t>constraint fk_ModuleId_subjectID foreign key </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ModuleID</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references module(id</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
        <p:nvSpPr>
          <p:cNvPr id="6" name="Rectangle 5"/>
          <p:cNvSpPr/>
          <p:nvPr/>
        </p:nvSpPr>
        <p:spPr>
          <a:xfrm>
            <a:off x="228600" y="4341674"/>
            <a:ext cx="4572000" cy="1754326"/>
          </a:xfrm>
          <a:prstGeom prst="rect">
            <a:avLst/>
          </a:prstGeom>
          <a:solidFill>
            <a:schemeClr val="tx1"/>
          </a:solid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endParaRPr lang="en-IN" b="1" dirty="0" smtClean="0">
              <a:solidFill>
                <a:srgbClr val="75DBFF"/>
              </a:solidFill>
              <a:latin typeface="Arial" panose="020B0604020202020204" pitchFamily="34" charset="0"/>
              <a:cs typeface="Arial" panose="020B0604020202020204" pitchFamily="34" charset="0"/>
            </a:endParaRPr>
          </a:p>
          <a:p>
            <a:pPr>
              <a:lnSpc>
                <a:spcPct val="150000"/>
              </a:lnSpc>
            </a:pPr>
            <a:r>
              <a:rPr lang="en-IN" dirty="0" smtClean="0">
                <a:solidFill>
                  <a:srgbClr val="00B0F0"/>
                </a:solidFill>
                <a:latin typeface="Arial" panose="020B0604020202020204" pitchFamily="34" charset="0"/>
                <a:cs typeface="Arial" panose="020B0604020202020204" pitchFamily="34" charset="0"/>
              </a:rPr>
              <a:t>information_schema.table_constraints</a:t>
            </a:r>
            <a:r>
              <a:rPr lang="en-IN" dirty="0">
                <a:solidFill>
                  <a:srgbClr val="00B0F0"/>
                </a:solidFill>
                <a:latin typeface="Arial" panose="020B0604020202020204" pitchFamily="34" charset="0"/>
                <a:cs typeface="Arial" panose="020B0604020202020204" pitchFamily="34" charset="0"/>
              </a:rPr>
              <a:t>;</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xmlns="" val="4282516866"/>
      </p:ext>
    </p:extLst>
  </p:cSld>
  <p:clrMapOvr>
    <a:masterClrMapping/>
  </p:clrMapOvr>
  <p:timing>
    <p:tnLst>
      <p:par>
        <p:cTn id="1" dur="indefinite" restart="never" nodeType="tmRoot"/>
      </p:par>
    </p:tnLst>
  </p:timing>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5" name="Rectangle 4"/>
          <p:cNvSpPr/>
          <p:nvPr/>
        </p:nvSpPr>
        <p:spPr>
          <a:xfrm>
            <a:off x="76200" y="838200"/>
            <a:ext cx="899160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3" name="Rectangle 2"/>
          <p:cNvSpPr/>
          <p:nvPr/>
        </p:nvSpPr>
        <p:spPr>
          <a:xfrm>
            <a:off x="228600" y="1828800"/>
            <a:ext cx="8534400" cy="1200329"/>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ON</a:t>
            </a:r>
            <a:r>
              <a:rPr lang="en-IN" dirty="0">
                <a:solidFill>
                  <a:srgbClr val="000000"/>
                </a:solidFill>
                <a:latin typeface="Liberation Mono"/>
              </a:rPr>
              <a:t> </a:t>
            </a:r>
            <a:r>
              <a:rPr lang="en-IN" dirty="0">
                <a:solidFill>
                  <a:srgbClr val="0077AA"/>
                </a:solidFill>
                <a:latin typeface="Liberation Mono"/>
              </a:rPr>
              <a:t>DELETE</a:t>
            </a:r>
            <a:r>
              <a:rPr lang="en-IN" dirty="0">
                <a:solidFill>
                  <a:srgbClr val="000000"/>
                </a:solidFill>
                <a:latin typeface="Liberation Mono"/>
              </a:rPr>
              <a:t> </a:t>
            </a:r>
            <a:r>
              <a:rPr lang="en-IN" i="1" dirty="0">
                <a:solidFill>
                  <a:srgbClr val="000000"/>
                </a:solidFill>
                <a:latin typeface="Liberation Mono"/>
              </a:rPr>
              <a:t>reference_option</a:t>
            </a:r>
            <a:r>
              <a:rPr lang="en-IN" dirty="0">
                <a:solidFill>
                  <a:srgbClr val="999999"/>
                </a:solidFill>
                <a:latin typeface="Liberation Mono"/>
              </a:rPr>
              <a:t>]</a:t>
            </a:r>
            <a:r>
              <a:rPr lang="en-IN" dirty="0">
                <a:solidFill>
                  <a:srgbClr val="000000"/>
                </a:solidFill>
                <a:latin typeface="Liberation Mono"/>
              </a:rPr>
              <a:t> </a:t>
            </a:r>
            <a:endParaRPr lang="en-IN" dirty="0" smtClean="0">
              <a:solidFill>
                <a:srgbClr val="000000"/>
              </a:solidFill>
              <a:latin typeface="Liberation Mono"/>
            </a:endParaRPr>
          </a:p>
          <a:p>
            <a:r>
              <a:rPr lang="en-IN" dirty="0" smtClean="0">
                <a:solidFill>
                  <a:srgbClr val="999999"/>
                </a:solidFill>
                <a:latin typeface="Liberation Mono"/>
              </a:rPr>
              <a:t>[</a:t>
            </a:r>
            <a:r>
              <a:rPr lang="en-IN" dirty="0">
                <a:solidFill>
                  <a:srgbClr val="0077AA"/>
                </a:solidFill>
                <a:latin typeface="Liberation Mono"/>
              </a:rPr>
              <a:t>ON</a:t>
            </a:r>
            <a:r>
              <a:rPr lang="en-IN" dirty="0">
                <a:solidFill>
                  <a:srgbClr val="000000"/>
                </a:solidFill>
                <a:latin typeface="Liberation Mono"/>
              </a:rPr>
              <a:t> </a:t>
            </a:r>
            <a:r>
              <a:rPr lang="en-IN" dirty="0">
                <a:solidFill>
                  <a:srgbClr val="0077AA"/>
                </a:solidFill>
                <a:latin typeface="Liberation Mono"/>
              </a:rPr>
              <a:t>UPDATE</a:t>
            </a:r>
            <a:r>
              <a:rPr lang="en-IN" dirty="0">
                <a:solidFill>
                  <a:srgbClr val="000000"/>
                </a:solidFill>
                <a:latin typeface="Liberation Mono"/>
              </a:rPr>
              <a:t> </a:t>
            </a:r>
            <a:r>
              <a:rPr lang="en-IN" i="1" dirty="0">
                <a:solidFill>
                  <a:srgbClr val="000000"/>
                </a:solidFill>
                <a:latin typeface="Liberation Mono"/>
              </a:rPr>
              <a:t>reference_option</a:t>
            </a:r>
            <a:r>
              <a:rPr lang="en-IN" dirty="0">
                <a:solidFill>
                  <a:srgbClr val="999999"/>
                </a:solidFill>
                <a:latin typeface="Liberation Mono"/>
              </a:rPr>
              <a:t>]</a:t>
            </a:r>
            <a:r>
              <a:rPr lang="en-IN" dirty="0">
                <a:solidFill>
                  <a:srgbClr val="000000"/>
                </a:solidFill>
                <a:latin typeface="Liberation Mono"/>
              </a:rPr>
              <a:t> </a:t>
            </a:r>
            <a:endParaRPr lang="en-IN" dirty="0" smtClean="0">
              <a:solidFill>
                <a:srgbClr val="000000"/>
              </a:solidFill>
              <a:latin typeface="Liberation Mono"/>
            </a:endParaRPr>
          </a:p>
          <a:p>
            <a:r>
              <a:rPr lang="en-IN" i="1" dirty="0" smtClean="0">
                <a:solidFill>
                  <a:srgbClr val="000000"/>
                </a:solidFill>
                <a:latin typeface="Liberation Mono"/>
              </a:rPr>
              <a:t>reference_option</a:t>
            </a:r>
            <a:r>
              <a:rPr lang="en-IN" dirty="0">
                <a:solidFill>
                  <a:srgbClr val="000000"/>
                </a:solidFill>
                <a:latin typeface="Liberation Mono"/>
              </a:rPr>
              <a:t>: </a:t>
            </a:r>
            <a:r>
              <a:rPr lang="en-IN" dirty="0">
                <a:solidFill>
                  <a:srgbClr val="0077AA"/>
                </a:solidFill>
                <a:latin typeface="Liberation Mono"/>
              </a:rPr>
              <a:t>RESTRICT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CASCADE</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NO</a:t>
            </a:r>
            <a:r>
              <a:rPr lang="en-IN" dirty="0">
                <a:solidFill>
                  <a:srgbClr val="000000"/>
                </a:solidFill>
                <a:latin typeface="Liberation Mono"/>
              </a:rPr>
              <a:t> </a:t>
            </a:r>
            <a:r>
              <a:rPr lang="en-IN" dirty="0">
                <a:solidFill>
                  <a:srgbClr val="0077AA"/>
                </a:solidFill>
                <a:latin typeface="Liberation Mono"/>
              </a:rPr>
              <a:t>ACTION</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0077AA"/>
                </a:solidFill>
                <a:latin typeface="Liberation Mono"/>
              </a:rPr>
              <a:t>DEFAULT</a:t>
            </a:r>
            <a:endParaRPr lang="en-IN" dirty="0"/>
          </a:p>
        </p:txBody>
      </p:sp>
      <p:sp>
        <p:nvSpPr>
          <p:cNvPr id="8" name="Rectangle 7"/>
          <p:cNvSpPr/>
          <p:nvPr/>
        </p:nvSpPr>
        <p:spPr>
          <a:xfrm>
            <a:off x="210786" y="3066871"/>
            <a:ext cx="8704613" cy="1200329"/>
          </a:xfrm>
          <a:prstGeom prst="rect">
            <a:avLst/>
          </a:prstGeom>
          <a:solidFill>
            <a:srgbClr val="FFC000"/>
          </a:solidFill>
        </p:spPr>
        <p:txBody>
          <a:bodyPr wrap="square">
            <a:spAutoFit/>
          </a:bodyPr>
          <a:lstStyle/>
          <a:p>
            <a:r>
              <a:rPr lang="en-IN" dirty="0"/>
              <a:t>When an UPDATE or DELETE operation affects a key value in the parent table that has matching rows in the child table, the result depends on the referential action specified using ON </a:t>
            </a:r>
            <a:r>
              <a:rPr lang="en-IN" dirty="0">
                <a:latin typeface="Arial" panose="020B0604020202020204" pitchFamily="34" charset="0"/>
                <a:cs typeface="Arial" panose="020B0604020202020204" pitchFamily="34" charset="0"/>
              </a:rPr>
              <a:t>UPDATE</a:t>
            </a:r>
            <a:r>
              <a:rPr lang="en-IN" dirty="0"/>
              <a:t> and ON DELETE </a:t>
            </a:r>
            <a:r>
              <a:rPr lang="en-IN" dirty="0" smtClean="0"/>
              <a:t>sub clauses </a:t>
            </a:r>
            <a:r>
              <a:rPr lang="en-IN" dirty="0"/>
              <a:t>of the FOREIGN KEY clause.</a:t>
            </a:r>
          </a:p>
        </p:txBody>
      </p:sp>
      <p:sp>
        <p:nvSpPr>
          <p:cNvPr id="2" name="Rectangle 1"/>
          <p:cNvSpPr/>
          <p:nvPr/>
        </p:nvSpPr>
        <p:spPr>
          <a:xfrm>
            <a:off x="4648200" y="1516559"/>
            <a:ext cx="4114800" cy="769441"/>
          </a:xfrm>
          <a:prstGeom prst="rect">
            <a:avLst/>
          </a:prstGeom>
          <a:solidFill>
            <a:srgbClr val="0F5D3A"/>
          </a:solidFill>
        </p:spPr>
        <p:txBody>
          <a:bodyPr wrap="square">
            <a:spAutoFit/>
          </a:bodyPr>
          <a:lstStyle/>
          <a:p>
            <a:r>
              <a:rPr lang="en-IN" sz="2200" dirty="0">
                <a:solidFill>
                  <a:srgbClr val="FFC000"/>
                </a:solidFill>
              </a:rPr>
              <a:t>Cascaded </a:t>
            </a:r>
            <a:r>
              <a:rPr lang="en-IN" sz="2200" dirty="0" smtClean="0">
                <a:solidFill>
                  <a:srgbClr val="FFC000"/>
                </a:solidFill>
              </a:rPr>
              <a:t>FOREIGN KEY actions </a:t>
            </a:r>
            <a:r>
              <a:rPr lang="en-IN" sz="2200" dirty="0">
                <a:solidFill>
                  <a:srgbClr val="FFC000"/>
                </a:solidFill>
              </a:rPr>
              <a:t>do not activate triggers.</a:t>
            </a:r>
          </a:p>
        </p:txBody>
      </p:sp>
    </p:spTree>
    <p:extLst>
      <p:ext uri="{BB962C8B-B14F-4D97-AF65-F5344CB8AC3E}">
        <p14:creationId xmlns:p14="http://schemas.microsoft.com/office/powerpoint/2010/main" xmlns="" val="148594766"/>
      </p:ext>
    </p:extLst>
  </p:cSld>
  <p:clrMapOvr>
    <a:masterClrMapping/>
  </p:clrMapOvr>
  <p:timing>
    <p:tnLst>
      <p:par>
        <p:cTn id="1" dur="indefinite" restart="never" nodeType="tmRoot"/>
      </p:par>
    </p:tnLst>
  </p:timing>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6" name="Rectangle 5"/>
          <p:cNvSpPr/>
          <p:nvPr/>
        </p:nvSpPr>
        <p:spPr>
          <a:xfrm>
            <a:off x="228600" y="4495800"/>
            <a:ext cx="8610600" cy="369332"/>
          </a:xfrm>
          <a:prstGeom prst="rect">
            <a:avLst/>
          </a:prstGeom>
          <a:solidFill>
            <a:srgbClr val="476D59"/>
          </a:solidFill>
        </p:spPr>
        <p:txBody>
          <a:bodyPr wrap="square">
            <a:spAutoFit/>
          </a:bodyPr>
          <a:lstStyle/>
          <a:p>
            <a:r>
              <a:rPr lang="en-IN" b="1" dirty="0" smtClean="0">
                <a:solidFill>
                  <a:schemeClr val="bg1"/>
                </a:solidFill>
                <a:latin typeface="Arial" panose="020B0604020202020204" pitchFamily="34" charset="0"/>
                <a:cs typeface="Arial" panose="020B0604020202020204" pitchFamily="34" charset="0"/>
              </a:rPr>
              <a:t>ALTER table E </a:t>
            </a:r>
            <a:r>
              <a:rPr lang="en-IN" b="1" dirty="0">
                <a:solidFill>
                  <a:schemeClr val="bg1"/>
                </a:solidFill>
                <a:latin typeface="Arial" panose="020B0604020202020204" pitchFamily="34" charset="0"/>
                <a:cs typeface="Arial" panose="020B0604020202020204" pitchFamily="34" charset="0"/>
              </a:rPr>
              <a:t>drop foreign key e_ibfk_1;</a:t>
            </a:r>
          </a:p>
        </p:txBody>
      </p:sp>
      <p:sp>
        <p:nvSpPr>
          <p:cNvPr id="7" name="Rectangle 6"/>
          <p:cNvSpPr/>
          <p:nvPr/>
        </p:nvSpPr>
        <p:spPr>
          <a:xfrm>
            <a:off x="76200" y="2971800"/>
            <a:ext cx="8991600" cy="1323439"/>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ea typeface="Times New Roman" panose="02020603050405020304" pitchFamily="18" charset="0"/>
              </a:rPr>
              <a:t>TEMP</a:t>
            </a:r>
            <a:r>
              <a:rPr lang="en-IN" sz="1600" dirty="0" smtClean="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INT, fName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 FOREIGN </a:t>
            </a:r>
            <a:r>
              <a:rPr lang="en-IN" sz="1600" dirty="0">
                <a:latin typeface="Arial" panose="020B0604020202020204" pitchFamily="34" charset="0"/>
                <a:cs typeface="Arial" panose="020B0604020202020204" pitchFamily="34" charset="0"/>
              </a:rPr>
              <a:t>KEY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REFERENCES 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smtClean="0">
                <a:solidFill>
                  <a:srgbClr val="C00000"/>
                </a:solidFill>
                <a:latin typeface="Arial" panose="020B0604020202020204" pitchFamily="34" charset="0"/>
                <a:cs typeface="Arial" panose="020B0604020202020204" pitchFamily="34" charset="0"/>
              </a:rPr>
              <a:t>ON </a:t>
            </a:r>
            <a:r>
              <a:rPr lang="en-IN" sz="1600" dirty="0">
                <a:solidFill>
                  <a:srgbClr val="C00000"/>
                </a:solidFill>
                <a:latin typeface="Arial" panose="020B0604020202020204" pitchFamily="34" charset="0"/>
                <a:cs typeface="Arial" panose="020B0604020202020204" pitchFamily="34" charset="0"/>
              </a:rPr>
              <a:t>DELETE CASCADE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smtClean="0">
                <a:solidFill>
                  <a:srgbClr val="365860"/>
                </a:solidFill>
                <a:latin typeface="Arial" panose="020B0604020202020204" pitchFamily="34" charset="0"/>
                <a:cs typeface="Arial" panose="020B0604020202020204" pitchFamily="34" charset="0"/>
              </a:rPr>
              <a:t>ENGINE=InnoDB</a:t>
            </a:r>
            <a:r>
              <a:rPr lang="en-IN" sz="1600" dirty="0" smtClean="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TEMP</a:t>
            </a:r>
            <a:r>
              <a:rPr lang="en-IN" sz="1600" dirty="0" smtClean="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INT, fName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FOREIGN KEY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REFERENCES 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smtClean="0">
                <a:solidFill>
                  <a:srgbClr val="C00000"/>
                </a:solidFill>
                <a:latin typeface="Arial" panose="020B0604020202020204" pitchFamily="34" charset="0"/>
                <a:cs typeface="Arial" panose="020B0604020202020204" pitchFamily="34" charset="0"/>
              </a:rPr>
              <a:t>ON </a:t>
            </a:r>
            <a:r>
              <a:rPr lang="en-IN" sz="1600" dirty="0">
                <a:solidFill>
                  <a:srgbClr val="C00000"/>
                </a:solidFill>
                <a:latin typeface="Arial" panose="020B0604020202020204" pitchFamily="34" charset="0"/>
                <a:cs typeface="Arial" panose="020B0604020202020204" pitchFamily="34" charset="0"/>
              </a:rPr>
              <a:t>UPDATE CASCADE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smtClean="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
        <p:nvSpPr>
          <p:cNvPr id="2" name="Rectangle 1"/>
          <p:cNvSpPr/>
          <p:nvPr/>
        </p:nvSpPr>
        <p:spPr>
          <a:xfrm>
            <a:off x="76200" y="685800"/>
            <a:ext cx="8915400" cy="2031325"/>
          </a:xfrm>
          <a:prstGeom prst="rect">
            <a:avLst/>
          </a:prstGeom>
          <a:solidFill>
            <a:srgbClr val="FDE139"/>
          </a:solidFill>
        </p:spPr>
        <p:txBody>
          <a:bodyPr wrap="square">
            <a:spAutoFit/>
          </a:bodyPr>
          <a:lstStyle/>
          <a:p>
            <a:pPr marL="285750" indent="-285750">
              <a:buFont typeface="Arial" panose="020B0604020202020204" pitchFamily="34" charset="0"/>
              <a:buChar char="•"/>
            </a:pPr>
            <a:r>
              <a:rPr lang="en-IN" dirty="0"/>
              <a:t>CASCADE: Delete or update the row from the parent table, and automatically delete or update the matching rows in the child table. Both ON DELETE CASCADE and ON UPDATE CASCADE are supported</a:t>
            </a:r>
            <a:r>
              <a:rPr lang="en-IN" dirty="0" smtClean="0"/>
              <a:t>.</a:t>
            </a:r>
          </a:p>
          <a:p>
            <a:endParaRPr lang="en-IN" dirty="0"/>
          </a:p>
          <a:p>
            <a:pPr marL="285750" indent="-285750">
              <a:buFont typeface="Arial" panose="020B0604020202020204" pitchFamily="34" charset="0"/>
              <a:buChar char="•"/>
            </a:pPr>
            <a:r>
              <a:rPr lang="en-IN" dirty="0"/>
              <a:t>SET NULL: Delete or update the row from the parent table, and set the foreign key column or columns in the child table to NULL. Both ON DELETE SET NULL and ON UPDATE SET NULL clauses are supported.</a:t>
            </a:r>
          </a:p>
        </p:txBody>
      </p:sp>
      <p:sp>
        <p:nvSpPr>
          <p:cNvPr id="3" name="Rectangle 2"/>
          <p:cNvSpPr/>
          <p:nvPr/>
        </p:nvSpPr>
        <p:spPr>
          <a:xfrm>
            <a:off x="108858" y="5257800"/>
            <a:ext cx="8915400" cy="353943"/>
          </a:xfrm>
          <a:prstGeom prst="rect">
            <a:avLst/>
          </a:prstGeom>
        </p:spPr>
        <p:txBody>
          <a:bodyPr wrap="square">
            <a:spAutoFit/>
          </a:bodyPr>
          <a:lstStyle/>
          <a:p>
            <a:r>
              <a:rPr lang="en-IN" sz="1700" dirty="0">
                <a:solidFill>
                  <a:srgbClr val="C00000"/>
                </a:solidFill>
                <a:latin typeface="Arial" panose="020B0604020202020204" pitchFamily="34" charset="0"/>
                <a:cs typeface="Arial" panose="020B0604020202020204" pitchFamily="34" charset="0"/>
              </a:rPr>
              <a:t>ON</a:t>
            </a:r>
            <a:r>
              <a:rPr lang="en-IN" sz="1700" dirty="0"/>
              <a:t> </a:t>
            </a:r>
            <a:r>
              <a:rPr lang="en-IN" sz="1700" dirty="0">
                <a:solidFill>
                  <a:srgbClr val="C00000"/>
                </a:solidFill>
                <a:latin typeface="Arial" panose="020B0604020202020204" pitchFamily="34" charset="0"/>
                <a:cs typeface="Arial" panose="020B0604020202020204" pitchFamily="34" charset="0"/>
              </a:rPr>
              <a:t>DELETE or ON UPDATE that is not specified, the default action is always RESTRICT</a:t>
            </a:r>
            <a:r>
              <a:rPr lang="en-IN" sz="1700" dirty="0"/>
              <a:t>.</a:t>
            </a:r>
          </a:p>
        </p:txBody>
      </p:sp>
    </p:spTree>
    <p:extLst>
      <p:ext uri="{BB962C8B-B14F-4D97-AF65-F5344CB8AC3E}">
        <p14:creationId xmlns:p14="http://schemas.microsoft.com/office/powerpoint/2010/main" xmlns="" val="1900297931"/>
      </p:ext>
    </p:extLst>
  </p:cSld>
  <p:clrMapOvr>
    <a:masterClrMapping/>
  </p:clrMapOvr>
  <p:timing>
    <p:tnLst>
      <p:par>
        <p:cTn id="1" dur="indefinite" restart="never" nodeType="tmRoot"/>
      </p:par>
    </p:tnLst>
  </p:timing>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a:t>
            </a:r>
            <a:endParaRPr lang="en-IN" sz="4800" dirty="0" smtClean="0">
              <a:solidFill>
                <a:srgbClr val="DC525C"/>
              </a:solidFill>
              <a:latin typeface="Segoe UI Light" panose="020B0502040204020203" pitchFamily="34" charset="0"/>
              <a:cs typeface="Segoe UI Light" panose="020B0502040204020203" pitchFamily="34" charset="0"/>
            </a:endParaRPr>
          </a:p>
          <a:p>
            <a:pPr algn="ctr"/>
            <a:r>
              <a:rPr lang="en-IN" sz="4800" dirty="0" smtClean="0">
                <a:solidFill>
                  <a:srgbClr val="DC525C"/>
                </a:solidFill>
                <a:latin typeface="Segoe UI Light" panose="020B0502040204020203" pitchFamily="34" charset="0"/>
                <a:cs typeface="Segoe UI Light" panose="020B0502040204020203" pitchFamily="34" charset="0"/>
              </a:rPr>
              <a:t>Check Constraint?</a:t>
            </a:r>
            <a:endParaRPr lang="en-US" sz="4800" dirty="0" smtClean="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000100" y="3997115"/>
            <a:ext cx="7072362" cy="646331"/>
          </a:xfrm>
          <a:prstGeom prst="rect">
            <a:avLst/>
          </a:prstGeom>
        </p:spPr>
        <p:txBody>
          <a:bodyPr wrap="square">
            <a:spAutoFit/>
          </a:bodyPr>
          <a:lstStyle/>
          <a:p>
            <a:r>
              <a:rPr lang="en-US" dirty="0" smtClean="0">
                <a:solidFill>
                  <a:srgbClr val="006C86"/>
                </a:solidFill>
              </a:rPr>
              <a:t>Prior to MySQL 8.0.16, CREATE TABLE permits only the following limited version of table CHECK constraint syntax, which is parsed and ignored.</a:t>
            </a:r>
            <a:endParaRPr lang="en-US" dirty="0">
              <a:solidFill>
                <a:srgbClr val="006C86"/>
              </a:solidFill>
            </a:endParaRPr>
          </a:p>
        </p:txBody>
      </p:sp>
    </p:spTree>
    <p:extLst>
      <p:ext uri="{BB962C8B-B14F-4D97-AF65-F5344CB8AC3E}">
        <p14:creationId xmlns:p14="http://schemas.microsoft.com/office/powerpoint/2010/main" xmlns="" val="4085141194"/>
      </p:ext>
    </p:extLst>
  </p:cSld>
  <p:clrMapOvr>
    <a:masterClrMapping/>
  </p:clrMapOvr>
  <p:timing>
    <p:tnLst>
      <p:par>
        <p:cTn id="1" dur="indefinite" restart="never" nodeType="tmRoot"/>
      </p:par>
    </p:tnLst>
  </p:timing>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Check</a:t>
            </a:r>
          </a:p>
        </p:txBody>
      </p:sp>
      <p:sp>
        <p:nvSpPr>
          <p:cNvPr id="5" name="Rectangle 4"/>
          <p:cNvSpPr/>
          <p:nvPr/>
        </p:nvSpPr>
        <p:spPr>
          <a:xfrm>
            <a:off x="76200" y="838200"/>
            <a:ext cx="8991600" cy="369332"/>
          </a:xfrm>
          <a:prstGeom prst="rect">
            <a:avLst/>
          </a:prstGeom>
        </p:spPr>
        <p:txBody>
          <a:bodyPr wrap="square">
            <a:spAutoFit/>
          </a:bodyPr>
          <a:lstStyle/>
          <a:p>
            <a:r>
              <a:rPr lang="en-US" dirty="0" smtClean="0"/>
              <a:t>The CHECK constraint limits the value that can be placed in a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76200" y="1428736"/>
            <a:ext cx="8991600" cy="1569660"/>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USERS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a:t>
            </a:r>
            <a:r>
              <a:rPr lang="en-IN" sz="1600" dirty="0" smtClean="0">
                <a:latin typeface="Arial" panose="020B0604020202020204" pitchFamily="34" charset="0"/>
                <a:cs typeface="Arial" panose="020B0604020202020204" pitchFamily="34" charset="0"/>
              </a:rPr>
              <a:t>INT, </a:t>
            </a:r>
            <a:r>
              <a:rPr lang="en-IN" sz="1600" dirty="0">
                <a:latin typeface="Arial" panose="020B0604020202020204" pitchFamily="34" charset="0"/>
                <a:cs typeface="Arial" panose="020B0604020202020204" pitchFamily="34" charset="0"/>
              </a:rPr>
              <a:t>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smtClean="0">
                <a:solidFill>
                  <a:schemeClr val="bg1">
                    <a:lumMod val="65000"/>
                  </a:schemeClr>
                </a:solidFill>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age</a:t>
            </a:r>
            <a:r>
              <a:rPr lang="en-IN" sz="1600" dirty="0" smtClean="0">
                <a:solidFill>
                  <a:schemeClr val="bg1">
                    <a:lumMod val="65000"/>
                  </a:schemeClr>
                </a:solidFill>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INT </a:t>
            </a:r>
            <a:r>
              <a:rPr lang="en-IN" sz="1600" dirty="0" smtClean="0">
                <a:solidFill>
                  <a:srgbClr val="C00000"/>
                </a:solidFill>
                <a:latin typeface="Arial" panose="020B0604020202020204" pitchFamily="34" charset="0"/>
                <a:cs typeface="Arial" panose="020B0604020202020204" pitchFamily="34" charset="0"/>
              </a:rPr>
              <a:t>check (age &gt;=18)</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16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smtClean="0">
                <a:solidFill>
                  <a:srgbClr val="0077AA"/>
                </a:solidFill>
                <a:latin typeface="Arial" panose="020B0604020202020204" pitchFamily="34" charset="0"/>
                <a:ea typeface="Times New Roman" panose="02020603050405020304" pitchFamily="18" charset="0"/>
              </a:rPr>
              <a:t>CREATE</a:t>
            </a:r>
            <a:r>
              <a:rPr lang="en-IN" sz="1600" dirty="0" smtClean="0">
                <a:latin typeface="Arial" panose="020B0604020202020204" pitchFamily="34" charset="0"/>
                <a:cs typeface="Arial" panose="020B0604020202020204" pitchFamily="34" charset="0"/>
              </a:rPr>
              <a:t> </a:t>
            </a:r>
            <a:r>
              <a:rPr lang="en-IN" sz="1600" dirty="0" smtClean="0">
                <a:solidFill>
                  <a:srgbClr val="0077AA"/>
                </a:solidFill>
                <a:latin typeface="Arial" panose="020B0604020202020204" pitchFamily="34" charset="0"/>
                <a:ea typeface="Times New Roman" panose="02020603050405020304" pitchFamily="18" charset="0"/>
              </a:rPr>
              <a:t>TABLE</a:t>
            </a:r>
            <a:r>
              <a:rPr lang="en-IN" sz="1600" dirty="0" smtClean="0">
                <a:latin typeface="Arial" panose="020B0604020202020204" pitchFamily="34" charset="0"/>
                <a:cs typeface="Arial" panose="020B0604020202020204" pitchFamily="34" charset="0"/>
              </a:rPr>
              <a:t> USERS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user_id INT, username VARCHAR</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40</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password VARCHAR</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255</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email VARCHAR</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255</a:t>
            </a:r>
            <a:r>
              <a:rPr lang="en-IN" sz="1600" dirty="0" smtClean="0">
                <a:solidFill>
                  <a:schemeClr val="bg1">
                    <a:lumMod val="65000"/>
                  </a:schemeClr>
                </a:solidFill>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age</a:t>
            </a:r>
            <a:r>
              <a:rPr lang="en-IN" sz="1600" dirty="0" smtClean="0">
                <a:solidFill>
                  <a:schemeClr val="bg1">
                    <a:lumMod val="65000"/>
                  </a:schemeClr>
                </a:solidFill>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INT, </a:t>
            </a:r>
            <a:r>
              <a:rPr lang="en-IN" sz="1600" dirty="0" smtClean="0">
                <a:solidFill>
                  <a:srgbClr val="C00000"/>
                </a:solidFill>
                <a:latin typeface="Arial" panose="020B0604020202020204" pitchFamily="34" charset="0"/>
                <a:cs typeface="Arial" panose="020B0604020202020204" pitchFamily="34" charset="0"/>
              </a:rPr>
              <a:t>constraint chk_age check (age &gt;=18)</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smtClean="0">
                <a:solidFill>
                  <a:srgbClr val="365860"/>
                </a:solidFill>
                <a:latin typeface="Arial" panose="020B0604020202020204" pitchFamily="34" charset="0"/>
                <a:cs typeface="Arial" panose="020B0604020202020204" pitchFamily="34" charset="0"/>
              </a:rPr>
              <a:t>ENGINE=InnoDB</a:t>
            </a:r>
            <a:r>
              <a:rPr lang="en-IN" sz="1600" dirty="0" smtClean="0">
                <a:latin typeface="Arial" panose="020B0604020202020204" pitchFamily="34" charset="0"/>
                <a:cs typeface="Arial" panose="020B0604020202020204" pitchFamily="34" charset="0"/>
              </a:rPr>
              <a:t>;</a:t>
            </a:r>
          </a:p>
          <a:p>
            <a:pPr marL="285750" indent="-285750"/>
            <a:endParaRPr lang="en-IN" sz="1600" dirty="0">
              <a:latin typeface="Arial" panose="020B0604020202020204" pitchFamily="34" charset="0"/>
              <a:cs typeface="Arial" panose="020B0604020202020204" pitchFamily="34" charset="0"/>
            </a:endParaRPr>
          </a:p>
        </p:txBody>
      </p:sp>
      <p:sp>
        <p:nvSpPr>
          <p:cNvPr id="10" name="Rectangle 9"/>
          <p:cNvSpPr/>
          <p:nvPr/>
        </p:nvSpPr>
        <p:spPr>
          <a:xfrm>
            <a:off x="214282" y="2928934"/>
            <a:ext cx="8715436" cy="646331"/>
          </a:xfrm>
          <a:prstGeom prst="rect">
            <a:avLst/>
          </a:prstGeom>
        </p:spPr>
        <p:txBody>
          <a:bodyPr wrap="square">
            <a:spAutoFit/>
          </a:bodyPr>
          <a:lstStyle/>
          <a:p>
            <a:r>
              <a:rPr lang="en-US" dirty="0" smtClean="0"/>
              <a:t>The check constraint defined on a table must refer to only columns in that table. It can not refer to columns in other tables.</a:t>
            </a:r>
          </a:p>
        </p:txBody>
      </p:sp>
      <p:sp>
        <p:nvSpPr>
          <p:cNvPr id="11" name="Rectangle 10"/>
          <p:cNvSpPr/>
          <p:nvPr/>
        </p:nvSpPr>
        <p:spPr>
          <a:xfrm>
            <a:off x="285720" y="4090578"/>
            <a:ext cx="8501122" cy="1200329"/>
          </a:xfrm>
          <a:prstGeom prst="rect">
            <a:avLst/>
          </a:prstGeom>
        </p:spPr>
        <p:txBody>
          <a:bodyPr wrap="square">
            <a:spAutoFit/>
          </a:bodyPr>
          <a:lstStyle/>
          <a:p>
            <a:pPr marL="342900" indent="-342900">
              <a:lnSpc>
                <a:spcPct val="150000"/>
              </a:lnSpc>
              <a:buFont typeface="+mj-lt"/>
              <a:buAutoNum type="arabicPeriod"/>
            </a:pPr>
            <a:r>
              <a:rPr lang="en-US" sz="1600" dirty="0" smtClean="0">
                <a:solidFill>
                  <a:srgbClr val="0077AA"/>
                </a:solidFill>
                <a:latin typeface="Arial" panose="020B0604020202020204" pitchFamily="34" charset="0"/>
                <a:ea typeface="Times New Roman" panose="02020603050405020304" pitchFamily="18" charset="0"/>
              </a:rPr>
              <a:t>CREATE</a:t>
            </a:r>
            <a:r>
              <a:rPr lang="en-US" sz="1600" dirty="0" smtClean="0">
                <a:latin typeface="Arial" pitchFamily="34" charset="0"/>
                <a:cs typeface="Arial" pitchFamily="34" charset="0"/>
              </a:rPr>
              <a:t> </a:t>
            </a:r>
            <a:r>
              <a:rPr lang="en-US" sz="1600" dirty="0" smtClean="0">
                <a:solidFill>
                  <a:srgbClr val="0077AA"/>
                </a:solidFill>
                <a:latin typeface="Arial" panose="020B0604020202020204" pitchFamily="34" charset="0"/>
                <a:ea typeface="Times New Roman" panose="02020603050405020304" pitchFamily="18" charset="0"/>
              </a:rPr>
              <a:t>TABLE</a:t>
            </a:r>
            <a:r>
              <a:rPr lang="en-US" sz="1600" dirty="0" smtClean="0">
                <a:latin typeface="Arial" pitchFamily="34" charset="0"/>
                <a:cs typeface="Arial" pitchFamily="34" charset="0"/>
              </a:rPr>
              <a:t> </a:t>
            </a:r>
            <a:r>
              <a:rPr lang="en-IN" sz="1600" dirty="0" smtClean="0">
                <a:latin typeface="Arial" panose="020B0604020202020204" pitchFamily="34" charset="0"/>
                <a:cs typeface="Arial" panose="020B0604020202020204" pitchFamily="34" charset="0"/>
              </a:rPr>
              <a:t>TEST</a:t>
            </a:r>
            <a:r>
              <a:rPr lang="en-IN" sz="1600" dirty="0" smtClean="0">
                <a:solidFill>
                  <a:schemeClr val="bg1">
                    <a:lumMod val="65000"/>
                  </a:schemeClr>
                </a:solidFill>
                <a:latin typeface="Arial" panose="020B0604020202020204" pitchFamily="34" charset="0"/>
                <a:cs typeface="Arial" panose="020B0604020202020204" pitchFamily="34" charset="0"/>
              </a:rPr>
              <a:t> (</a:t>
            </a:r>
            <a:r>
              <a:rPr lang="en-US" sz="1600" dirty="0" smtClean="0">
                <a:solidFill>
                  <a:srgbClr val="C00000"/>
                </a:solidFill>
                <a:latin typeface="Arial" panose="020B0604020202020204" pitchFamily="34" charset="0"/>
                <a:cs typeface="Arial" panose="020B0604020202020204" pitchFamily="34" charset="0"/>
              </a:rPr>
              <a:t>check(c3 &gt; (c1 + c2))</a:t>
            </a:r>
            <a:r>
              <a:rPr lang="en-US" sz="1600" dirty="0" smtClean="0">
                <a:latin typeface="Arial" pitchFamily="34" charset="0"/>
                <a:cs typeface="Arial" pitchFamily="34" charset="0"/>
              </a:rPr>
              <a:t>, c1 INT, c2 INT, c3 INT</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US" sz="1600" dirty="0" smtClean="0">
                <a:latin typeface="Arial" pitchFamily="34" charset="0"/>
                <a:cs typeface="Arial" pitchFamily="34" charset="0"/>
              </a:rPr>
              <a:t>;</a:t>
            </a:r>
          </a:p>
          <a:p>
            <a:pPr marL="342900" indent="-342900">
              <a:lnSpc>
                <a:spcPct val="150000"/>
              </a:lnSpc>
              <a:buFont typeface="+mj-lt"/>
              <a:buAutoNum type="arabicPeriod"/>
            </a:pPr>
            <a:r>
              <a:rPr lang="en-US" sz="1600" dirty="0" smtClean="0">
                <a:solidFill>
                  <a:srgbClr val="0077AA"/>
                </a:solidFill>
                <a:latin typeface="Arial" panose="020B0604020202020204" pitchFamily="34" charset="0"/>
                <a:ea typeface="Times New Roman" panose="02020603050405020304" pitchFamily="18" charset="0"/>
              </a:rPr>
              <a:t>CREATE</a:t>
            </a:r>
            <a:r>
              <a:rPr lang="en-US" sz="1600" dirty="0" smtClean="0">
                <a:latin typeface="Arial" pitchFamily="34" charset="0"/>
                <a:cs typeface="Arial" pitchFamily="34" charset="0"/>
              </a:rPr>
              <a:t> </a:t>
            </a:r>
            <a:r>
              <a:rPr lang="en-US" sz="1600" dirty="0" smtClean="0">
                <a:solidFill>
                  <a:srgbClr val="0077AA"/>
                </a:solidFill>
                <a:latin typeface="Arial" panose="020B0604020202020204" pitchFamily="34" charset="0"/>
                <a:ea typeface="Times New Roman" panose="02020603050405020304" pitchFamily="18" charset="0"/>
              </a:rPr>
              <a:t>TABLE</a:t>
            </a:r>
            <a:r>
              <a:rPr lang="en-US" sz="1600" dirty="0" smtClean="0">
                <a:latin typeface="Arial" pitchFamily="34" charset="0"/>
                <a:cs typeface="Arial" pitchFamily="34" charset="0"/>
              </a:rPr>
              <a:t> </a:t>
            </a:r>
            <a:r>
              <a:rPr lang="en-IN" sz="1600" dirty="0" smtClean="0">
                <a:latin typeface="Arial" panose="020B0604020202020204" pitchFamily="34" charset="0"/>
                <a:cs typeface="Arial" panose="020B0604020202020204" pitchFamily="34" charset="0"/>
              </a:rPr>
              <a:t>TEST</a:t>
            </a:r>
            <a:r>
              <a:rPr lang="en-IN" sz="1600" dirty="0" smtClean="0">
                <a:solidFill>
                  <a:schemeClr val="bg1">
                    <a:lumMod val="65000"/>
                  </a:schemeClr>
                </a:solidFill>
                <a:latin typeface="Arial" panose="020B0604020202020204" pitchFamily="34" charset="0"/>
                <a:cs typeface="Arial" panose="020B0604020202020204" pitchFamily="34" charset="0"/>
              </a:rPr>
              <a:t> (</a:t>
            </a:r>
            <a:r>
              <a:rPr lang="en-US" sz="1600" dirty="0" smtClean="0">
                <a:latin typeface="Arial" pitchFamily="34" charset="0"/>
                <a:cs typeface="Arial" pitchFamily="34" charset="0"/>
              </a:rPr>
              <a:t>c1 INT, c2 INT, c3 INT, </a:t>
            </a:r>
            <a:r>
              <a:rPr lang="en-US" sz="1600" dirty="0" smtClean="0">
                <a:solidFill>
                  <a:srgbClr val="C00000"/>
                </a:solidFill>
                <a:latin typeface="Arial" panose="020B0604020202020204" pitchFamily="34" charset="0"/>
                <a:cs typeface="Arial" panose="020B0604020202020204" pitchFamily="34" charset="0"/>
              </a:rPr>
              <a:t>check(c3 &gt; (c1 + c2))</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US" sz="1600" dirty="0" smtClean="0">
                <a:latin typeface="Arial" pitchFamily="34" charset="0"/>
                <a:cs typeface="Arial" pitchFamily="34" charset="0"/>
              </a:rPr>
              <a:t>;</a:t>
            </a:r>
          </a:p>
          <a:p>
            <a:pPr marL="342900" indent="-342900">
              <a:lnSpc>
                <a:spcPct val="150000"/>
              </a:lnSpc>
              <a:buFont typeface="+mj-lt"/>
              <a:buAutoNum type="arabicPeriod"/>
            </a:pPr>
            <a:r>
              <a:rPr lang="en-US" sz="1600" dirty="0" smtClean="0">
                <a:solidFill>
                  <a:srgbClr val="0077AA"/>
                </a:solidFill>
                <a:latin typeface="Arial" panose="020B0604020202020204" pitchFamily="34" charset="0"/>
                <a:ea typeface="Times New Roman" panose="02020603050405020304" pitchFamily="18" charset="0"/>
              </a:rPr>
              <a:t>CREATE</a:t>
            </a:r>
            <a:r>
              <a:rPr lang="en-US" sz="1600" dirty="0" smtClean="0">
                <a:latin typeface="Arial" pitchFamily="34" charset="0"/>
                <a:cs typeface="Arial" pitchFamily="34" charset="0"/>
              </a:rPr>
              <a:t> </a:t>
            </a:r>
            <a:r>
              <a:rPr lang="en-US" sz="1600" dirty="0" smtClean="0">
                <a:solidFill>
                  <a:srgbClr val="0077AA"/>
                </a:solidFill>
                <a:latin typeface="Arial" panose="020B0604020202020204" pitchFamily="34" charset="0"/>
                <a:ea typeface="Times New Roman" panose="02020603050405020304" pitchFamily="18" charset="0"/>
              </a:rPr>
              <a:t>TABLE</a:t>
            </a:r>
            <a:r>
              <a:rPr lang="en-US" sz="1600" dirty="0" smtClean="0">
                <a:latin typeface="Arial" pitchFamily="34" charset="0"/>
                <a:cs typeface="Arial" pitchFamily="34" charset="0"/>
              </a:rPr>
              <a:t> </a:t>
            </a:r>
            <a:r>
              <a:rPr lang="en-IN" sz="1600" dirty="0" smtClean="0">
                <a:latin typeface="Arial" panose="020B0604020202020204" pitchFamily="34" charset="0"/>
                <a:cs typeface="Arial" panose="020B0604020202020204" pitchFamily="34" charset="0"/>
              </a:rPr>
              <a:t>TEST</a:t>
            </a:r>
            <a:r>
              <a:rPr lang="en-IN" sz="1600" dirty="0" smtClean="0">
                <a:solidFill>
                  <a:schemeClr val="bg1">
                    <a:lumMod val="65000"/>
                  </a:schemeClr>
                </a:solidFill>
                <a:latin typeface="Arial" panose="020B0604020202020204" pitchFamily="34" charset="0"/>
                <a:cs typeface="Arial" panose="020B0604020202020204" pitchFamily="34" charset="0"/>
              </a:rPr>
              <a:t> (</a:t>
            </a:r>
            <a:r>
              <a:rPr lang="en-US" sz="1600" dirty="0" smtClean="0">
                <a:solidFill>
                  <a:srgbClr val="C00000"/>
                </a:solidFill>
                <a:latin typeface="Arial" panose="020B0604020202020204" pitchFamily="34" charset="0"/>
                <a:cs typeface="Arial" panose="020B0604020202020204" pitchFamily="34" charset="0"/>
              </a:rPr>
              <a:t>check(c3 &gt; (c1 + c2))</a:t>
            </a:r>
            <a:r>
              <a:rPr lang="en-US" sz="1600" dirty="0" smtClean="0">
                <a:latin typeface="Arial" pitchFamily="34" charset="0"/>
                <a:cs typeface="Arial" pitchFamily="34" charset="0"/>
              </a:rPr>
              <a:t>, </a:t>
            </a:r>
            <a:r>
              <a:rPr lang="en-US" sz="1600" dirty="0" smtClean="0">
                <a:solidFill>
                  <a:srgbClr val="C00000"/>
                </a:solidFill>
                <a:latin typeface="Arial" panose="020B0604020202020204" pitchFamily="34" charset="0"/>
                <a:cs typeface="Arial" panose="020B0604020202020204" pitchFamily="34" charset="0"/>
              </a:rPr>
              <a:t>primary</a:t>
            </a:r>
            <a:r>
              <a:rPr lang="en-US" sz="1600" dirty="0" smtClean="0">
                <a:latin typeface="Arial" pitchFamily="34" charset="0"/>
                <a:cs typeface="Arial" pitchFamily="34" charset="0"/>
              </a:rPr>
              <a:t> </a:t>
            </a:r>
            <a:r>
              <a:rPr lang="en-US" sz="1600" dirty="0" smtClean="0">
                <a:solidFill>
                  <a:srgbClr val="C00000"/>
                </a:solidFill>
                <a:latin typeface="Arial" panose="020B0604020202020204" pitchFamily="34" charset="0"/>
                <a:cs typeface="Arial" panose="020B0604020202020204" pitchFamily="34" charset="0"/>
              </a:rPr>
              <a:t>key(c1)</a:t>
            </a:r>
            <a:r>
              <a:rPr lang="en-US" sz="1600" dirty="0" smtClean="0">
                <a:latin typeface="Arial" pitchFamily="34" charset="0"/>
                <a:cs typeface="Arial" pitchFamily="34" charset="0"/>
              </a:rPr>
              <a:t>, c1 INT, c2 INT, c3 INT</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US" sz="1600" dirty="0" smtClean="0">
                <a:latin typeface="Arial" pitchFamily="34" charset="0"/>
                <a:cs typeface="Arial" pitchFamily="34" charset="0"/>
              </a:rPr>
              <a:t>;</a:t>
            </a:r>
          </a:p>
        </p:txBody>
      </p:sp>
    </p:spTree>
    <p:extLst>
      <p:ext uri="{BB962C8B-B14F-4D97-AF65-F5344CB8AC3E}">
        <p14:creationId xmlns:p14="http://schemas.microsoft.com/office/powerpoint/2010/main" xmlns="" val="4029355890"/>
      </p:ext>
    </p:extLst>
  </p:cSld>
  <p:clrMapOvr>
    <a:masterClrMapping/>
  </p:clrMapOvr>
  <p:timing>
    <p:tnLst>
      <p:par>
        <p:cTn id="1" dur="indefinite" restart="never" nodeType="tmRoot"/>
      </p:par>
    </p:tnLst>
  </p:timing>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Check</a:t>
            </a:r>
          </a:p>
        </p:txBody>
      </p:sp>
      <p:sp>
        <p:nvSpPr>
          <p:cNvPr id="9" name="Rectangle 8"/>
          <p:cNvSpPr/>
          <p:nvPr/>
        </p:nvSpPr>
        <p:spPr>
          <a:xfrm>
            <a:off x="214282" y="928670"/>
            <a:ext cx="8715436" cy="4031873"/>
          </a:xfrm>
          <a:prstGeom prst="rect">
            <a:avLst/>
          </a:prstGeom>
        </p:spPr>
        <p:txBody>
          <a:bodyPr wrap="square">
            <a:spAutoFit/>
          </a:bodyPr>
          <a:lstStyle/>
          <a:p>
            <a:r>
              <a:rPr lang="en-US" sz="2000" dirty="0" smtClean="0">
                <a:solidFill>
                  <a:srgbClr val="006C86"/>
                </a:solidFill>
              </a:rPr>
              <a:t>CHECK condition expressions must adhere to the following rules. An error occurs if an expression contains disallowed constructs.</a:t>
            </a:r>
          </a:p>
          <a:p>
            <a:endParaRPr lang="en-US" dirty="0" smtClean="0">
              <a:solidFill>
                <a:srgbClr val="006C86"/>
              </a:solidFill>
            </a:endParaRPr>
          </a:p>
          <a:p>
            <a:pPr marL="342900" indent="-342900">
              <a:buFont typeface="+mj-lt"/>
              <a:buAutoNum type="arabicPeriod"/>
            </a:pPr>
            <a:r>
              <a:rPr lang="en-US" dirty="0" smtClean="0">
                <a:solidFill>
                  <a:srgbClr val="006C86"/>
                </a:solidFill>
              </a:rPr>
              <a:t>Non-generated and generated columns are permitted, except columns with the  AUTO_INCREMENT attribute.</a:t>
            </a:r>
          </a:p>
          <a:p>
            <a:pPr marL="342900" indent="-342900">
              <a:buFont typeface="+mj-lt"/>
              <a:buAutoNum type="arabicPeriod"/>
            </a:pPr>
            <a:r>
              <a:rPr lang="en-US" dirty="0" smtClean="0">
                <a:solidFill>
                  <a:srgbClr val="006C86"/>
                </a:solidFill>
              </a:rPr>
              <a:t>Literals, deterministic built-in functions, and operators are permitted.</a:t>
            </a:r>
          </a:p>
          <a:p>
            <a:pPr marL="342900" indent="-342900">
              <a:buFont typeface="+mj-lt"/>
              <a:buAutoNum type="arabicPeriod"/>
            </a:pPr>
            <a:r>
              <a:rPr lang="en-US" dirty="0" smtClean="0">
                <a:solidFill>
                  <a:srgbClr val="006C86"/>
                </a:solidFill>
              </a:rPr>
              <a:t>Sub-queries are not permitted.</a:t>
            </a:r>
          </a:p>
          <a:p>
            <a:pPr marL="342900" indent="-342900">
              <a:buFont typeface="+mj-lt"/>
              <a:buAutoNum type="arabicPeriod"/>
            </a:pPr>
            <a:r>
              <a:rPr lang="en-US" dirty="0" smtClean="0">
                <a:solidFill>
                  <a:srgbClr val="006C86"/>
                </a:solidFill>
              </a:rPr>
              <a:t>Environmental variables (such as CURRENT_USER, CURRENT_DATE, …) are not permitted.</a:t>
            </a:r>
          </a:p>
          <a:p>
            <a:pPr marL="342900" indent="-342900">
              <a:buFont typeface="+mj-lt"/>
              <a:buAutoNum type="arabicPeriod"/>
            </a:pPr>
            <a:r>
              <a:rPr lang="en-US" dirty="0" smtClean="0">
                <a:solidFill>
                  <a:srgbClr val="006C86"/>
                </a:solidFill>
              </a:rPr>
              <a:t>Non-Deterministic built-in functions (such as AVG, COUNT, RAND, LAST_INSERT_ID, FIRST_VALUE, LAST_VALUE, ...) are not permitted.</a:t>
            </a:r>
          </a:p>
          <a:p>
            <a:pPr marL="342900" indent="-342900">
              <a:buFont typeface="+mj-lt"/>
              <a:buAutoNum type="arabicPeriod"/>
            </a:pPr>
            <a:r>
              <a:rPr lang="en-US" dirty="0" smtClean="0">
                <a:solidFill>
                  <a:srgbClr val="006C86"/>
                </a:solidFill>
              </a:rPr>
              <a:t>Variables (system variables, user-defined variables, and stored program local variables) are not permitted.</a:t>
            </a:r>
          </a:p>
          <a:p>
            <a:pPr marL="342900" indent="-342900">
              <a:buFont typeface="+mj-lt"/>
              <a:buAutoNum type="arabicPeriod"/>
            </a:pPr>
            <a:r>
              <a:rPr lang="en-US" dirty="0" smtClean="0">
                <a:solidFill>
                  <a:srgbClr val="006C86"/>
                </a:solidFill>
              </a:rPr>
              <a:t>Stored functions and user-defined functions are not permitted.</a:t>
            </a:r>
          </a:p>
        </p:txBody>
      </p:sp>
    </p:spTree>
    <p:extLst>
      <p:ext uri="{BB962C8B-B14F-4D97-AF65-F5344CB8AC3E}">
        <p14:creationId xmlns:p14="http://schemas.microsoft.com/office/powerpoint/2010/main" xmlns="" val="4029355890"/>
      </p:ext>
    </p:extLst>
  </p:cSld>
  <p:clrMapOvr>
    <a:masterClrMapping/>
  </p:clrMapOvr>
  <p:timing>
    <p:tnLst>
      <p:par>
        <p:cTn id="1" dur="indefinite" restart="never" nodeType="tmRoot"/>
      </p:par>
    </p:tnLst>
  </p:timing>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ALTER TABLE</a:t>
            </a:r>
          </a:p>
        </p:txBody>
      </p:sp>
    </p:spTree>
    <p:extLst>
      <p:ext uri="{BB962C8B-B14F-4D97-AF65-F5344CB8AC3E}">
        <p14:creationId xmlns:p14="http://schemas.microsoft.com/office/powerpoint/2010/main" xmlns="" val="351089345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What is an Prime, Non-Prime Attribute?</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747704266"/>
      </p:ext>
    </p:extLst>
  </p:cSld>
  <p:clrMapOvr>
    <a:masterClrMapping/>
  </p:clrMapOvr>
  <p:timing>
    <p:tnLst>
      <p:par>
        <p:cTn id="1" dur="indefinite" restart="never" nodeType="tmRoot"/>
      </p:par>
    </p:tnLst>
  </p:timing>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Alter Table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858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ALTER TABLE changes the structure of a table. For example, you can add or delete columns, create or destroy indexes, change the type of existing columns, or rename columns or the table itself.</a:t>
            </a:r>
          </a:p>
        </p:txBody>
      </p:sp>
      <p:sp>
        <p:nvSpPr>
          <p:cNvPr id="7" name="Rectangle 6"/>
          <p:cNvSpPr/>
          <p:nvPr/>
        </p:nvSpPr>
        <p:spPr>
          <a:xfrm>
            <a:off x="152400" y="1772483"/>
            <a:ext cx="8839200" cy="4247317"/>
          </a:xfrm>
          <a:prstGeom prst="rect">
            <a:avLst/>
          </a:prstGeom>
        </p:spPr>
        <p:txBody>
          <a:bodyPr wrap="square">
            <a:spAutoFit/>
          </a:bodyPr>
          <a:lstStyle/>
          <a:p>
            <a:r>
              <a:rPr lang="en-IN" dirty="0">
                <a:solidFill>
                  <a:srgbClr val="0077AA"/>
                </a:solidFill>
                <a:latin typeface="Liberation Mono"/>
              </a:rPr>
              <a:t>ALTER TABLE tbl_name [alter_specification [, alter_specification] ...]</a:t>
            </a:r>
          </a:p>
          <a:p>
            <a:r>
              <a:rPr lang="en-IN" dirty="0">
                <a:solidFill>
                  <a:srgbClr val="0077AA"/>
                </a:solidFill>
                <a:latin typeface="Liberation Mono"/>
              </a:rPr>
              <a:t>| ADD [COLUMN] col_name column_definition [FIRST | AFTER col_name ]</a:t>
            </a:r>
          </a:p>
          <a:p>
            <a:r>
              <a:rPr lang="en-IN" dirty="0">
                <a:solidFill>
                  <a:srgbClr val="0077AA"/>
                </a:solidFill>
                <a:latin typeface="Liberation Mono"/>
              </a:rPr>
              <a:t>| ADD [COLUMN] (col_name column_definition,...)</a:t>
            </a:r>
          </a:p>
          <a:p>
            <a:r>
              <a:rPr lang="en-IN" dirty="0">
                <a:solidFill>
                  <a:srgbClr val="0077AA"/>
                </a:solidFill>
                <a:latin typeface="Liberation Mono"/>
              </a:rPr>
              <a:t>| ADD {INDEX|KEY} [index_name] (index_col_name,...)</a:t>
            </a:r>
          </a:p>
          <a:p>
            <a:r>
              <a:rPr lang="en-IN" dirty="0">
                <a:solidFill>
                  <a:srgbClr val="0077AA"/>
                </a:solidFill>
                <a:latin typeface="Liberation Mono"/>
              </a:rPr>
              <a:t>| ADD [CONSTRAINT [symbol]] PRIMARY KEY</a:t>
            </a:r>
          </a:p>
          <a:p>
            <a:r>
              <a:rPr lang="en-IN" dirty="0">
                <a:solidFill>
                  <a:srgbClr val="0077AA"/>
                </a:solidFill>
                <a:latin typeface="Liberation Mono"/>
              </a:rPr>
              <a:t>| ADD [CONSTRAINT [symbol]] UNIQUE KEY</a:t>
            </a:r>
          </a:p>
          <a:p>
            <a:r>
              <a:rPr lang="en-IN" dirty="0">
                <a:solidFill>
                  <a:srgbClr val="0077AA"/>
                </a:solidFill>
                <a:latin typeface="Liberation Mono"/>
              </a:rPr>
              <a:t>| ADD [CONSTRAINT [symbol]] FOREIGN KEY reference_definition</a:t>
            </a:r>
          </a:p>
          <a:p>
            <a:r>
              <a:rPr lang="en-IN" dirty="0">
                <a:solidFill>
                  <a:srgbClr val="0077AA"/>
                </a:solidFill>
                <a:latin typeface="Liberation Mono"/>
              </a:rPr>
              <a:t>| CHANGE [COLUMN] old_col_name new_col_name column_definition    </a:t>
            </a:r>
          </a:p>
          <a:p>
            <a:r>
              <a:rPr lang="en-IN" dirty="0">
                <a:solidFill>
                  <a:srgbClr val="0077AA"/>
                </a:solidFill>
                <a:latin typeface="Liberation Mono"/>
              </a:rPr>
              <a:t>  [FIRST|AFTER col_name]</a:t>
            </a:r>
          </a:p>
          <a:p>
            <a:r>
              <a:rPr lang="en-IN" dirty="0">
                <a:solidFill>
                  <a:srgbClr val="0077AA"/>
                </a:solidFill>
                <a:latin typeface="Liberation Mono"/>
              </a:rPr>
              <a:t>| MODIFY [COLUMN] col_name column_definition [FIRST | AFTER col_name]</a:t>
            </a:r>
          </a:p>
          <a:p>
            <a:r>
              <a:rPr lang="en-IN" dirty="0">
                <a:solidFill>
                  <a:srgbClr val="0077AA"/>
                </a:solidFill>
                <a:latin typeface="Liberation Mono"/>
              </a:rPr>
              <a:t>| DROP [COLUMN] col_name</a:t>
            </a:r>
          </a:p>
          <a:p>
            <a:r>
              <a:rPr lang="en-IN" dirty="0">
                <a:solidFill>
                  <a:srgbClr val="0077AA"/>
                </a:solidFill>
                <a:latin typeface="Liberation Mono"/>
              </a:rPr>
              <a:t>| DROP PRIMARY KEY</a:t>
            </a:r>
          </a:p>
          <a:p>
            <a:r>
              <a:rPr lang="en-IN" dirty="0">
                <a:solidFill>
                  <a:srgbClr val="0077AA"/>
                </a:solidFill>
                <a:latin typeface="Liberation Mono"/>
              </a:rPr>
              <a:t>| DROP {INDEX|KEY} index_name</a:t>
            </a:r>
          </a:p>
          <a:p>
            <a:r>
              <a:rPr lang="en-IN" dirty="0">
                <a:solidFill>
                  <a:srgbClr val="0077AA"/>
                </a:solidFill>
                <a:latin typeface="Liberation Mono"/>
              </a:rPr>
              <a:t>| DROP FOREIGN KEY fk_symbol</a:t>
            </a:r>
          </a:p>
          <a:p>
            <a:r>
              <a:rPr lang="en-IN" dirty="0">
                <a:solidFill>
                  <a:srgbClr val="0077AA"/>
                </a:solidFill>
                <a:latin typeface="Liberation Mono"/>
              </a:rPr>
              <a:t>| RENAME [TO|AS] new_tbl_name</a:t>
            </a:r>
          </a:p>
        </p:txBody>
      </p:sp>
    </p:spTree>
    <p:extLst>
      <p:ext uri="{BB962C8B-B14F-4D97-AF65-F5344CB8AC3E}">
        <p14:creationId xmlns:p14="http://schemas.microsoft.com/office/powerpoint/2010/main" xmlns="" val="2581842829"/>
      </p:ext>
    </p:extLst>
  </p:cSld>
  <p:clrMapOvr>
    <a:masterClrMapping/>
  </p:clrMapOvr>
  <p:timing>
    <p:tnLst>
      <p:par>
        <p:cTn id="1" dur="indefinite" restart="never" nodeType="tmRoot"/>
      </p:par>
    </p:tnLst>
  </p:timing>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Alter Table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729342"/>
            <a:ext cx="8991600" cy="313932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Change </a:t>
            </a:r>
            <a:r>
              <a:rPr lang="en-IN" b="1" dirty="0" smtClean="0">
                <a:latin typeface="Arial" panose="020B0604020202020204" pitchFamily="34" charset="0"/>
                <a:cs typeface="Arial" panose="020B0604020202020204" pitchFamily="34" charset="0"/>
              </a:rPr>
              <a:t>Columns</a:t>
            </a:r>
            <a:r>
              <a:rPr lang="en-IN" dirty="0" smtClean="0">
                <a:latin typeface="Arial" panose="020B0604020202020204" pitchFamily="34" charset="0"/>
                <a:cs typeface="Arial" panose="020B0604020202020204" pitchFamily="34" charset="0"/>
              </a:rPr>
              <a:t> :- You </a:t>
            </a:r>
            <a:r>
              <a:rPr lang="en-IN" dirty="0">
                <a:latin typeface="Arial" panose="020B0604020202020204" pitchFamily="34" charset="0"/>
                <a:cs typeface="Arial" panose="020B0604020202020204" pitchFamily="34" charset="0"/>
              </a:rPr>
              <a:t>can rename a column using a CHANGE old_col_name new_col_name column_definition clause. To do so, specify the old and new column names and the definition that the column currently </a:t>
            </a:r>
            <a:r>
              <a:rPr lang="en-IN" dirty="0" smtClean="0">
                <a:latin typeface="Arial" panose="020B0604020202020204" pitchFamily="34" charset="0"/>
                <a:cs typeface="Arial" panose="020B0604020202020204" pitchFamily="34" charset="0"/>
              </a:rPr>
              <a:t>has.</a:t>
            </a:r>
          </a:p>
          <a:p>
            <a:endParaRPr lang="en-IN" b="1" dirty="0" smtClean="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Modify </a:t>
            </a:r>
            <a:r>
              <a:rPr lang="en-IN" b="1" dirty="0">
                <a:latin typeface="Arial" panose="020B0604020202020204" pitchFamily="34" charset="0"/>
                <a:cs typeface="Arial" panose="020B0604020202020204" pitchFamily="34" charset="0"/>
              </a:rPr>
              <a:t>Columns :- </a:t>
            </a:r>
            <a:r>
              <a:rPr lang="en-IN" dirty="0">
                <a:latin typeface="Arial" panose="020B0604020202020204" pitchFamily="34" charset="0"/>
                <a:cs typeface="Arial" panose="020B0604020202020204" pitchFamily="34" charset="0"/>
              </a:rPr>
              <a:t>You can also use MODIFY to change a column's type without renaming it</a:t>
            </a:r>
            <a:r>
              <a:rPr lang="en-IN" dirty="0" smtClean="0">
                <a:latin typeface="Arial" panose="020B0604020202020204" pitchFamily="34" charset="0"/>
                <a:cs typeface="Arial" panose="020B0604020202020204" pitchFamily="34" charset="0"/>
              </a:rPr>
              <a:t>.</a:t>
            </a:r>
          </a:p>
          <a:p>
            <a:endParaRPr lang="en-IN" b="1" dirty="0" smtClean="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Dropping </a:t>
            </a:r>
            <a:r>
              <a:rPr lang="en-IN" b="1" dirty="0">
                <a:latin typeface="Arial" panose="020B0604020202020204" pitchFamily="34" charset="0"/>
                <a:cs typeface="Arial" panose="020B0604020202020204" pitchFamily="34" charset="0"/>
              </a:rPr>
              <a:t>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2" name="Rectangle 1"/>
          <p:cNvSpPr/>
          <p:nvPr/>
        </p:nvSpPr>
        <p:spPr>
          <a:xfrm>
            <a:off x="43542" y="3907970"/>
            <a:ext cx="9024257" cy="646331"/>
          </a:xfrm>
          <a:prstGeom prst="rect">
            <a:avLst/>
          </a:prstGeom>
          <a:solidFill>
            <a:srgbClr val="EDE701"/>
          </a:solidFill>
        </p:spPr>
        <p:txBody>
          <a:bodyPr wrap="square">
            <a:spAutoFit/>
          </a:bodyPr>
          <a:lstStyle/>
          <a:p>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239486" y="4517570"/>
            <a:ext cx="7903317" cy="1754326"/>
          </a:xfrm>
          <a:prstGeom prst="rect">
            <a:avLst/>
          </a:prstGeom>
        </p:spPr>
        <p:txBody>
          <a:bodyPr wrap="non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TABLE </a:t>
            </a:r>
            <a:r>
              <a:rPr lang="en-IN" i="1" dirty="0" smtClean="0">
                <a:latin typeface="Arial" panose="020B0604020202020204" pitchFamily="34" charset="0"/>
                <a:cs typeface="Arial" panose="020B0604020202020204" pitchFamily="34" charset="0"/>
              </a:rPr>
              <a:t>tbl_name</a:t>
            </a:r>
            <a:r>
              <a:rPr lang="en-IN"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ENGINE = </a:t>
            </a:r>
            <a:r>
              <a:rPr lang="en-IN" sz="1600" dirty="0" smtClean="0">
                <a:solidFill>
                  <a:srgbClr val="DD4A68"/>
                </a:solidFill>
                <a:latin typeface="Arial" panose="020B0604020202020204" pitchFamily="34" charset="0"/>
                <a:ea typeface="Times New Roman" panose="02020603050405020304" pitchFamily="18" charset="0"/>
              </a:rPr>
              <a:t>InnoDB</a:t>
            </a:r>
            <a:endParaRPr lang="en-IN" sz="1600" dirty="0">
              <a:solidFill>
                <a:srgbClr val="DD4A68"/>
              </a:solidFill>
              <a:latin typeface="Arial" panose="020B0604020202020204" pitchFamily="34" charset="0"/>
              <a:ea typeface="Times New Roman" panose="02020603050405020304" pitchFamily="18" charset="0"/>
            </a:endParaRP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t> TABLE </a:t>
            </a:r>
            <a:r>
              <a:rPr lang="en-IN" i="1" dirty="0">
                <a:latin typeface="Arial" panose="020B0604020202020204" pitchFamily="34" charset="0"/>
                <a:cs typeface="Arial" panose="020B0604020202020204" pitchFamily="34" charset="0"/>
              </a:rPr>
              <a:t>tbl_name</a:t>
            </a:r>
            <a:r>
              <a:rPr lang="en-IN" dirty="0"/>
              <a:t> </a:t>
            </a:r>
            <a:r>
              <a:rPr lang="en-IN" sz="1600" dirty="0">
                <a:solidFill>
                  <a:srgbClr val="0077AA"/>
                </a:solidFill>
                <a:latin typeface="Arial" panose="020B0604020202020204" pitchFamily="34" charset="0"/>
                <a:ea typeface="Times New Roman" panose="02020603050405020304" pitchFamily="18" charset="0"/>
              </a:rPr>
              <a:t>ADD</a:t>
            </a:r>
            <a:r>
              <a:rPr lang="en-IN" dirty="0"/>
              <a:t> </a:t>
            </a:r>
            <a:r>
              <a:rPr lang="en-IN" sz="1600" dirty="0">
                <a:solidFill>
                  <a:srgbClr val="DD4A68"/>
                </a:solidFill>
                <a:latin typeface="Arial" panose="020B0604020202020204" pitchFamily="34" charset="0"/>
                <a:ea typeface="Times New Roman" panose="02020603050405020304" pitchFamily="18" charset="0"/>
              </a:rPr>
              <a:t>COL1 </a:t>
            </a:r>
            <a:r>
              <a:rPr lang="en-IN" sz="1600" dirty="0" smtClean="0">
                <a:solidFill>
                  <a:srgbClr val="DD4A68"/>
                </a:solidFill>
                <a:latin typeface="Arial" panose="020B0604020202020204" pitchFamily="34" charset="0"/>
                <a:ea typeface="Times New Roman" panose="02020603050405020304" pitchFamily="18" charset="0"/>
              </a:rPr>
              <a:t>INT</a:t>
            </a:r>
            <a:r>
              <a:rPr lang="en-IN" sz="1600" dirty="0" smtClean="0">
                <a:latin typeface="Arial" panose="020B0604020202020204" pitchFamily="34" charset="0"/>
                <a:ea typeface="Times New Roman" panose="02020603050405020304" pitchFamily="18" charset="0"/>
              </a:rPr>
              <a:t>,</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solidFill>
                  <a:srgbClr val="DD4A68"/>
                </a:solidFill>
                <a:latin typeface="Arial" panose="020B0604020202020204" pitchFamily="34" charset="0"/>
                <a:ea typeface="Times New Roman" panose="02020603050405020304" pitchFamily="18" charset="0"/>
              </a:rPr>
              <a:t> COL2 </a:t>
            </a:r>
            <a:r>
              <a:rPr lang="en-IN" sz="1600" dirty="0" smtClean="0">
                <a:solidFill>
                  <a:srgbClr val="DD4A68"/>
                </a:solidFill>
                <a:latin typeface="Arial" panose="020B0604020202020204" pitchFamily="34" charset="0"/>
                <a:ea typeface="Times New Roman" panose="02020603050405020304" pitchFamily="18" charset="0"/>
              </a:rPr>
              <a:t>INT</a:t>
            </a:r>
            <a:endParaRPr lang="en-IN" sz="1600" dirty="0">
              <a:solidFill>
                <a:srgbClr val="DD4A68"/>
              </a:solidFill>
              <a:latin typeface="Arial" panose="020B0604020202020204" pitchFamily="34" charset="0"/>
              <a:ea typeface="Times New Roman" panose="02020603050405020304" pitchFamily="18" charset="0"/>
            </a:endParaRP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t> TABLE </a:t>
            </a:r>
            <a:r>
              <a:rPr lang="en-IN" i="1" dirty="0">
                <a:latin typeface="Arial" panose="020B0604020202020204" pitchFamily="34" charset="0"/>
                <a:cs typeface="Arial" panose="020B0604020202020204" pitchFamily="34" charset="0"/>
              </a:rPr>
              <a:t>tbl_name</a:t>
            </a:r>
            <a:r>
              <a:rPr lang="en-IN" dirty="0"/>
              <a:t> </a:t>
            </a:r>
            <a:r>
              <a:rPr lang="en-IN" sz="1600" dirty="0">
                <a:solidFill>
                  <a:srgbClr val="0077AA"/>
                </a:solidFill>
                <a:latin typeface="Arial" panose="020B0604020202020204" pitchFamily="34" charset="0"/>
                <a:ea typeface="Times New Roman" panose="02020603050405020304" pitchFamily="18" charset="0"/>
              </a:rPr>
              <a:t>DROP</a:t>
            </a:r>
            <a:r>
              <a:rPr lang="en-IN" dirty="0"/>
              <a:t> </a:t>
            </a:r>
            <a:r>
              <a:rPr lang="en-IN" sz="1600" dirty="0">
                <a:solidFill>
                  <a:srgbClr val="0077AA"/>
                </a:solidFill>
                <a:latin typeface="Arial" panose="020B0604020202020204" pitchFamily="34" charset="0"/>
                <a:ea typeface="Times New Roman" panose="02020603050405020304" pitchFamily="18" charset="0"/>
              </a:rPr>
              <a:t>COLUMN</a:t>
            </a:r>
            <a:r>
              <a:rPr lang="en-IN" sz="1600" dirty="0">
                <a:solidFill>
                  <a:srgbClr val="DD4A68"/>
                </a:solidFill>
                <a:latin typeface="Arial" panose="020B0604020202020204" pitchFamily="34" charset="0"/>
                <a:ea typeface="Times New Roman" panose="02020603050405020304" pitchFamily="18" charset="0"/>
              </a:rPr>
              <a:t> </a:t>
            </a:r>
            <a:r>
              <a:rPr lang="en-IN" sz="1600" dirty="0" smtClean="0">
                <a:solidFill>
                  <a:srgbClr val="DD4A68"/>
                </a:solidFill>
                <a:latin typeface="Arial" panose="020B0604020202020204" pitchFamily="34" charset="0"/>
                <a:ea typeface="Times New Roman" panose="02020603050405020304" pitchFamily="18" charset="0"/>
              </a:rPr>
              <a:t>COL1</a:t>
            </a:r>
            <a:r>
              <a:rPr lang="en-IN" sz="1600" dirty="0" smtClean="0">
                <a:latin typeface="Arial" panose="020B0604020202020204" pitchFamily="34" charset="0"/>
                <a:ea typeface="Times New Roman" panose="02020603050405020304" pitchFamily="18" charset="0"/>
              </a:rPr>
              <a:t>,</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t> </a:t>
            </a:r>
            <a:r>
              <a:rPr lang="en-IN" sz="1600" dirty="0">
                <a:solidFill>
                  <a:srgbClr val="0077AA"/>
                </a:solidFill>
                <a:latin typeface="Arial" panose="020B0604020202020204" pitchFamily="34" charset="0"/>
                <a:ea typeface="Times New Roman" panose="02020603050405020304" pitchFamily="18" charset="0"/>
              </a:rPr>
              <a:t>COLUMN</a:t>
            </a:r>
            <a:r>
              <a:rPr lang="en-IN" sz="1600" dirty="0">
                <a:solidFill>
                  <a:srgbClr val="DD4A68"/>
                </a:solidFill>
                <a:latin typeface="Arial" panose="020B0604020202020204" pitchFamily="34" charset="0"/>
                <a:ea typeface="Times New Roman" panose="02020603050405020304" pitchFamily="18" charset="0"/>
              </a:rPr>
              <a:t> </a:t>
            </a:r>
            <a:r>
              <a:rPr lang="en-IN" sz="1600" dirty="0" smtClean="0">
                <a:solidFill>
                  <a:srgbClr val="DD4A68"/>
                </a:solidFill>
                <a:latin typeface="Arial" panose="020B0604020202020204" pitchFamily="34" charset="0"/>
                <a:ea typeface="Times New Roman" panose="02020603050405020304" pitchFamily="18" charset="0"/>
              </a:rPr>
              <a:t>COL2</a:t>
            </a:r>
            <a:endParaRPr lang="en-IN" sz="1600" dirty="0">
              <a:solidFill>
                <a:srgbClr val="DD4A68"/>
              </a:solidFill>
              <a:latin typeface="Arial" panose="020B0604020202020204" pitchFamily="34" charset="0"/>
              <a:ea typeface="Times New Roman" panose="02020603050405020304" pitchFamily="18" charset="0"/>
            </a:endParaRP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smtClean="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COLUMN</a:t>
            </a:r>
            <a:r>
              <a:rPr lang="en-IN" dirty="0" smtClean="0">
                <a:latin typeface="Arial" panose="020B0604020202020204" pitchFamily="34" charset="0"/>
                <a:cs typeface="Arial" panose="020B0604020202020204" pitchFamily="34" charset="0"/>
              </a:rPr>
              <a:t> </a:t>
            </a:r>
            <a:r>
              <a:rPr lang="en-IN" sz="1600" dirty="0" smtClean="0">
                <a:solidFill>
                  <a:srgbClr val="DD4A68"/>
                </a:solidFill>
                <a:latin typeface="Arial" panose="020B0604020202020204" pitchFamily="34" charset="0"/>
                <a:ea typeface="Times New Roman" panose="02020603050405020304" pitchFamily="18" charset="0"/>
              </a:rPr>
              <a:t>C4</a:t>
            </a:r>
            <a:r>
              <a:rPr lang="en-IN"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COLUMN</a:t>
            </a:r>
            <a:r>
              <a:rPr lang="en-IN" dirty="0" smtClean="0">
                <a:latin typeface="Arial" panose="020B0604020202020204" pitchFamily="34" charset="0"/>
                <a:cs typeface="Arial" panose="020B0604020202020204" pitchFamily="34" charset="0"/>
              </a:rPr>
              <a:t> </a:t>
            </a:r>
            <a:r>
              <a:rPr lang="en-IN" sz="1600" dirty="0" smtClean="0">
                <a:solidFill>
                  <a:srgbClr val="DD4A68"/>
                </a:solidFill>
                <a:latin typeface="Arial" panose="020B0604020202020204" pitchFamily="34" charset="0"/>
                <a:ea typeface="Times New Roman" panose="02020603050405020304" pitchFamily="18" charset="0"/>
              </a:rPr>
              <a:t>C5</a:t>
            </a:r>
            <a:r>
              <a:rPr lang="en-IN" sz="1600" dirty="0" smtClean="0">
                <a:latin typeface="Arial" panose="020B0604020202020204" pitchFamily="34" charset="0"/>
                <a:ea typeface="Times New Roman" panose="02020603050405020304" pitchFamily="18" charset="0"/>
              </a:rPr>
              <a:t>,</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solidFill>
                  <a:srgbClr val="DD4A68"/>
                </a:solidFill>
                <a:latin typeface="Arial" panose="020B0604020202020204" pitchFamily="34" charset="0"/>
                <a:ea typeface="Times New Roman" panose="02020603050405020304" pitchFamily="18" charset="0"/>
              </a:rPr>
              <a:t> C3 </a:t>
            </a:r>
            <a:r>
              <a:rPr lang="en-IN" sz="1600" dirty="0" smtClean="0">
                <a:solidFill>
                  <a:srgbClr val="DD4A68"/>
                </a:solidFill>
                <a:latin typeface="Arial" panose="020B0604020202020204" pitchFamily="34" charset="0"/>
                <a:ea typeface="Times New Roman" panose="02020603050405020304" pitchFamily="18" charset="0"/>
              </a:rPr>
              <a:t>INT</a:t>
            </a:r>
            <a:endParaRPr lang="en-IN" sz="1600"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xmlns="" val="423878017"/>
      </p:ext>
    </p:extLst>
  </p:cSld>
  <p:clrMapOvr>
    <a:masterClrMapping/>
  </p:clrMapOvr>
  <p:timing>
    <p:tnLst>
      <p:par>
        <p:cTn id="1" dur="indefinite" restart="never" nodeType="tmRoot"/>
      </p:par>
    </p:tnLst>
  </p:timing>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DROP TABLE</a:t>
            </a:r>
          </a:p>
        </p:txBody>
      </p:sp>
      <p:sp>
        <p:nvSpPr>
          <p:cNvPr id="3" name="Rectangle 2"/>
          <p:cNvSpPr/>
          <p:nvPr/>
        </p:nvSpPr>
        <p:spPr>
          <a:xfrm>
            <a:off x="76200" y="3124200"/>
            <a:ext cx="8991600" cy="923330"/>
          </a:xfrm>
          <a:prstGeom prst="rect">
            <a:avLst/>
          </a:prstGeom>
          <a:solidFill>
            <a:srgbClr val="EDE701"/>
          </a:solidFill>
        </p:spPr>
        <p:txBody>
          <a:bodyPr wrap="square">
            <a:spAutoFit/>
          </a:bodyPr>
          <a:lstStyle/>
          <a:p>
            <a:r>
              <a:rPr lang="en-IN" dirty="0">
                <a:latin typeface="Segoe UI Light" panose="020B0502040204020203" pitchFamily="34" charset="0"/>
                <a:cs typeface="Segoe UI Light" panose="020B0502040204020203" pitchFamily="34" charset="0"/>
              </a:rPr>
              <a:t>DROP and TRUNCATE are DDL commands, whereas DELETE is a DML command. Therefore DELETE operations can be rolled back (undone), while DROP and TRUNCATE operations cannot be rolled back.</a:t>
            </a:r>
          </a:p>
        </p:txBody>
      </p:sp>
    </p:spTree>
    <p:extLst>
      <p:ext uri="{BB962C8B-B14F-4D97-AF65-F5344CB8AC3E}">
        <p14:creationId xmlns:p14="http://schemas.microsoft.com/office/powerpoint/2010/main" xmlns="" val="3059040269"/>
      </p:ext>
    </p:extLst>
  </p:cSld>
  <p:clrMapOvr>
    <a:masterClrMapping/>
  </p:clrMapOvr>
  <p:timing>
    <p:tnLst>
      <p:par>
        <p:cTn id="1" dur="indefinite" restart="never" nodeType="tmRoot"/>
      </p:par>
    </p:tnLst>
  </p:timing>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Drop Table</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TABLE removes one or more tables. All table data and the table definition are removed.</a:t>
            </a:r>
          </a:p>
        </p:txBody>
      </p:sp>
      <p:sp>
        <p:nvSpPr>
          <p:cNvPr id="6" name="Rectangle 5"/>
          <p:cNvSpPr/>
          <p:nvPr/>
        </p:nvSpPr>
        <p:spPr>
          <a:xfrm>
            <a:off x="152400" y="1600200"/>
            <a:ext cx="8839200" cy="369332"/>
          </a:xfrm>
          <a:prstGeom prst="rect">
            <a:avLst/>
          </a:prstGeom>
        </p:spPr>
        <p:txBody>
          <a:bodyPr wrap="square">
            <a:spAutoFit/>
          </a:bodyPr>
          <a:lstStyle/>
          <a:p>
            <a:r>
              <a:rPr lang="en-IN" dirty="0">
                <a:solidFill>
                  <a:srgbClr val="0077AA"/>
                </a:solidFill>
                <a:latin typeface="Liberation Mono"/>
              </a:rPr>
              <a:t>DROP [TEMPORARY] TABLE [IF EXISTS] tbl_name [, tbl_name] ...</a:t>
            </a:r>
            <a:endParaRPr lang="en-US" dirty="0">
              <a:solidFill>
                <a:srgbClr val="0077AA"/>
              </a:solidFill>
              <a:latin typeface="Liberation Mono"/>
            </a:endParaRPr>
          </a:p>
        </p:txBody>
      </p:sp>
    </p:spTree>
    <p:extLst>
      <p:ext uri="{BB962C8B-B14F-4D97-AF65-F5344CB8AC3E}">
        <p14:creationId xmlns:p14="http://schemas.microsoft.com/office/powerpoint/2010/main" xmlns="" val="3240828758"/>
      </p:ext>
    </p:extLst>
  </p:cSld>
  <p:clrMapOvr>
    <a:masterClrMapping/>
  </p:clrMapOvr>
  <p:timing>
    <p:tnLst>
      <p:par>
        <p:cTn id="1" dur="indefinite" restart="never" nodeType="tmRoot"/>
      </p:par>
    </p:tnLst>
  </p:timing>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TRUNCATE TABLE</a:t>
            </a:r>
          </a:p>
        </p:txBody>
      </p:sp>
      <p:sp>
        <p:nvSpPr>
          <p:cNvPr id="3" name="Rectangle 2"/>
          <p:cNvSpPr/>
          <p:nvPr/>
        </p:nvSpPr>
        <p:spPr>
          <a:xfrm>
            <a:off x="152400" y="3124200"/>
            <a:ext cx="8839200" cy="923330"/>
          </a:xfrm>
          <a:prstGeom prst="rect">
            <a:avLst/>
          </a:prstGeom>
          <a:solidFill>
            <a:srgbClr val="EDE701"/>
          </a:solidFill>
        </p:spPr>
        <p:txBody>
          <a:bodyPr wrap="square">
            <a:spAutoFit/>
          </a:bodyPr>
          <a:lstStyle/>
          <a:p>
            <a:r>
              <a:rPr lang="en-IN" dirty="0">
                <a:latin typeface="Segoe UI Light" panose="020B0502040204020203" pitchFamily="34" charset="0"/>
                <a:cs typeface="Segoe UI Light" panose="020B0502040204020203" pitchFamily="34" charset="0"/>
              </a:rPr>
              <a:t>DROP and TRUNCATE are DDL commands, whereas DELETE is a DML command. Therefore DELETE operations can be rolled back (undone), while DROP and TRUNCATE operations cannot be rolled back.</a:t>
            </a:r>
          </a:p>
        </p:txBody>
      </p:sp>
      <p:sp>
        <p:nvSpPr>
          <p:cNvPr id="4" name="Rectangle 3"/>
          <p:cNvSpPr/>
          <p:nvPr/>
        </p:nvSpPr>
        <p:spPr>
          <a:xfrm>
            <a:off x="152400" y="152400"/>
            <a:ext cx="8839200" cy="707886"/>
          </a:xfrm>
          <a:prstGeom prst="rect">
            <a:avLst/>
          </a:prstGeom>
        </p:spPr>
        <p:txBody>
          <a:bodyPr wrap="square">
            <a:spAutoFit/>
          </a:bodyPr>
          <a:lstStyle/>
          <a:p>
            <a:r>
              <a:rPr lang="en-IN" sz="2000" dirty="0">
                <a:solidFill>
                  <a:srgbClr val="006C86"/>
                </a:solidFill>
                <a:latin typeface="Segoe UI Light" panose="020B0502040204020203" pitchFamily="34" charset="0"/>
                <a:cs typeface="Segoe UI Light" panose="020B0502040204020203" pitchFamily="34" charset="0"/>
              </a:rPr>
              <a:t>The TRUNCATE TABLE statement removes all the data of a table and resets the auto-increment value to zero.</a:t>
            </a:r>
          </a:p>
        </p:txBody>
      </p:sp>
    </p:spTree>
    <p:extLst>
      <p:ext uri="{BB962C8B-B14F-4D97-AF65-F5344CB8AC3E}">
        <p14:creationId xmlns:p14="http://schemas.microsoft.com/office/powerpoint/2010/main" xmlns="" val="81896664"/>
      </p:ext>
    </p:extLst>
  </p:cSld>
  <p:clrMapOvr>
    <a:masterClrMapping/>
  </p:clrMapOvr>
  <p:timing>
    <p:tnLst>
      <p:par>
        <p:cTn id="1" dur="indefinite" restart="never" nodeType="tmRoot"/>
      </p:par>
    </p:tnLst>
  </p:timing>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Truncate Table</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6" name="Rectangle 5"/>
          <p:cNvSpPr/>
          <p:nvPr/>
        </p:nvSpPr>
        <p:spPr>
          <a:xfrm>
            <a:off x="152400" y="1600200"/>
            <a:ext cx="8839200" cy="369332"/>
          </a:xfrm>
          <a:prstGeom prst="rect">
            <a:avLst/>
          </a:prstGeom>
        </p:spPr>
        <p:txBody>
          <a:bodyPr wrap="square">
            <a:spAutoFit/>
          </a:bodyPr>
          <a:lstStyle/>
          <a:p>
            <a:r>
              <a:rPr lang="en-IN" dirty="0">
                <a:solidFill>
                  <a:srgbClr val="0077AA"/>
                </a:solidFill>
                <a:latin typeface="Liberation Mono"/>
              </a:rPr>
              <a:t>TRUNCATE [TABLE] tbl_name</a:t>
            </a:r>
            <a:endParaRPr lang="en-US" dirty="0">
              <a:solidFill>
                <a:srgbClr val="0077AA"/>
              </a:solidFill>
              <a:latin typeface="Liberation Mono"/>
            </a:endParaRPr>
          </a:p>
        </p:txBody>
      </p:sp>
      <p:sp>
        <p:nvSpPr>
          <p:cNvPr id="7" name="Rectangle 6"/>
          <p:cNvSpPr/>
          <p:nvPr/>
        </p:nvSpPr>
        <p:spPr>
          <a:xfrm>
            <a:off x="152400" y="2221468"/>
            <a:ext cx="8839200" cy="3893374"/>
          </a:xfrm>
          <a:prstGeom prst="rect">
            <a:avLst/>
          </a:prstGeom>
          <a:solidFill>
            <a:srgbClr val="E8F97F"/>
          </a:solidFill>
        </p:spPr>
        <p:txBody>
          <a:bodyPr wrap="square">
            <a:spAutoFit/>
          </a:bodyPr>
          <a:lstStyle/>
          <a:p>
            <a:pPr marL="285750" indent="-285750">
              <a:buFont typeface="Arial" panose="020B0604020202020204" pitchFamily="34" charset="0"/>
              <a:buChar char="•"/>
            </a:pPr>
            <a:r>
              <a:rPr lang="en-US" sz="1900" i="1" dirty="0">
                <a:latin typeface="Arial" panose="020B0604020202020204" pitchFamily="34" charset="0"/>
                <a:cs typeface="Arial" panose="020B0604020202020204" pitchFamily="34" charset="0"/>
              </a:rPr>
              <a:t>Truncate</a:t>
            </a:r>
            <a:r>
              <a:rPr lang="en-US" sz="1900" dirty="0">
                <a:latin typeface="Arial" panose="020B0604020202020204" pitchFamily="34" charset="0"/>
                <a:cs typeface="Arial" panose="020B0604020202020204" pitchFamily="34" charset="0"/>
              </a:rPr>
              <a:t> operations drop and re-create the table, which is much faster than deleting rows one by one</a:t>
            </a:r>
            <a:r>
              <a:rPr lang="en-US" sz="1900"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US" sz="19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900" i="1" dirty="0" smtClean="0">
                <a:latin typeface="Arial" panose="020B0604020202020204" pitchFamily="34" charset="0"/>
                <a:cs typeface="Arial" panose="020B0604020202020204" pitchFamily="34" charset="0"/>
              </a:rPr>
              <a:t>Truncate</a:t>
            </a:r>
            <a:r>
              <a:rPr lang="en-US" sz="1900" dirty="0" smtClean="0">
                <a:latin typeface="Arial" panose="020B0604020202020204" pitchFamily="34" charset="0"/>
                <a:cs typeface="Arial" panose="020B0604020202020204" pitchFamily="34" charset="0"/>
              </a:rPr>
              <a:t> </a:t>
            </a:r>
            <a:r>
              <a:rPr lang="en-US" sz="1900" dirty="0">
                <a:latin typeface="Arial" panose="020B0604020202020204" pitchFamily="34" charset="0"/>
                <a:cs typeface="Arial" panose="020B0604020202020204" pitchFamily="34" charset="0"/>
              </a:rPr>
              <a:t>operations cause an implicit commit, and so cannot be rolled back</a:t>
            </a:r>
            <a:r>
              <a:rPr lang="en-US" sz="1900"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US" sz="19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i="1" dirty="0">
                <a:latin typeface="Arial" panose="020B0604020202020204" pitchFamily="34" charset="0"/>
                <a:cs typeface="Arial" panose="020B0604020202020204" pitchFamily="34" charset="0"/>
              </a:rPr>
              <a:t>Truncate</a:t>
            </a:r>
            <a:r>
              <a:rPr lang="en-IN" sz="1900" dirty="0">
                <a:latin typeface="Arial" panose="020B0604020202020204" pitchFamily="34" charset="0"/>
                <a:cs typeface="Arial" panose="020B0604020202020204" pitchFamily="34" charset="0"/>
              </a:rPr>
              <a:t> does not cause </a:t>
            </a:r>
            <a:r>
              <a:rPr lang="en-IN" sz="1900" i="1" dirty="0">
                <a:latin typeface="Arial" panose="020B0604020202020204" pitchFamily="34" charset="0"/>
                <a:cs typeface="Arial" panose="020B0604020202020204" pitchFamily="34" charset="0"/>
              </a:rPr>
              <a:t>ON</a:t>
            </a:r>
            <a:r>
              <a:rPr lang="en-IN" sz="1900" dirty="0">
                <a:latin typeface="Arial" panose="020B0604020202020204" pitchFamily="34" charset="0"/>
                <a:cs typeface="Arial" panose="020B0604020202020204" pitchFamily="34" charset="0"/>
              </a:rPr>
              <a:t> </a:t>
            </a:r>
            <a:r>
              <a:rPr lang="en-IN" sz="1900" i="1" dirty="0">
                <a:latin typeface="Arial" panose="020B0604020202020204" pitchFamily="34" charset="0"/>
                <a:cs typeface="Arial" panose="020B0604020202020204" pitchFamily="34" charset="0"/>
              </a:rPr>
              <a:t>DELETE</a:t>
            </a:r>
            <a:r>
              <a:rPr lang="en-IN" sz="1900" dirty="0">
                <a:latin typeface="Arial" panose="020B0604020202020204" pitchFamily="34" charset="0"/>
                <a:cs typeface="Arial" panose="020B0604020202020204" pitchFamily="34" charset="0"/>
              </a:rPr>
              <a:t> triggers to fire</a:t>
            </a:r>
            <a:r>
              <a:rPr lang="en-IN" sz="1900"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i="1" dirty="0">
                <a:latin typeface="Arial" panose="020B0604020202020204" pitchFamily="34" charset="0"/>
                <a:cs typeface="Arial" panose="020B0604020202020204" pitchFamily="34" charset="0"/>
              </a:rPr>
              <a:t>Truncate</a:t>
            </a:r>
            <a:r>
              <a:rPr lang="en-IN" sz="1900" dirty="0">
                <a:latin typeface="Arial" panose="020B0604020202020204" pitchFamily="34" charset="0"/>
                <a:cs typeface="Arial" panose="020B0604020202020204" pitchFamily="34" charset="0"/>
              </a:rPr>
              <a:t> cannot be performed for InnoDB tables with parent-child foreign key relationships</a:t>
            </a:r>
            <a:r>
              <a:rPr lang="en-IN" sz="1900"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1900" dirty="0" smtClean="0"/>
          </a:p>
          <a:p>
            <a:pPr marL="285750" indent="-285750">
              <a:buFont typeface="Arial" panose="020B0604020202020204" pitchFamily="34" charset="0"/>
              <a:buChar char="•"/>
            </a:pPr>
            <a:r>
              <a:rPr lang="en-IN" sz="1900" i="1" dirty="0" smtClean="0"/>
              <a:t>Truncate</a:t>
            </a:r>
            <a:r>
              <a:rPr lang="en-IN" sz="1900" dirty="0" smtClean="0"/>
              <a:t> </a:t>
            </a:r>
            <a:r>
              <a:rPr lang="en-IN" sz="1900" dirty="0"/>
              <a:t>retain </a:t>
            </a:r>
            <a:r>
              <a:rPr lang="en-IN" sz="1900" dirty="0" smtClean="0"/>
              <a:t>Identity and reset </a:t>
            </a:r>
            <a:r>
              <a:rPr lang="en-IN" sz="1900" dirty="0"/>
              <a:t>to the </a:t>
            </a:r>
            <a:r>
              <a:rPr lang="en-IN" sz="1900" dirty="0" smtClean="0"/>
              <a:t>seed </a:t>
            </a:r>
            <a:r>
              <a:rPr lang="en-IN" sz="1900" i="1" dirty="0">
                <a:solidFill>
                  <a:srgbClr val="00B050"/>
                </a:solidFill>
              </a:rPr>
              <a:t>(start value) </a:t>
            </a:r>
            <a:r>
              <a:rPr lang="en-IN" sz="1900" dirty="0" smtClean="0"/>
              <a:t>value.</a:t>
            </a:r>
          </a:p>
          <a:p>
            <a:pPr marL="285750" indent="-285750">
              <a:buFont typeface="Arial" panose="020B0604020202020204" pitchFamily="34" charset="0"/>
              <a:buChar char="•"/>
            </a:pPr>
            <a:endParaRPr lang="en-IN"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Cannot truncate a table referenced in a foreign key </a:t>
            </a:r>
            <a:r>
              <a:rPr lang="en-IN" sz="1900" dirty="0" smtClean="0">
                <a:latin typeface="Arial" panose="020B0604020202020204" pitchFamily="34" charset="0"/>
                <a:cs typeface="Arial" panose="020B0604020202020204" pitchFamily="34" charset="0"/>
              </a:rPr>
              <a:t>constraint.</a:t>
            </a:r>
            <a:endParaRPr lang="en-IN" sz="19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604231385"/>
      </p:ext>
    </p:extLst>
  </p:cSld>
  <p:clrMapOvr>
    <a:masterClrMapping/>
  </p:clrMapOvr>
  <p:timing>
    <p:tnLst>
      <p:par>
        <p:cTn id="1" dur="indefinite" restart="never" nodeType="tmRoot"/>
      </p:par>
    </p:tnLst>
  </p:timing>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RENAME Table</a:t>
            </a:r>
          </a:p>
        </p:txBody>
      </p:sp>
      <p:sp>
        <p:nvSpPr>
          <p:cNvPr id="3" name="Rectangle 2"/>
          <p:cNvSpPr/>
          <p:nvPr/>
        </p:nvSpPr>
        <p:spPr>
          <a:xfrm>
            <a:off x="152400" y="3505200"/>
            <a:ext cx="8839200" cy="369332"/>
          </a:xfrm>
          <a:prstGeom prst="rect">
            <a:avLst/>
          </a:prstGeom>
        </p:spPr>
        <p:txBody>
          <a:bodyPr wrap="square">
            <a:spAutoFit/>
          </a:bodyPr>
          <a:lstStyle/>
          <a:p>
            <a:r>
              <a:rPr lang="en-IN" dirty="0">
                <a:solidFill>
                  <a:srgbClr val="0077AA"/>
                </a:solidFill>
                <a:latin typeface="Liberation Mono"/>
              </a:rPr>
              <a:t>RENAME TABLE old_tbl_name to new_tbl_name</a:t>
            </a:r>
            <a:endParaRPr lang="en-US" dirty="0">
              <a:solidFill>
                <a:srgbClr val="0077AA"/>
              </a:solidFill>
              <a:latin typeface="Liberation Mono"/>
            </a:endParaRPr>
          </a:p>
        </p:txBody>
      </p:sp>
      <p:sp>
        <p:nvSpPr>
          <p:cNvPr id="4" name="Rectangle 3"/>
          <p:cNvSpPr/>
          <p:nvPr/>
        </p:nvSpPr>
        <p:spPr>
          <a:xfrm>
            <a:off x="152400" y="4267200"/>
            <a:ext cx="8839200" cy="338554"/>
          </a:xfrm>
          <a:prstGeom prst="rect">
            <a:avLst/>
          </a:prstGeom>
        </p:spPr>
        <p:txBody>
          <a:bodyPr wrap="square">
            <a:spAutoFit/>
          </a:bodyPr>
          <a:lstStyle/>
          <a:p>
            <a:r>
              <a:rPr lang="en-IN" sz="1600" dirty="0" smtClean="0">
                <a:solidFill>
                  <a:srgbClr val="0077AA"/>
                </a:solidFill>
                <a:latin typeface="Arial" panose="020B0604020202020204" pitchFamily="34" charset="0"/>
                <a:ea typeface="Times New Roman" panose="02020603050405020304" pitchFamily="18" charset="0"/>
              </a:rPr>
              <a:t>RENAME</a:t>
            </a:r>
            <a:r>
              <a:rPr lang="en-IN" sz="1600" dirty="0" smtClean="0"/>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smtClean="0"/>
              <a:t> </a:t>
            </a:r>
            <a:r>
              <a:rPr lang="en-IN" sz="1600" dirty="0" smtClean="0">
                <a:latin typeface="Arial" panose="020B0604020202020204" pitchFamily="34" charset="0"/>
                <a:ea typeface="Times New Roman" panose="02020603050405020304" pitchFamily="18" charset="0"/>
              </a:rPr>
              <a:t>EMP</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TO</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latin typeface="Arial" panose="020B0604020202020204" pitchFamily="34" charset="0"/>
                <a:ea typeface="Times New Roman" panose="02020603050405020304" pitchFamily="18" charset="0"/>
              </a:rPr>
              <a:t>EMPLOYEE</a:t>
            </a:r>
            <a:r>
              <a:rPr lang="en-IN" sz="1600" dirty="0" smtClean="0">
                <a:solidFill>
                  <a:srgbClr val="DD4A68"/>
                </a:solidFill>
                <a:latin typeface="Arial" panose="020B0604020202020204" pitchFamily="34" charset="0"/>
                <a:ea typeface="Times New Roman" panose="02020603050405020304" pitchFamily="18" charset="0"/>
              </a:rPr>
              <a:t>;</a:t>
            </a:r>
            <a:endParaRPr lang="en-IN" sz="1600"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xmlns="" val="1522131221"/>
      </p:ext>
    </p:extLst>
  </p:cSld>
  <p:clrMapOvr>
    <a:masterClrMapping/>
  </p:clrMapOvr>
  <p:timing>
    <p:tnLst>
      <p:par>
        <p:cTn id="1" dur="indefinite" restart="never" nodeType="tmRoot"/>
      </p:par>
    </p:tnLst>
  </p:timing>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6858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214282" y="142852"/>
            <a:ext cx="8786874" cy="1446550"/>
          </a:xfrm>
          <a:prstGeom prst="rect">
            <a:avLst/>
          </a:prstGeom>
        </p:spPr>
        <p:txBody>
          <a:bodyPr wrap="square">
            <a:spAutoFit/>
          </a:bodyPr>
          <a:lstStyle/>
          <a:p>
            <a:r>
              <a:rPr lang="en-US" sz="2200" dirty="0" smtClean="0">
                <a:solidFill>
                  <a:schemeClr val="bg2">
                    <a:lumMod val="50000"/>
                  </a:schemeClr>
                </a:solidFill>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endParaRPr lang="en-US" sz="2200" dirty="0">
              <a:solidFill>
                <a:schemeClr val="bg2">
                  <a:lumMod val="50000"/>
                </a:schemeClr>
              </a:solidFill>
            </a:endParaRPr>
          </a:p>
        </p:txBody>
      </p:sp>
      <p:sp>
        <p:nvSpPr>
          <p:cNvPr id="4" name="Rectangle 3"/>
          <p:cNvSpPr/>
          <p:nvPr/>
        </p:nvSpPr>
        <p:spPr>
          <a:xfrm>
            <a:off x="214282" y="3429001"/>
            <a:ext cx="8715436" cy="1323439"/>
          </a:xfrm>
          <a:prstGeom prst="rect">
            <a:avLst/>
          </a:prstGeom>
        </p:spPr>
        <p:txBody>
          <a:bodyPr wrap="square">
            <a:spAutoFit/>
          </a:bodyPr>
          <a:lstStyle/>
          <a:p>
            <a:r>
              <a:rPr lang="en-US" sz="2000" dirty="0" smtClean="0"/>
              <a:t>There are 2 types of Views in SQL: Simple View and Complex View. </a:t>
            </a:r>
            <a:r>
              <a:rPr lang="en-US" sz="2000" b="1" dirty="0" smtClean="0"/>
              <a:t>Simple views </a:t>
            </a:r>
            <a:r>
              <a:rPr lang="en-US" sz="2000" dirty="0" smtClean="0"/>
              <a:t>can only contain a single base table. </a:t>
            </a:r>
            <a:r>
              <a:rPr lang="en-US" sz="2000" b="1" dirty="0" smtClean="0"/>
              <a:t>Complex views</a:t>
            </a:r>
            <a:r>
              <a:rPr lang="en-US" sz="2000" dirty="0" smtClean="0"/>
              <a:t> can be constructed on more than one base table. In particular, complex views can contain: join conditions, a group by clause, a order by clause.</a:t>
            </a:r>
            <a:endParaRPr lang="en-US" sz="2000" dirty="0"/>
          </a:p>
        </p:txBody>
      </p:sp>
    </p:spTree>
    <p:extLst>
      <p:ext uri="{BB962C8B-B14F-4D97-AF65-F5344CB8AC3E}">
        <p14:creationId xmlns:p14="http://schemas.microsoft.com/office/powerpoint/2010/main" xmlns="" val="2406561690"/>
      </p:ext>
    </p:extLst>
  </p:cSld>
  <p:clrMapOvr>
    <a:masterClrMapping/>
  </p:clrMapOvr>
  <p:timing>
    <p:tnLst>
      <p:par>
        <p:cTn id="1" dur="indefinite" restart="never" nodeType="tmRoot"/>
      </p:par>
    </p:tnLst>
  </p:timing>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View</a:t>
            </a:r>
          </a:p>
        </p:txBody>
      </p:sp>
      <p:sp>
        <p:nvSpPr>
          <p:cNvPr id="3" name="Rectangle 2"/>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VIEW is a logical representation of one or more tables. A </a:t>
            </a:r>
            <a:r>
              <a:rPr lang="en-IN" dirty="0" smtClean="0">
                <a:latin typeface="Arial" panose="020B0604020202020204" pitchFamily="34" charset="0"/>
                <a:cs typeface="Arial" panose="020B0604020202020204" pitchFamily="34" charset="0"/>
              </a:rPr>
              <a:t>VIEW contains </a:t>
            </a:r>
            <a:r>
              <a:rPr lang="en-IN" dirty="0">
                <a:latin typeface="Arial" panose="020B0604020202020204" pitchFamily="34" charset="0"/>
                <a:cs typeface="Arial" panose="020B0604020202020204" pitchFamily="34" charset="0"/>
              </a:rPr>
              <a:t>no data itself. The tables upon which a </a:t>
            </a:r>
            <a:r>
              <a:rPr lang="en-IN" dirty="0" smtClean="0">
                <a:latin typeface="Arial" panose="020B0604020202020204" pitchFamily="34" charset="0"/>
                <a:cs typeface="Arial" panose="020B0604020202020204" pitchFamily="34" charset="0"/>
              </a:rPr>
              <a:t>VIEW is </a:t>
            </a:r>
            <a:r>
              <a:rPr lang="en-IN" dirty="0">
                <a:latin typeface="Arial" panose="020B0604020202020204" pitchFamily="34" charset="0"/>
                <a:cs typeface="Arial" panose="020B0604020202020204" pitchFamily="34" charset="0"/>
              </a:rPr>
              <a:t>based are called base tables</a:t>
            </a:r>
            <a:r>
              <a:rPr lang="en-IN" dirty="0" smtClean="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841480"/>
            <a:ext cx="8991600" cy="3416320"/>
          </a:xfrm>
          <a:prstGeom prst="rect">
            <a:avLst/>
          </a:prstGeom>
        </p:spPr>
        <p:txBody>
          <a:bodyPr wrap="square">
            <a:spAutoFit/>
          </a:bodyPr>
          <a:lstStyle/>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If a view is defined as SELECT * on a table, new columns added to the table later do not become part of the </a:t>
            </a:r>
            <a:r>
              <a:rPr lang="en-IN" dirty="0" smtClean="0">
                <a:solidFill>
                  <a:srgbClr val="3F6971"/>
                </a:solidFill>
                <a:latin typeface="Arial" panose="020B0604020202020204" pitchFamily="34" charset="0"/>
                <a:cs typeface="Arial" panose="020B0604020202020204" pitchFamily="34" charset="0"/>
              </a:rPr>
              <a:t>VIEW, </a:t>
            </a:r>
            <a:r>
              <a:rPr lang="en-IN" dirty="0">
                <a:solidFill>
                  <a:srgbClr val="3F6971"/>
                </a:solidFill>
                <a:latin typeface="Arial" panose="020B0604020202020204" pitchFamily="34" charset="0"/>
                <a:cs typeface="Arial" panose="020B0604020202020204" pitchFamily="34" charset="0"/>
              </a:rPr>
              <a:t>and columns dropped from the table will result in an error when selecting from the </a:t>
            </a:r>
            <a:r>
              <a:rPr lang="en-IN" dirty="0" smtClean="0">
                <a:solidFill>
                  <a:srgbClr val="3F6971"/>
                </a:solidFill>
                <a:latin typeface="Arial" panose="020B0604020202020204" pitchFamily="34" charset="0"/>
                <a:cs typeface="Arial" panose="020B0604020202020204" pitchFamily="34" charset="0"/>
              </a:rPr>
              <a:t>VIEW.</a:t>
            </a: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a:t>
            </a:r>
            <a:r>
              <a:rPr lang="en-IN" dirty="0" smtClean="0">
                <a:solidFill>
                  <a:srgbClr val="3F6971"/>
                </a:solidFill>
                <a:latin typeface="Arial" panose="020B0604020202020204" pitchFamily="34" charset="0"/>
                <a:cs typeface="Arial" panose="020B0604020202020204" pitchFamily="34" charset="0"/>
              </a:rPr>
              <a:t>VIEW column </a:t>
            </a:r>
            <a:r>
              <a:rPr lang="en-IN" dirty="0">
                <a:solidFill>
                  <a:srgbClr val="3F6971"/>
                </a:solidFill>
                <a:latin typeface="Arial" panose="020B0604020202020204" pitchFamily="34" charset="0"/>
                <a:cs typeface="Arial" panose="020B0604020202020204" pitchFamily="34" charset="0"/>
              </a:rPr>
              <a:t>names. </a:t>
            </a:r>
            <a:endParaRPr lang="en-IN" dirty="0" smtClean="0">
              <a:solidFill>
                <a:srgbClr val="3F6971"/>
              </a:solidFill>
              <a:latin typeface="Arial" panose="020B0604020202020204" pitchFamily="34" charset="0"/>
              <a:cs typeface="Arial" panose="020B0604020202020204" pitchFamily="34" charset="0"/>
            </a:endParaRP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The definition cannot refer to a TEMPORARY table, and you cannot create a TEMPORARY </a:t>
            </a:r>
            <a:r>
              <a:rPr lang="en-IN" dirty="0" smtClean="0">
                <a:solidFill>
                  <a:srgbClr val="3F6971"/>
                </a:solidFill>
                <a:latin typeface="Arial" panose="020B0604020202020204" pitchFamily="34" charset="0"/>
                <a:cs typeface="Arial" panose="020B0604020202020204" pitchFamily="34" charset="0"/>
              </a:rPr>
              <a:t>VIEW.</a:t>
            </a: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You cannot associate a </a:t>
            </a:r>
            <a:r>
              <a:rPr lang="en-IN" dirty="0" smtClean="0">
                <a:solidFill>
                  <a:srgbClr val="3F6971"/>
                </a:solidFill>
                <a:latin typeface="Arial" panose="020B0604020202020204" pitchFamily="34" charset="0"/>
                <a:cs typeface="Arial" panose="020B0604020202020204" pitchFamily="34" charset="0"/>
              </a:rPr>
              <a:t>TRIGGER with </a:t>
            </a:r>
            <a:r>
              <a:rPr lang="en-IN" dirty="0">
                <a:solidFill>
                  <a:srgbClr val="3F6971"/>
                </a:solidFill>
                <a:latin typeface="Arial" panose="020B0604020202020204" pitchFamily="34" charset="0"/>
                <a:cs typeface="Arial" panose="020B0604020202020204" pitchFamily="34" charset="0"/>
              </a:rPr>
              <a:t>a </a:t>
            </a:r>
            <a:r>
              <a:rPr lang="en-IN" dirty="0" smtClean="0">
                <a:solidFill>
                  <a:srgbClr val="3F6971"/>
                </a:solidFill>
                <a:latin typeface="Arial" panose="020B0604020202020204" pitchFamily="34" charset="0"/>
                <a:cs typeface="Arial" panose="020B0604020202020204" pitchFamily="34" charset="0"/>
              </a:rPr>
              <a:t>VIEW.</a:t>
            </a:r>
            <a:endParaRPr lang="en-IN" dirty="0">
              <a:solidFill>
                <a:srgbClr val="3F6971"/>
              </a:solidFill>
              <a:latin typeface="Arial" panose="020B0604020202020204" pitchFamily="34" charset="0"/>
              <a:cs typeface="Arial" panose="020B0604020202020204" pitchFamily="34" charset="0"/>
            </a:endParaRPr>
          </a:p>
        </p:txBody>
      </p:sp>
      <p:sp>
        <p:nvSpPr>
          <p:cNvPr id="6" name="Rectangle 5"/>
          <p:cNvSpPr/>
          <p:nvPr/>
        </p:nvSpPr>
        <p:spPr>
          <a:xfrm>
            <a:off x="76200" y="5388114"/>
            <a:ext cx="7781297" cy="461665"/>
          </a:xfrm>
          <a:prstGeom prst="rect">
            <a:avLst/>
          </a:prstGeom>
        </p:spPr>
        <p:txBody>
          <a:bodyPr wrap="none">
            <a:spAutoFit/>
          </a:bodyPr>
          <a:lstStyle/>
          <a:p>
            <a:r>
              <a:rPr lang="en-IN" sz="2400" dirty="0">
                <a:solidFill>
                  <a:srgbClr val="FF0000"/>
                </a:solidFill>
              </a:rPr>
              <a:t>If we drop the base table, the VIEW will not be dropped.</a:t>
            </a:r>
          </a:p>
        </p:txBody>
      </p:sp>
    </p:spTree>
    <p:extLst>
      <p:ext uri="{BB962C8B-B14F-4D97-AF65-F5344CB8AC3E}">
        <p14:creationId xmlns:p14="http://schemas.microsoft.com/office/powerpoint/2010/main" xmlns="" val="3685254420"/>
      </p:ext>
    </p:extLst>
  </p:cSld>
  <p:clrMapOvr>
    <a:masterClrMapping/>
  </p:clrMapOvr>
  <p:timing>
    <p:tnLst>
      <p:par>
        <p:cTn id="1" dur="indefinite" restart="never" nodeType="tmRoot"/>
      </p:par>
    </p:tnLst>
  </p:timing>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View</a:t>
            </a:r>
          </a:p>
        </p:txBody>
      </p:sp>
      <p:sp>
        <p:nvSpPr>
          <p:cNvPr id="3" name="Rectangle 2"/>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Views are not updatable in the following cases: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335881"/>
            <a:ext cx="8991600" cy="4401205"/>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table in the FROM clause is reference by a subquery in the WHERE statement.</a:t>
            </a:r>
          </a:p>
          <a:p>
            <a:pPr algn="just"/>
            <a:endParaRPr lang="en-IN" sz="2000" dirty="0">
              <a:solidFill>
                <a:srgbClr val="E8F97F"/>
              </a:solidFill>
              <a:latin typeface="Arial" panose="020B0604020202020204" pitchFamily="34" charset="0"/>
              <a:cs typeface="Arial" panose="020B0604020202020204" pitchFamily="34" charset="0"/>
            </a:endParaRPr>
          </a:p>
          <a:p>
            <a:pPr algn="just"/>
            <a:r>
              <a:rPr lang="en-IN" sz="2000" dirty="0">
                <a:solidFill>
                  <a:srgbClr val="E8F97F"/>
                </a:solidFill>
                <a:latin typeface="Arial" panose="020B0604020202020204" pitchFamily="34" charset="0"/>
                <a:cs typeface="Arial" panose="020B0604020202020204" pitchFamily="34" charset="0"/>
              </a:rPr>
              <a:t>There is a subquery in the SELECT clause.</a:t>
            </a:r>
          </a:p>
          <a:p>
            <a:pPr algn="just"/>
            <a:endParaRPr lang="en-IN" sz="2000" dirty="0">
              <a:solidFill>
                <a:srgbClr val="E8F97F"/>
              </a:solidFill>
              <a:latin typeface="Arial" panose="020B0604020202020204" pitchFamily="34" charset="0"/>
              <a:cs typeface="Arial" panose="020B0604020202020204" pitchFamily="34" charset="0"/>
            </a:endParaRPr>
          </a:p>
          <a:p>
            <a:pPr algn="just"/>
            <a:r>
              <a:rPr lang="en-IN" sz="2000" dirty="0">
                <a:solidFill>
                  <a:srgbClr val="E8F97F"/>
                </a:solidFill>
                <a:latin typeface="Arial" panose="020B0604020202020204" pitchFamily="34" charset="0"/>
                <a:cs typeface="Arial" panose="020B0604020202020204" pitchFamily="34" charset="0"/>
              </a:rPr>
              <a:t>The SQL statement defining the view joins tables.</a:t>
            </a:r>
          </a:p>
          <a:p>
            <a:pPr algn="just"/>
            <a:endParaRPr lang="en-IN" sz="2000" dirty="0">
              <a:solidFill>
                <a:srgbClr val="E8F97F"/>
              </a:solidFill>
              <a:latin typeface="Arial" panose="020B0604020202020204" pitchFamily="34" charset="0"/>
              <a:cs typeface="Arial" panose="020B0604020202020204" pitchFamily="34" charset="0"/>
            </a:endParaRPr>
          </a:p>
          <a:p>
            <a:pPr algn="just"/>
            <a:r>
              <a:rPr lang="en-IN" sz="2000" dirty="0">
                <a:solidFill>
                  <a:srgbClr val="E8F97F"/>
                </a:solidFill>
                <a:latin typeface="Arial" panose="020B0604020202020204" pitchFamily="34" charset="0"/>
                <a:cs typeface="Arial" panose="020B0604020202020204" pitchFamily="34" charset="0"/>
              </a:rPr>
              <a:t>One of the tables in the FROM clause is a non-updatable view.</a:t>
            </a:r>
          </a:p>
          <a:p>
            <a:pPr algn="just"/>
            <a:endParaRPr lang="en-IN" sz="2000" dirty="0">
              <a:solidFill>
                <a:srgbClr val="E8F97F"/>
              </a:solidFill>
              <a:latin typeface="Arial" panose="020B0604020202020204" pitchFamily="34" charset="0"/>
              <a:cs typeface="Arial" panose="020B0604020202020204" pitchFamily="34" charset="0"/>
            </a:endParaRPr>
          </a:p>
          <a:p>
            <a:pPr algn="just"/>
            <a:r>
              <a:rPr lang="en-IN" sz="2000" dirty="0">
                <a:solidFill>
                  <a:srgbClr val="E8F97F"/>
                </a:solidFill>
                <a:latin typeface="Arial" panose="020B0604020202020204" pitchFamily="34" charset="0"/>
                <a:cs typeface="Arial" panose="020B0604020202020204" pitchFamily="34" charset="0"/>
              </a:rPr>
              <a:t>The SELECT statement of the view contains an aggregate function such as SUM(), COUNT(), MAX(), MIN(), and so on.</a:t>
            </a:r>
          </a:p>
          <a:p>
            <a:pPr algn="just"/>
            <a:endParaRPr lang="en-IN" sz="2000" dirty="0">
              <a:solidFill>
                <a:srgbClr val="E8F97F"/>
              </a:solidFill>
              <a:latin typeface="Arial" panose="020B0604020202020204" pitchFamily="34" charset="0"/>
              <a:cs typeface="Arial" panose="020B0604020202020204" pitchFamily="34" charset="0"/>
            </a:endParaRPr>
          </a:p>
          <a:p>
            <a:pPr algn="just"/>
            <a:r>
              <a:rPr lang="en-IN" sz="2000" dirty="0">
                <a:solidFill>
                  <a:srgbClr val="E8F97F"/>
                </a:solidFill>
                <a:latin typeface="Arial" panose="020B0604020202020204" pitchFamily="34" charset="0"/>
                <a:cs typeface="Arial" panose="020B0604020202020204" pitchFamily="34" charset="0"/>
              </a:rPr>
              <a:t>The keywords DISTINCT, GROUP BY, HAVING, UNION, or UNION ALL appear in the defining SQL statement.</a:t>
            </a:r>
          </a:p>
        </p:txBody>
      </p:sp>
    </p:spTree>
    <p:extLst>
      <p:ext uri="{BB962C8B-B14F-4D97-AF65-F5344CB8AC3E}">
        <p14:creationId xmlns:p14="http://schemas.microsoft.com/office/powerpoint/2010/main" xmlns="" val="266211559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 name="Rectangle 4"/>
          <p:cNvSpPr/>
          <p:nvPr/>
        </p:nvSpPr>
        <p:spPr>
          <a:xfrm>
            <a:off x="152400" y="990600"/>
            <a:ext cx="8839200" cy="2677656"/>
          </a:xfrm>
          <a:prstGeom prst="rect">
            <a:avLst/>
          </a:prstGeom>
        </p:spPr>
        <p:txBody>
          <a:bodyPr wrap="square">
            <a:spAutoFit/>
          </a:bodyPr>
          <a:lstStyle/>
          <a:p>
            <a:r>
              <a:rPr lang="en-IN" sz="2400" b="1" dirty="0">
                <a:solidFill>
                  <a:schemeClr val="bg2">
                    <a:lumMod val="50000"/>
                  </a:schemeClr>
                </a:solidFill>
                <a:latin typeface="Arial" panose="020B0604020202020204" pitchFamily="34" charset="0"/>
                <a:cs typeface="Arial" panose="020B0604020202020204" pitchFamily="34" charset="0"/>
              </a:rPr>
              <a:t>Prime attribute </a:t>
            </a:r>
            <a:endParaRPr lang="en-IN" sz="2400" b="1" dirty="0" smtClean="0">
              <a:solidFill>
                <a:schemeClr val="bg2">
                  <a:lumMod val="50000"/>
                </a:schemeClr>
              </a:solidFill>
              <a:latin typeface="Arial" panose="020B0604020202020204" pitchFamily="34" charset="0"/>
              <a:cs typeface="Arial" panose="020B0604020202020204" pitchFamily="34" charset="0"/>
            </a:endParaRPr>
          </a:p>
          <a:p>
            <a:r>
              <a:rPr lang="en-IN" sz="2400" dirty="0" smtClean="0">
                <a:latin typeface="Arial" panose="020B0604020202020204" pitchFamily="34" charset="0"/>
                <a:cs typeface="Arial" panose="020B0604020202020204" pitchFamily="34" charset="0"/>
              </a:rPr>
              <a:t>An </a:t>
            </a:r>
            <a:r>
              <a:rPr lang="en-IN" sz="2400" dirty="0">
                <a:latin typeface="Arial" panose="020B0604020202020204" pitchFamily="34" charset="0"/>
                <a:cs typeface="Arial" panose="020B0604020202020204" pitchFamily="34" charset="0"/>
              </a:rPr>
              <a:t>attribute, which is a </a:t>
            </a:r>
            <a:r>
              <a:rPr lang="en-IN" sz="2400" b="1" dirty="0">
                <a:solidFill>
                  <a:srgbClr val="C00000"/>
                </a:solidFill>
                <a:latin typeface="Arial" panose="020B0604020202020204" pitchFamily="34" charset="0"/>
                <a:cs typeface="Arial" panose="020B0604020202020204" pitchFamily="34" charset="0"/>
              </a:rPr>
              <a:t>part of the prime-key</a:t>
            </a:r>
            <a:r>
              <a:rPr lang="en-IN" sz="2400" dirty="0">
                <a:latin typeface="Arial" panose="020B0604020202020204" pitchFamily="34" charset="0"/>
                <a:cs typeface="Arial" panose="020B0604020202020204" pitchFamily="34" charset="0"/>
              </a:rPr>
              <a:t>, is known as a prime attribute.</a:t>
            </a:r>
          </a:p>
          <a:p>
            <a:endParaRPr lang="en-IN" sz="2400" dirty="0">
              <a:latin typeface="Arial" panose="020B0604020202020204" pitchFamily="34" charset="0"/>
              <a:cs typeface="Arial" panose="020B0604020202020204" pitchFamily="34" charset="0"/>
            </a:endParaRPr>
          </a:p>
          <a:p>
            <a:r>
              <a:rPr lang="en-IN" sz="2400" b="1" dirty="0">
                <a:solidFill>
                  <a:schemeClr val="bg2">
                    <a:lumMod val="50000"/>
                  </a:schemeClr>
                </a:solidFill>
                <a:latin typeface="Arial" panose="020B0604020202020204" pitchFamily="34" charset="0"/>
                <a:cs typeface="Arial" panose="020B0604020202020204" pitchFamily="34" charset="0"/>
              </a:rPr>
              <a:t>Non-prime attribute </a:t>
            </a:r>
            <a:endParaRPr lang="en-IN" sz="2400" b="1" dirty="0" smtClean="0">
              <a:solidFill>
                <a:schemeClr val="bg2">
                  <a:lumMod val="50000"/>
                </a:schemeClr>
              </a:solidFill>
              <a:latin typeface="Arial" panose="020B0604020202020204" pitchFamily="34" charset="0"/>
              <a:cs typeface="Arial" panose="020B0604020202020204" pitchFamily="34" charset="0"/>
            </a:endParaRPr>
          </a:p>
          <a:p>
            <a:r>
              <a:rPr lang="en-IN" sz="2400" dirty="0" smtClean="0">
                <a:latin typeface="Arial" panose="020B0604020202020204" pitchFamily="34" charset="0"/>
                <a:cs typeface="Arial" panose="020B0604020202020204" pitchFamily="34" charset="0"/>
              </a:rPr>
              <a:t>An </a:t>
            </a:r>
            <a:r>
              <a:rPr lang="en-IN" sz="2400" dirty="0">
                <a:latin typeface="Arial" panose="020B0604020202020204" pitchFamily="34" charset="0"/>
                <a:cs typeface="Arial" panose="020B0604020202020204" pitchFamily="34" charset="0"/>
              </a:rPr>
              <a:t>attribute, which is </a:t>
            </a:r>
            <a:r>
              <a:rPr lang="en-IN" sz="2400" b="1" dirty="0">
                <a:solidFill>
                  <a:srgbClr val="C00000"/>
                </a:solidFill>
                <a:latin typeface="Arial" panose="020B0604020202020204" pitchFamily="34" charset="0"/>
                <a:cs typeface="Arial" panose="020B0604020202020204" pitchFamily="34" charset="0"/>
              </a:rPr>
              <a:t>not a part of the prime-key</a:t>
            </a:r>
            <a:r>
              <a:rPr lang="en-IN" sz="2400" dirty="0">
                <a:latin typeface="Arial" panose="020B0604020202020204" pitchFamily="34" charset="0"/>
                <a:cs typeface="Arial" panose="020B0604020202020204" pitchFamily="34" charset="0"/>
              </a:rPr>
              <a:t>, is said to be a non-prime attribute.</a:t>
            </a:r>
          </a:p>
        </p:txBody>
      </p:sp>
      <p:sp>
        <p:nvSpPr>
          <p:cNvPr id="6" name="Rectangle 5"/>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smtClean="0">
                <a:solidFill>
                  <a:srgbClr val="FFFF00"/>
                </a:solidFill>
                <a:latin typeface="Arial" pitchFamily="34" charset="0"/>
                <a:cs typeface="Arial" pitchFamily="34" charset="0"/>
              </a:rPr>
              <a:t>Attributes</a:t>
            </a:r>
            <a:endParaRPr lang="en-US" sz="40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xmlns="" val="2483968113"/>
      </p:ext>
    </p:extLst>
  </p:cSld>
  <p:clrMapOvr>
    <a:masterClrMapping/>
  </p:clrMapOvr>
  <p:timing>
    <p:tnLst>
      <p:par>
        <p:cTn id="1" dur="indefinite" restart="never" nodeType="tmRoot"/>
      </p:par>
    </p:tnLst>
  </p:timing>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View</a:t>
            </a:r>
          </a:p>
        </p:txBody>
      </p:sp>
      <p:sp>
        <p:nvSpPr>
          <p:cNvPr id="246785" name="Rectangle 1"/>
          <p:cNvSpPr>
            <a:spLocks noChangeArrowheads="1"/>
          </p:cNvSpPr>
          <p:nvPr/>
        </p:nvSpPr>
        <p:spPr bwMode="auto">
          <a:xfrm>
            <a:off x="0" y="0"/>
            <a:ext cx="9144000" cy="0"/>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graphicFrame>
        <p:nvGraphicFramePr>
          <p:cNvPr id="7" name="Table 6"/>
          <p:cNvGraphicFramePr>
            <a:graphicFrameLocks noGrp="1"/>
          </p:cNvGraphicFramePr>
          <p:nvPr/>
        </p:nvGraphicFramePr>
        <p:xfrm>
          <a:off x="0" y="571480"/>
          <a:ext cx="9144000" cy="6172084"/>
        </p:xfrm>
        <a:graphic>
          <a:graphicData uri="http://schemas.openxmlformats.org/drawingml/2006/table">
            <a:tbl>
              <a:tblPr>
                <a:tableStyleId>{22838BEF-8BB2-4498-84A7-C5851F593DF1}</a:tableStyleId>
              </a:tblPr>
              <a:tblGrid>
                <a:gridCol w="4572000"/>
                <a:gridCol w="4572000"/>
              </a:tblGrid>
              <a:tr h="326637">
                <a:tc>
                  <a:txBody>
                    <a:bodyPr/>
                    <a:lstStyle/>
                    <a:p>
                      <a:pPr algn="ctr" fontAlgn="base"/>
                      <a:r>
                        <a:rPr lang="en-US" sz="1800" cap="all" dirty="0"/>
                        <a:t>SIMPLE VIEW</a:t>
                      </a:r>
                      <a:endParaRPr lang="en-US" sz="1800" b="1" cap="all" dirty="0">
                        <a:solidFill>
                          <a:srgbClr val="000000"/>
                        </a:solidFill>
                        <a:latin typeface="Arial" pitchFamily="34" charset="0"/>
                        <a:cs typeface="Arial" pitchFamily="34" charset="0"/>
                      </a:endParaRPr>
                    </a:p>
                  </a:txBody>
                  <a:tcPr marL="40378" marR="40378" marT="40378" marB="40378" anchor="ctr"/>
                </a:tc>
                <a:tc>
                  <a:txBody>
                    <a:bodyPr/>
                    <a:lstStyle/>
                    <a:p>
                      <a:pPr algn="ctr" fontAlgn="base"/>
                      <a:r>
                        <a:rPr lang="en-US" sz="1800" cap="all"/>
                        <a:t>COMPLEX VIEW</a:t>
                      </a:r>
                      <a:endParaRPr lang="en-US" sz="1800" b="1" cap="all">
                        <a:solidFill>
                          <a:srgbClr val="000000"/>
                        </a:solidFill>
                        <a:latin typeface="Arial" pitchFamily="34" charset="0"/>
                        <a:cs typeface="Arial" pitchFamily="34" charset="0"/>
                      </a:endParaRPr>
                    </a:p>
                  </a:txBody>
                  <a:tcPr marL="40378" marR="40378" marT="40378" marB="40378" anchor="ctr"/>
                </a:tc>
              </a:tr>
              <a:tr h="953003">
                <a:tc>
                  <a:txBody>
                    <a:bodyPr/>
                    <a:lstStyle/>
                    <a:p>
                      <a:pPr algn="l" fontAlgn="base"/>
                      <a:r>
                        <a:rPr lang="en-US" sz="1800" dirty="0"/>
                        <a:t>Contains only one single base table or is created from only one table.</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a:t>Conatins more than one base tables or is created from more than one tables.</a:t>
                      </a:r>
                      <a:endParaRPr lang="en-US" sz="1800" b="0">
                        <a:latin typeface="Arial" pitchFamily="34" charset="0"/>
                        <a:cs typeface="Arial" pitchFamily="34" charset="0"/>
                      </a:endParaRPr>
                    </a:p>
                  </a:txBody>
                  <a:tcPr marL="70661" marR="70661" marT="35330" marB="35330" anchor="ctr"/>
                </a:tc>
              </a:tr>
              <a:tr h="739500">
                <a:tc>
                  <a:txBody>
                    <a:bodyPr/>
                    <a:lstStyle/>
                    <a:p>
                      <a:pPr algn="l" fontAlgn="base"/>
                      <a:r>
                        <a:rPr lang="en-US" sz="1800" dirty="0"/>
                        <a:t>We cannot use group functions like MAX(), COUNT(), etc.</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dirty="0"/>
                        <a:t>We can use group functions.</a:t>
                      </a:r>
                      <a:endParaRPr lang="en-US" sz="1800" b="0" dirty="0">
                        <a:latin typeface="Arial" pitchFamily="34" charset="0"/>
                        <a:cs typeface="Arial" pitchFamily="34" charset="0"/>
                      </a:endParaRPr>
                    </a:p>
                  </a:txBody>
                  <a:tcPr marL="70661" marR="70661" marT="35330" marB="35330" anchor="ctr"/>
                </a:tc>
              </a:tr>
              <a:tr h="525996">
                <a:tc>
                  <a:txBody>
                    <a:bodyPr/>
                    <a:lstStyle/>
                    <a:p>
                      <a:pPr algn="l" fontAlgn="base"/>
                      <a:r>
                        <a:rPr lang="en-US" sz="1800"/>
                        <a:t>Does not contain groups of data.</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a:t>It can conatin groups of data.</a:t>
                      </a:r>
                      <a:endParaRPr lang="en-US" sz="1800" b="0">
                        <a:latin typeface="Arial" pitchFamily="34" charset="0"/>
                        <a:cs typeface="Arial" pitchFamily="34" charset="0"/>
                      </a:endParaRPr>
                    </a:p>
                  </a:txBody>
                  <a:tcPr marL="70661" marR="70661" marT="35330" marB="35330" anchor="ctr"/>
                </a:tc>
              </a:tr>
              <a:tr h="739500">
                <a:tc>
                  <a:txBody>
                    <a:bodyPr/>
                    <a:lstStyle/>
                    <a:p>
                      <a:pPr algn="l" fontAlgn="base"/>
                      <a:r>
                        <a:rPr lang="en-US" sz="1800"/>
                        <a:t>DML operations could be performed through a simple view.</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dirty="0"/>
                        <a:t>DML operations could not always be performed through a complex view.</a:t>
                      </a:r>
                      <a:endParaRPr lang="en-US" sz="1800" b="0" dirty="0">
                        <a:latin typeface="Arial" pitchFamily="34" charset="0"/>
                        <a:cs typeface="Arial" pitchFamily="34" charset="0"/>
                      </a:endParaRPr>
                    </a:p>
                  </a:txBody>
                  <a:tcPr marL="70661" marR="70661" marT="35330" marB="35330" anchor="ctr"/>
                </a:tc>
              </a:tr>
              <a:tr h="739500">
                <a:tc>
                  <a:txBody>
                    <a:bodyPr/>
                    <a:lstStyle/>
                    <a:p>
                      <a:pPr algn="l" fontAlgn="base"/>
                      <a:r>
                        <a:rPr lang="en-US" sz="1800"/>
                        <a:t>INSERT, DELETE and UPDATE are directly possible on a simle view.</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a:t>We cannot apply INSERT, DELETE and UPDATE on complex view directly.</a:t>
                      </a:r>
                      <a:endParaRPr lang="en-US" sz="1800" b="0">
                        <a:latin typeface="Arial" pitchFamily="34" charset="0"/>
                        <a:cs typeface="Arial" pitchFamily="34" charset="0"/>
                      </a:endParaRPr>
                    </a:p>
                  </a:txBody>
                  <a:tcPr marL="70661" marR="70661" marT="35330" marB="35330" anchor="ctr"/>
                </a:tc>
              </a:tr>
              <a:tr h="1166506">
                <a:tc>
                  <a:txBody>
                    <a:bodyPr/>
                    <a:lstStyle/>
                    <a:p>
                      <a:pPr algn="l" fontAlgn="base"/>
                      <a:r>
                        <a:rPr lang="en-US" sz="1800"/>
                        <a:t>Simple view does not contain group by, distinct, pseudocolumn like rownum, columns defiend by expressions.</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dirty="0"/>
                        <a:t>It can contain group by, distinct, pseudocolumn like rownum, columns </a:t>
                      </a:r>
                      <a:r>
                        <a:rPr lang="en-US" sz="1800" dirty="0" err="1"/>
                        <a:t>defiend</a:t>
                      </a:r>
                      <a:r>
                        <a:rPr lang="en-US" sz="1800" dirty="0"/>
                        <a:t> by expressions.</a:t>
                      </a:r>
                      <a:endParaRPr lang="en-US" sz="1800" b="0" dirty="0">
                        <a:latin typeface="Arial" pitchFamily="34" charset="0"/>
                        <a:cs typeface="Arial" pitchFamily="34" charset="0"/>
                      </a:endParaRPr>
                    </a:p>
                  </a:txBody>
                  <a:tcPr marL="70661" marR="70661" marT="35330" marB="35330" anchor="ctr"/>
                </a:tc>
              </a:tr>
              <a:tr h="953003">
                <a:tc>
                  <a:txBody>
                    <a:bodyPr/>
                    <a:lstStyle/>
                    <a:p>
                      <a:pPr algn="l" fontAlgn="base"/>
                      <a:r>
                        <a:rPr lang="en-US" sz="1800"/>
                        <a:t>Does not include NOT NULL columns from base tables.</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dirty="0"/>
                        <a:t>NOT NULL columns that are not selected by simple view can be included in complex view.</a:t>
                      </a:r>
                      <a:endParaRPr lang="en-US" sz="1800" b="0" dirty="0">
                        <a:latin typeface="Arial" pitchFamily="34" charset="0"/>
                        <a:cs typeface="Arial" pitchFamily="34" charset="0"/>
                      </a:endParaRPr>
                    </a:p>
                  </a:txBody>
                  <a:tcPr marL="70661" marR="70661" marT="35330" marB="35330" anchor="ctr"/>
                </a:tc>
              </a:tr>
            </a:tbl>
          </a:graphicData>
        </a:graphic>
      </p:graphicFrame>
    </p:spTree>
    <p:extLst>
      <p:ext uri="{BB962C8B-B14F-4D97-AF65-F5344CB8AC3E}">
        <p14:creationId xmlns:p14="http://schemas.microsoft.com/office/powerpoint/2010/main" xmlns="" val="2662115593"/>
      </p:ext>
    </p:extLst>
  </p:cSld>
  <p:clrMapOvr>
    <a:masterClrMapping/>
  </p:clrMapOvr>
  <p:timing>
    <p:tnLst>
      <p:par>
        <p:cTn id="1" dur="indefinite" restart="never" nodeType="tmRoot"/>
      </p:par>
    </p:tnLst>
  </p:timing>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Create View</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52400" y="1600200"/>
            <a:ext cx="8839200" cy="1200329"/>
          </a:xfrm>
          <a:prstGeom prst="rect">
            <a:avLst/>
          </a:prstGeom>
        </p:spPr>
        <p:txBody>
          <a:bodyPr wrap="square">
            <a:spAutoFit/>
          </a:bodyPr>
          <a:lstStyle/>
          <a:p>
            <a:r>
              <a:rPr lang="en-IN" dirty="0">
                <a:solidFill>
                  <a:srgbClr val="0077AA"/>
                </a:solidFill>
                <a:latin typeface="Liberation Mono"/>
              </a:rPr>
              <a:t>CREATE [OR REPLACE]</a:t>
            </a:r>
          </a:p>
          <a:p>
            <a:r>
              <a:rPr lang="en-IN" dirty="0">
                <a:solidFill>
                  <a:srgbClr val="0077AA"/>
                </a:solidFill>
                <a:latin typeface="Liberation Mono"/>
              </a:rPr>
              <a:t>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7" name="Rectangle 6"/>
          <p:cNvSpPr/>
          <p:nvPr/>
        </p:nvSpPr>
        <p:spPr>
          <a:xfrm>
            <a:off x="76200" y="3787676"/>
            <a:ext cx="8991600" cy="785343"/>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VIEW</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V1</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as </a:t>
            </a: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DEPT</a:t>
            </a:r>
            <a:r>
              <a:rPr lang="en-IN" sz="1600" dirty="0" smtClean="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or </a:t>
            </a:r>
            <a:r>
              <a:rPr lang="en-IN" sz="1600" dirty="0">
                <a:solidFill>
                  <a:srgbClr val="0077AA"/>
                </a:solidFill>
                <a:latin typeface="Arial" panose="020B0604020202020204" pitchFamily="34" charset="0"/>
                <a:ea typeface="Times New Roman" panose="02020603050405020304" pitchFamily="18" charset="0"/>
              </a:rPr>
              <a:t>REPLACE</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VIEW</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V1</a:t>
            </a:r>
            <a:r>
              <a:rPr lang="en-IN" sz="1600" dirty="0" smtClean="0">
                <a:latin typeface="Arial" panose="020B0604020202020204" pitchFamily="34" charset="0"/>
                <a:cs typeface="Arial" panose="020B0604020202020204" pitchFamily="34" charset="0"/>
              </a:rPr>
              <a:t> as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DEPT</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with</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CHECK</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OPTION</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
        <p:nvSpPr>
          <p:cNvPr id="8" name="Rectangle 7"/>
          <p:cNvSpPr/>
          <p:nvPr/>
        </p:nvSpPr>
        <p:spPr>
          <a:xfrm>
            <a:off x="76200" y="2996625"/>
            <a:ext cx="8991600" cy="707886"/>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381000" y="5031939"/>
            <a:ext cx="4783874" cy="400110"/>
          </a:xfrm>
          <a:prstGeom prst="rect">
            <a:avLst/>
          </a:prstGeom>
        </p:spPr>
        <p:txBody>
          <a:bodyPr wrap="none">
            <a:spAutoFit/>
          </a:bodyPr>
          <a:lstStyle/>
          <a:p>
            <a:r>
              <a:rPr lang="en-IN" sz="2000" dirty="0">
                <a:solidFill>
                  <a:srgbClr val="FFC000"/>
                </a:solidFill>
              </a:rPr>
              <a:t>desc INFORMATION_SCHEMA.VIEWS;</a:t>
            </a:r>
          </a:p>
        </p:txBody>
      </p:sp>
    </p:spTree>
    <p:extLst>
      <p:ext uri="{BB962C8B-B14F-4D97-AF65-F5344CB8AC3E}">
        <p14:creationId xmlns:p14="http://schemas.microsoft.com/office/powerpoint/2010/main" xmlns="" val="412755605"/>
      </p:ext>
    </p:extLst>
  </p:cSld>
  <p:clrMapOvr>
    <a:masterClrMapping/>
  </p:clrMapOvr>
  <p:timing>
    <p:tnLst>
      <p:par>
        <p:cTn id="1" dur="indefinite" restart="never" nodeType="tmRoot"/>
      </p:par>
    </p:tnLst>
  </p:timing>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52400" y="1425714"/>
            <a:ext cx="8763000" cy="369332"/>
          </a:xfrm>
          <a:prstGeom prst="rect">
            <a:avLst/>
          </a:prstGeom>
          <a:solidFill>
            <a:schemeClr val="bg1"/>
          </a:solidFill>
        </p:spPr>
        <p:txBody>
          <a:bodyPr wrap="square">
            <a:spAutoFit/>
          </a:bodyPr>
          <a:lstStyle/>
          <a:p>
            <a:pPr>
              <a:spcAft>
                <a:spcPts val="0"/>
              </a:spcAft>
            </a:pPr>
            <a:r>
              <a:rPr lang="en-US" dirty="0">
                <a:solidFill>
                  <a:srgbClr val="0077AA"/>
                </a:solidFill>
                <a:latin typeface="Liberation Mono"/>
              </a:rPr>
              <a:t>SHOW CREATE VIEW view_name</a:t>
            </a:r>
            <a:endParaRPr lang="en-IN" dirty="0">
              <a:solidFill>
                <a:srgbClr val="0077AA"/>
              </a:solidFill>
              <a:latin typeface="Liberation Mono"/>
            </a:endParaRPr>
          </a:p>
        </p:txBody>
      </p:sp>
      <p:sp>
        <p:nvSpPr>
          <p:cNvPr id="3" name="Rectangle 2"/>
          <p:cNvSpPr/>
          <p:nvPr/>
        </p:nvSpPr>
        <p:spPr>
          <a:xfrm>
            <a:off x="152400" y="1869989"/>
            <a:ext cx="8839200" cy="416011"/>
          </a:xfrm>
          <a:prstGeom prst="rect">
            <a:avLst/>
          </a:prstGeom>
        </p:spPr>
        <p:txBody>
          <a:bodyPr wrap="square">
            <a:spAutoFit/>
          </a:bodyPr>
          <a:lstStyle/>
          <a:p>
            <a:pPr>
              <a:lnSpc>
                <a:spcPct val="150000"/>
              </a:lnSpc>
              <a:spcAft>
                <a:spcPts val="0"/>
              </a:spcAft>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52400" y="2706469"/>
            <a:ext cx="8763000" cy="646331"/>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SHOW [FULL] TABLES [{FROM | IN} db_name]</a:t>
            </a:r>
          </a:p>
          <a:p>
            <a:pPr>
              <a:spcAft>
                <a:spcPts val="0"/>
              </a:spcAft>
            </a:pPr>
            <a:r>
              <a:rPr lang="en-IN" dirty="0">
                <a:solidFill>
                  <a:srgbClr val="0077AA"/>
                </a:solidFill>
                <a:latin typeface="Liberation Mono"/>
              </a:rPr>
              <a:t>      [LIKE 'pattern' | WHERE expr]</a:t>
            </a:r>
          </a:p>
        </p:txBody>
      </p:sp>
      <p:sp>
        <p:nvSpPr>
          <p:cNvPr id="8" name="Rectangle 7"/>
          <p:cNvSpPr/>
          <p:nvPr/>
        </p:nvSpPr>
        <p:spPr>
          <a:xfrm>
            <a:off x="152400" y="3622589"/>
            <a:ext cx="8839200" cy="416011"/>
          </a:xfrm>
          <a:prstGeom prst="rect">
            <a:avLst/>
          </a:prstGeom>
        </p:spPr>
        <p:txBody>
          <a:bodyPr wrap="square">
            <a:spAutoFit/>
          </a:bodyPr>
          <a:lstStyle/>
          <a:p>
            <a:pPr>
              <a:lnSpc>
                <a:spcPct val="150000"/>
              </a:lnSpc>
              <a:spcAft>
                <a:spcPts val="0"/>
              </a:spcAft>
            </a:pPr>
            <a:r>
              <a:rPr lang="en-IN" sz="1600" dirty="0">
                <a:latin typeface="Arial" panose="020B0604020202020204" pitchFamily="34" charset="0"/>
                <a:ea typeface="Arial Unicode MS"/>
                <a:cs typeface="Arial" panose="020B0604020202020204" pitchFamily="34" charset="0"/>
              </a:rPr>
              <a:t>show </a:t>
            </a:r>
            <a:r>
              <a:rPr lang="en-IN" sz="1600" dirty="0" smtClean="0">
                <a:latin typeface="Arial" panose="020B0604020202020204" pitchFamily="34" charset="0"/>
                <a:ea typeface="Arial Unicode MS"/>
                <a:cs typeface="Arial" panose="020B0604020202020204" pitchFamily="34" charset="0"/>
              </a:rPr>
              <a:t>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xmlns="" val="1869408089"/>
      </p:ext>
    </p:extLst>
  </p:cSld>
  <p:clrMapOvr>
    <a:masterClrMapping/>
  </p:clrMapOvr>
  <p:timing>
    <p:tnLst>
      <p:par>
        <p:cTn id="1" dur="indefinite" restart="never" nodeType="tmRoot"/>
      </p:par>
    </p:tnLst>
  </p:timing>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Alter / Drop View</a:t>
            </a:r>
          </a:p>
        </p:txBody>
      </p:sp>
      <p:sp>
        <p:nvSpPr>
          <p:cNvPr id="5" name="Rectangle 4"/>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changes the definition of a view, which must exist.</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52400" y="1371600"/>
            <a:ext cx="8839200" cy="923330"/>
          </a:xfrm>
          <a:prstGeom prst="rect">
            <a:avLst/>
          </a:prstGeom>
        </p:spPr>
        <p:txBody>
          <a:bodyPr wrap="square">
            <a:spAutoFit/>
          </a:bodyPr>
          <a:lstStyle/>
          <a:p>
            <a:r>
              <a:rPr lang="en-IN" dirty="0">
                <a:solidFill>
                  <a:srgbClr val="0077AA"/>
                </a:solidFill>
                <a:latin typeface="Liberation Mono"/>
              </a:rPr>
              <a:t>ALTER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9" name="Rectangle 8"/>
          <p:cNvSpPr/>
          <p:nvPr/>
        </p:nvSpPr>
        <p:spPr>
          <a:xfrm>
            <a:off x="152400" y="3239869"/>
            <a:ext cx="8839200"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76200" y="2743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VIEW removes one or more views.</a:t>
            </a:r>
            <a:endParaRPr lang="en-IN"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1795462853"/>
      </p:ext>
    </p:extLst>
  </p:cSld>
  <p:clrMapOvr>
    <a:masterClrMapping/>
  </p:clrMapOvr>
  <p:timing>
    <p:tnLst>
      <p:par>
        <p:cTn id="1" dur="indefinite" restart="never" nodeType="tmRoot"/>
      </p:par>
    </p:tnLst>
  </p:timing>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6858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52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4" name="Rectangle 3"/>
          <p:cNvSpPr/>
          <p:nvPr/>
        </p:nvSpPr>
        <p:spPr>
          <a:xfrm>
            <a:off x="285720" y="3429000"/>
            <a:ext cx="8572560" cy="1938992"/>
          </a:xfrm>
          <a:prstGeom prst="rect">
            <a:avLst/>
          </a:prstGeom>
        </p:spPr>
        <p:txBody>
          <a:bodyPr wrap="square">
            <a:spAutoFit/>
          </a:bodyPr>
          <a:lstStyle/>
          <a:p>
            <a:pPr algn="just"/>
            <a:r>
              <a:rPr lang="en-US" sz="2000" dirty="0" smtClean="0">
                <a:solidFill>
                  <a:srgbClr val="006C86"/>
                </a:solidFill>
              </a:rPr>
              <a:t>An index is a schema object. It is used by the server to speed up the retrieval of rows by using a pointer. It can reduce disk I/O(input/output) by using a rapid path access method to locate data quickly. An index helps to speed up select queries and where clauses, but it slows down data input, with the update and the insert statements. Indexes can be created or dropped with no effect on the data.</a:t>
            </a:r>
            <a:endParaRPr lang="en-US" sz="2000" dirty="0">
              <a:solidFill>
                <a:srgbClr val="006C86"/>
              </a:solidFill>
            </a:endParaRPr>
          </a:p>
        </p:txBody>
      </p:sp>
    </p:spTree>
    <p:extLst>
      <p:ext uri="{BB962C8B-B14F-4D97-AF65-F5344CB8AC3E}">
        <p14:creationId xmlns:p14="http://schemas.microsoft.com/office/powerpoint/2010/main" xmlns="" val="1338227008"/>
      </p:ext>
    </p:extLst>
  </p:cSld>
  <p:clrMapOvr>
    <a:masterClrMapping/>
  </p:clrMapOvr>
  <p:timing>
    <p:tnLst>
      <p:par>
        <p:cTn id="1" dur="indefinite" restart="never" nodeType="tmRoot"/>
      </p:par>
    </p:tnLst>
  </p:timing>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Index</a:t>
            </a:r>
          </a:p>
        </p:txBody>
      </p:sp>
      <p:sp>
        <p:nvSpPr>
          <p:cNvPr id="3" name="Rectangle 2"/>
          <p:cNvSpPr/>
          <p:nvPr/>
        </p:nvSpPr>
        <p:spPr>
          <a:xfrm>
            <a:off x="76200" y="838200"/>
            <a:ext cx="8991600"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76200" y="2527280"/>
            <a:ext cx="8991600" cy="166199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r>
              <a:rPr lang="en-IN" dirty="0" smtClean="0">
                <a:latin typeface="Arial" panose="020B0604020202020204" pitchFamily="34" charset="0"/>
                <a:cs typeface="Arial" panose="020B0604020202020204" pitchFamily="34" charset="0"/>
              </a:rPr>
              <a:t>.</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76200" y="4419600"/>
            <a:ext cx="8991600" cy="400110"/>
          </a:xfrm>
          <a:prstGeom prst="rect">
            <a:avLst/>
          </a:prstGeom>
          <a:solidFill>
            <a:srgbClr val="FFFF00"/>
          </a:solidFill>
        </p:spPr>
        <p:txBody>
          <a:bodyPr wrap="square">
            <a:spAutoFit/>
          </a:bodyPr>
          <a:lstStyle/>
          <a:p>
            <a:r>
              <a:rPr lang="en-IN" sz="2000" dirty="0" smtClean="0">
                <a:latin typeface="Arial" panose="020B0604020202020204" pitchFamily="34" charset="0"/>
                <a:cs typeface="Arial" panose="020B0604020202020204" pitchFamily="34" charset="0"/>
              </a:rPr>
              <a:t>If we drop the base table, the INDEX will be dropped automatically.</a:t>
            </a:r>
            <a:endParaRPr lang="en-IN"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1743543644"/>
      </p:ext>
    </p:extLst>
  </p:cSld>
  <p:clrMapOvr>
    <a:masterClrMapping/>
  </p:clrMapOvr>
  <p:timing>
    <p:tnLst>
      <p:par>
        <p:cTn id="1" dur="indefinite" restart="never" nodeType="tmRoot"/>
      </p:par>
    </p:tnLst>
  </p:timing>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Create Index</a:t>
            </a:r>
          </a:p>
        </p:txBody>
      </p:sp>
      <p:sp>
        <p:nvSpPr>
          <p:cNvPr id="3" name="Rectangle 2"/>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52400" y="1600200"/>
            <a:ext cx="8839200" cy="646331"/>
          </a:xfrm>
          <a:prstGeom prst="rect">
            <a:avLst/>
          </a:prstGeom>
        </p:spPr>
        <p:txBody>
          <a:bodyPr wrap="square">
            <a:spAutoFit/>
          </a:bodyPr>
          <a:lstStyle/>
          <a:p>
            <a:r>
              <a:rPr lang="en-IN" dirty="0">
                <a:solidFill>
                  <a:srgbClr val="0077AA"/>
                </a:solidFill>
                <a:latin typeface="Liberation Mono"/>
              </a:rPr>
              <a:t>CREATE [UNIQUE] INDEX index_name</a:t>
            </a:r>
          </a:p>
          <a:p>
            <a:r>
              <a:rPr lang="en-IN" dirty="0">
                <a:solidFill>
                  <a:srgbClr val="0077AA"/>
                </a:solidFill>
                <a:latin typeface="Liberation Mono"/>
              </a:rPr>
              <a:t>    ON tbl_name (index_col_name,...)</a:t>
            </a:r>
            <a:endParaRPr lang="en-US" dirty="0">
              <a:solidFill>
                <a:srgbClr val="0077AA"/>
              </a:solidFill>
              <a:latin typeface="Liberation Mono"/>
            </a:endParaRPr>
          </a:p>
        </p:txBody>
      </p:sp>
      <p:sp>
        <p:nvSpPr>
          <p:cNvPr id="7" name="Rectangle 6"/>
          <p:cNvSpPr/>
          <p:nvPr/>
        </p:nvSpPr>
        <p:spPr>
          <a:xfrm>
            <a:off x="152400" y="2433935"/>
            <a:ext cx="8839200" cy="830997"/>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smtClean="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smtClean="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smtClean="0">
                <a:latin typeface="Arial" panose="020B0604020202020204" pitchFamily="34" charset="0"/>
                <a:ea typeface="Arial Unicode MS"/>
                <a:cs typeface="Arial" panose="020B0604020202020204" pitchFamily="34" charset="0"/>
              </a:rPr>
              <a:t> ON </a:t>
            </a:r>
            <a:r>
              <a:rPr lang="en-IN" sz="1600" dirty="0" smtClean="0">
                <a:latin typeface="Arial" panose="020B0604020202020204" pitchFamily="34" charset="0"/>
                <a:ea typeface="Times New Roman" panose="02020603050405020304" pitchFamily="18" charset="0"/>
              </a:rPr>
              <a:t>EMP</a:t>
            </a:r>
            <a:r>
              <a:rPr lang="en-IN" sz="1600" dirty="0" smtClean="0">
                <a:latin typeface="Arial" panose="020B0604020202020204" pitchFamily="34" charset="0"/>
                <a:ea typeface="Arial Unicode MS"/>
                <a:cs typeface="Arial" panose="020B0604020202020204" pitchFamily="34" charset="0"/>
              </a:rPr>
              <a:t> </a:t>
            </a:r>
            <a:r>
              <a:rPr lang="en-IN" sz="1600" dirty="0" smtClean="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smtClean="0">
                <a:solidFill>
                  <a:schemeClr val="bg1">
                    <a:lumMod val="65000"/>
                  </a:schemeClr>
                </a:solidFill>
                <a:latin typeface="Arial" panose="020B0604020202020204" pitchFamily="34" charset="0"/>
                <a:ea typeface="Arial Unicode MS"/>
                <a:cs typeface="Arial" panose="020B0604020202020204" pitchFamily="34" charset="0"/>
              </a:rPr>
              <a:t>)</a:t>
            </a:r>
            <a:endParaRPr lang="en-IN" sz="1600" dirty="0" smtClean="0">
              <a:latin typeface="Arial" panose="020B0604020202020204" pitchFamily="34" charset="0"/>
              <a:ea typeface="Arial Unicode MS"/>
              <a:cs typeface="Arial" panose="020B0604020202020204" pitchFamily="34" charset="0"/>
            </a:endParaRPr>
          </a:p>
          <a:p>
            <a:pPr marL="342900" indent="-342900">
              <a:lnSpc>
                <a:spcPct val="150000"/>
              </a:lnSpc>
              <a:spcAft>
                <a:spcPts val="0"/>
              </a:spcAft>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smtClean="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UNIQUE</a:t>
            </a:r>
            <a:r>
              <a:rPr lang="en-IN" sz="1600" dirty="0" smtClean="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a:t>
            </a:r>
            <a:r>
              <a:rPr lang="en-IN" sz="1600" dirty="0" smtClean="0">
                <a:latin typeface="Arial" panose="020B0604020202020204" pitchFamily="34" charset="0"/>
                <a:ea typeface="Arial Unicode MS"/>
                <a:cs typeface="Arial" panose="020B0604020202020204" pitchFamily="34" charset="0"/>
              </a:rPr>
              <a:t>ON </a:t>
            </a:r>
            <a:r>
              <a:rPr lang="en-IN" sz="1600" dirty="0" smtClean="0">
                <a:latin typeface="Arial" panose="020B0604020202020204" pitchFamily="34" charset="0"/>
                <a:ea typeface="Times New Roman" panose="02020603050405020304" pitchFamily="18" charset="0"/>
              </a:rPr>
              <a:t>EMP</a:t>
            </a:r>
            <a:r>
              <a:rPr lang="en-IN" sz="1600" dirty="0" smtClean="0">
                <a:latin typeface="Arial" panose="020B0604020202020204" pitchFamily="34" charset="0"/>
                <a:ea typeface="Arial Unicode MS"/>
                <a:cs typeface="Arial" panose="020B0604020202020204" pitchFamily="34" charset="0"/>
              </a:rPr>
              <a:t> </a:t>
            </a:r>
            <a:r>
              <a:rPr lang="en-IN" sz="1600" dirty="0" smtClean="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smtClean="0">
                <a:solidFill>
                  <a:schemeClr val="bg1">
                    <a:lumMod val="65000"/>
                  </a:schemeClr>
                </a:solidFill>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xmlns="" val="1773200555"/>
      </p:ext>
    </p:extLst>
  </p:cSld>
  <p:clrMapOvr>
    <a:masterClrMapping/>
  </p:clrMapOvr>
  <p:timing>
    <p:tnLst>
      <p:par>
        <p:cTn id="1" dur="indefinite" restart="never" nodeType="tmRoot"/>
      </p:par>
    </p:tnLst>
  </p:timing>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SHOW </a:t>
            </a:r>
            <a:r>
              <a:rPr lang="en-IN" b="1" dirty="0" smtClean="0">
                <a:latin typeface="Arial" pitchFamily="34" charset="0"/>
                <a:cs typeface="Arial" pitchFamily="34" charset="0"/>
              </a:rPr>
              <a:t>INDEX </a:t>
            </a:r>
            <a:r>
              <a:rPr lang="en-IN" b="1" dirty="0">
                <a:latin typeface="Arial" pitchFamily="34" charset="0"/>
                <a:cs typeface="Arial" pitchFamily="34" charset="0"/>
              </a:rPr>
              <a:t>Syntax</a:t>
            </a:r>
          </a:p>
        </p:txBody>
      </p:sp>
      <p:sp>
        <p:nvSpPr>
          <p:cNvPr id="5" name="Rectangle 4"/>
          <p:cNvSpPr/>
          <p:nvPr/>
        </p:nvSpPr>
        <p:spPr>
          <a:xfrm>
            <a:off x="152400" y="1425714"/>
            <a:ext cx="8763000" cy="1200329"/>
          </a:xfrm>
          <a:prstGeom prst="rect">
            <a:avLst/>
          </a:prstGeom>
          <a:solidFill>
            <a:schemeClr val="bg1"/>
          </a:solidFill>
        </p:spPr>
        <p:txBody>
          <a:bodyPr wrap="square">
            <a:spAutoFit/>
          </a:bodyPr>
          <a:lstStyle/>
          <a:p>
            <a:pPr>
              <a:spcAft>
                <a:spcPts val="0"/>
              </a:spcAft>
            </a:pPr>
            <a:r>
              <a:rPr lang="en-US" dirty="0">
                <a:solidFill>
                  <a:srgbClr val="0077AA"/>
                </a:solidFill>
                <a:latin typeface="Liberation Mono"/>
              </a:rPr>
              <a:t>SHOW {INDEX | INDEXES | KEYS}</a:t>
            </a:r>
          </a:p>
          <a:p>
            <a:pPr>
              <a:spcAft>
                <a:spcPts val="0"/>
              </a:spcAft>
            </a:pPr>
            <a:r>
              <a:rPr lang="en-US" dirty="0">
                <a:solidFill>
                  <a:srgbClr val="0077AA"/>
                </a:solidFill>
                <a:latin typeface="Liberation Mono"/>
              </a:rPr>
              <a:t>    {FROM | IN} tbl_name</a:t>
            </a:r>
          </a:p>
          <a:p>
            <a:pPr>
              <a:spcAft>
                <a:spcPts val="0"/>
              </a:spcAft>
            </a:pPr>
            <a:r>
              <a:rPr lang="en-US" dirty="0">
                <a:solidFill>
                  <a:srgbClr val="0077AA"/>
                </a:solidFill>
                <a:latin typeface="Liberation Mono"/>
              </a:rPr>
              <a:t>    [{FROM | IN} db_name]</a:t>
            </a:r>
          </a:p>
          <a:p>
            <a:pPr>
              <a:spcAft>
                <a:spcPts val="0"/>
              </a:spcAft>
            </a:pPr>
            <a:r>
              <a:rPr lang="en-US" dirty="0">
                <a:solidFill>
                  <a:srgbClr val="0077AA"/>
                </a:solidFill>
                <a:latin typeface="Liberation Mono"/>
              </a:rPr>
              <a:t>    [WHERE expr]</a:t>
            </a:r>
            <a:endParaRPr lang="en-IN" dirty="0">
              <a:solidFill>
                <a:srgbClr val="0077AA"/>
              </a:solidFill>
              <a:latin typeface="Liberation Mono"/>
            </a:endParaRPr>
          </a:p>
        </p:txBody>
      </p:sp>
      <p:sp>
        <p:nvSpPr>
          <p:cNvPr id="3" name="Rectangle 2"/>
          <p:cNvSpPr/>
          <p:nvPr/>
        </p:nvSpPr>
        <p:spPr>
          <a:xfrm>
            <a:off x="152400" y="2860589"/>
            <a:ext cx="8839200" cy="830997"/>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a:t>
            </a:r>
            <a:r>
              <a:rPr lang="en-IN" sz="1600" dirty="0" smtClean="0">
                <a:latin typeface="Arial" panose="020B0604020202020204" pitchFamily="34" charset="0"/>
                <a:ea typeface="Arial Unicode MS"/>
                <a:cs typeface="Arial" panose="020B0604020202020204" pitchFamily="34" charset="0"/>
              </a:rPr>
              <a:t>EMP;</a:t>
            </a:r>
          </a:p>
          <a:p>
            <a:pPr marL="342900" indent="-342900">
              <a:lnSpc>
                <a:spcPct val="150000"/>
              </a:lnSpc>
              <a:spcAft>
                <a:spcPts val="0"/>
              </a:spcAft>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ea typeface="Arial Unicode MS"/>
                <a:cs typeface="Arial" panose="020B0604020202020204" pitchFamily="34" charset="0"/>
              </a:rPr>
              <a:t> table_name</a:t>
            </a:r>
            <a:r>
              <a:rPr lang="en-IN" sz="1600" dirty="0">
                <a:latin typeface="Arial" panose="020B0604020202020204" pitchFamily="34" charset="0"/>
                <a:ea typeface="Arial Unicode MS"/>
                <a:cs typeface="Arial" panose="020B0604020202020204" pitchFamily="34" charset="0"/>
              </a:rPr>
              <a:t>, index_name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a:t>
            </a:r>
            <a:r>
              <a:rPr lang="en-IN" sz="1600" dirty="0" smtClean="0">
                <a:latin typeface="Arial" panose="020B0604020202020204" pitchFamily="34" charset="0"/>
                <a:ea typeface="Arial Unicode MS"/>
                <a:cs typeface="Arial" panose="020B0604020202020204" pitchFamily="34" charset="0"/>
              </a:rPr>
              <a:t>INFORMATION_SCHEMA.STATISTICS;</a:t>
            </a:r>
            <a:endParaRPr lang="en-IN" sz="1600" dirty="0">
              <a:latin typeface="Arial" panose="020B0604020202020204" pitchFamily="34" charset="0"/>
              <a:ea typeface="Arial Unicode MS"/>
              <a:cs typeface="Arial" panose="020B0604020202020204" pitchFamily="34" charset="0"/>
            </a:endParaRPr>
          </a:p>
        </p:txBody>
      </p:sp>
      <p:sp>
        <p:nvSpPr>
          <p:cNvPr id="6" name="Rectangle 5"/>
          <p:cNvSpPr/>
          <p:nvPr/>
        </p:nvSpPr>
        <p:spPr>
          <a:xfrm>
            <a:off x="152400" y="3851189"/>
            <a:ext cx="8839200" cy="416011"/>
          </a:xfrm>
          <a:prstGeom prst="rect">
            <a:avLst/>
          </a:prstGeom>
        </p:spPr>
        <p:txBody>
          <a:bodyPr wrap="square">
            <a:spAutoFit/>
          </a:bodyPr>
          <a:lstStyle/>
          <a:p>
            <a:pPr>
              <a:lnSpc>
                <a:spcPct val="150000"/>
              </a:lnSpc>
              <a:spcAft>
                <a:spcPts val="0"/>
              </a:spcAft>
            </a:pPr>
            <a:r>
              <a:rPr lang="en-IN" sz="1600" dirty="0">
                <a:latin typeface="Arial" panose="020B0604020202020204" pitchFamily="34" charset="0"/>
                <a:ea typeface="Arial Unicode MS"/>
                <a:cs typeface="Arial" panose="020B0604020202020204" pitchFamily="34" charset="0"/>
              </a:rPr>
              <a:t>SHOW INDEX returns table index information.</a:t>
            </a:r>
          </a:p>
        </p:txBody>
      </p:sp>
    </p:spTree>
    <p:extLst>
      <p:ext uri="{BB962C8B-B14F-4D97-AF65-F5344CB8AC3E}">
        <p14:creationId xmlns:p14="http://schemas.microsoft.com/office/powerpoint/2010/main" xmlns="" val="2678806817"/>
      </p:ext>
    </p:extLst>
  </p:cSld>
  <p:clrMapOvr>
    <a:masterClrMapping/>
  </p:clrMapOvr>
  <p:timing>
    <p:tnLst>
      <p:par>
        <p:cTn id="1" dur="indefinite" restart="never" nodeType="tmRoot"/>
      </p:par>
    </p:tnLst>
  </p:timing>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Drop Index</a:t>
            </a:r>
          </a:p>
        </p:txBody>
      </p:sp>
      <p:sp>
        <p:nvSpPr>
          <p:cNvPr id="3" name="Rectangle 2"/>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INDEX drops the index named index_name from the table tbl_name.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2400" y="1425714"/>
            <a:ext cx="87630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DROP INDEX index_name ON tbl_name</a:t>
            </a:r>
          </a:p>
        </p:txBody>
      </p:sp>
      <p:sp>
        <p:nvSpPr>
          <p:cNvPr id="6" name="Rectangle 5"/>
          <p:cNvSpPr/>
          <p:nvPr/>
        </p:nvSpPr>
        <p:spPr>
          <a:xfrm>
            <a:off x="152400" y="1981200"/>
            <a:ext cx="8839200" cy="461665"/>
          </a:xfrm>
          <a:prstGeom prst="rect">
            <a:avLst/>
          </a:prstGeom>
        </p:spPr>
        <p:txBody>
          <a:bodyPr wrap="square">
            <a:spAutoFit/>
          </a:bodyPr>
          <a:lstStyle/>
          <a:p>
            <a:pPr>
              <a:lnSpc>
                <a:spcPct val="150000"/>
              </a:lnSpc>
              <a:spcAft>
                <a:spcPts val="0"/>
              </a:spcAft>
            </a:pPr>
            <a:r>
              <a:rPr lang="en-IN" sz="1600" dirty="0">
                <a:solidFill>
                  <a:srgbClr val="0077AA"/>
                </a:solidFill>
                <a:latin typeface="Arial" panose="020B0604020202020204" pitchFamily="34" charset="0"/>
                <a:ea typeface="Times New Roman" panose="02020603050405020304" pitchFamily="18" charset="0"/>
              </a:rPr>
              <a:t>DROP</a:t>
            </a:r>
            <a:r>
              <a:rPr lang="en-IN" sz="1600" dirty="0" smtClean="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smtClean="0">
                <a:latin typeface="Arial" panose="020B0604020202020204" pitchFamily="34" charset="0"/>
                <a:ea typeface="Arial Unicode MS"/>
                <a:cs typeface="Arial" panose="020B0604020202020204" pitchFamily="34" charset="0"/>
              </a:rPr>
              <a:t> </a:t>
            </a:r>
            <a:r>
              <a:rPr lang="en-IN" sz="1600" dirty="0" smtClean="0">
                <a:latin typeface="Arial" panose="020B0604020202020204" pitchFamily="34" charset="0"/>
                <a:ea typeface="Times New Roman" panose="02020603050405020304" pitchFamily="18" charset="0"/>
              </a:rPr>
              <a:t>IND1</a:t>
            </a:r>
            <a:r>
              <a:rPr lang="en-IN" sz="1600" dirty="0" smtClean="0">
                <a:latin typeface="Arial" panose="020B0604020202020204" pitchFamily="34" charset="0"/>
                <a:ea typeface="Arial Unicode MS"/>
                <a:cs typeface="Arial" panose="020B0604020202020204" pitchFamily="34" charset="0"/>
              </a:rPr>
              <a:t> ON</a:t>
            </a:r>
            <a:r>
              <a:rPr lang="en-IN" sz="1600" dirty="0" smtClean="0">
                <a:latin typeface="Arial" panose="020B0604020202020204" pitchFamily="34" charset="0"/>
                <a:ea typeface="Times New Roman" panose="02020603050405020304" pitchFamily="18" charset="0"/>
              </a:rPr>
              <a:t> EMPLOYEE</a:t>
            </a:r>
            <a:r>
              <a:rPr lang="en-IN" sz="1600" dirty="0" smtClean="0">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xmlns="" val="2248663808"/>
      </p:ext>
    </p:extLst>
  </p:cSld>
  <p:clrMapOvr>
    <a:masterClrMapping/>
  </p:clrMapOvr>
  <p:timing>
    <p:tnLst>
      <p:par>
        <p:cTn id="1" dur="indefinite" restart="never" nodeType="tmRoot"/>
      </p:par>
    </p:tnLst>
  </p:timing>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6858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xmlns="" val="278984315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4151389687"/>
      </p:ext>
    </p:extLst>
  </p:cSld>
  <p:clrMapOvr>
    <a:masterClrMapping/>
  </p:clrMapOvr>
  <p:timing>
    <p:tnLst>
      <p:par>
        <p:cTn id="1" dur="indefinite" restart="never" nodeType="tmRoot"/>
      </p:par>
    </p:tnLst>
  </p:timing>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lock / unlock</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371600"/>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08857" y="2133600"/>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08856" y="4419600"/>
            <a:ext cx="6063343" cy="1477328"/>
          </a:xfrm>
          <a:prstGeom prst="rect">
            <a:avLst/>
          </a:prstGeom>
        </p:spPr>
        <p:txBody>
          <a:bodyPr wrap="square">
            <a:spAutoFit/>
          </a:bodyPr>
          <a:lstStyle/>
          <a:p>
            <a:r>
              <a:rPr lang="en-IN" dirty="0" smtClean="0">
                <a:solidFill>
                  <a:srgbClr val="E0D612"/>
                </a:solidFill>
                <a:latin typeface="Arial" panose="020B0604020202020204" pitchFamily="34" charset="0"/>
                <a:cs typeface="Arial" panose="020B0604020202020204" pitchFamily="34" charset="0"/>
              </a:rPr>
              <a:t>LOCK</a:t>
            </a:r>
            <a:r>
              <a:rPr lang="en-IN" dirty="0" smtClean="0">
                <a:latin typeface="Arial" panose="020B0604020202020204" pitchFamily="34" charset="0"/>
                <a:cs typeface="Arial" panose="020B0604020202020204" pitchFamily="34" charset="0"/>
              </a:rPr>
              <a:t> </a:t>
            </a:r>
            <a:r>
              <a:rPr lang="en-IN"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TABLE </a:t>
            </a:r>
            <a:r>
              <a:rPr lang="en-IN" dirty="0" smtClean="0">
                <a:latin typeface="Arial" panose="020B0604020202020204" pitchFamily="34" charset="0"/>
                <a:cs typeface="Arial" panose="020B0604020202020204" pitchFamily="34" charset="0"/>
              </a:rPr>
              <a:t>DEPT </a:t>
            </a:r>
            <a:r>
              <a:rPr lang="en-IN" dirty="0" smtClean="0">
                <a:solidFill>
                  <a:srgbClr val="C74C49"/>
                </a:solidFill>
                <a:latin typeface="Arial" panose="020B0604020202020204" pitchFamily="34" charset="0"/>
                <a:cs typeface="Arial" panose="020B0604020202020204" pitchFamily="34" charset="0"/>
              </a:rPr>
              <a:t>READ</a:t>
            </a:r>
            <a:r>
              <a:rPr lang="en-IN" dirty="0" smtClean="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smtClean="0">
                <a:solidFill>
                  <a:srgbClr val="E0D612"/>
                </a:solidFill>
                <a:latin typeface="Arial" panose="020B0604020202020204" pitchFamily="34" charset="0"/>
                <a:cs typeface="Arial" panose="020B0604020202020204" pitchFamily="34" charset="0"/>
              </a:rPr>
              <a:t>LOCK</a:t>
            </a:r>
            <a:r>
              <a:rPr lang="en-IN"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 </a:t>
            </a:r>
            <a:r>
              <a:rPr lang="en-IN" dirty="0">
                <a:latin typeface="Arial" panose="020B0604020202020204" pitchFamily="34" charset="0"/>
                <a:cs typeface="Arial" panose="020B0604020202020204" pitchFamily="34" charset="0"/>
              </a:rPr>
              <a:t>DEPT </a:t>
            </a:r>
            <a:r>
              <a:rPr lang="en-IN" dirty="0" smtClean="0">
                <a:solidFill>
                  <a:srgbClr val="C74C49"/>
                </a:solidFill>
                <a:latin typeface="Arial" panose="020B0604020202020204" pitchFamily="34" charset="0"/>
                <a:cs typeface="Arial" panose="020B0604020202020204" pitchFamily="34" charset="0"/>
              </a:rPr>
              <a:t>WRITE</a:t>
            </a:r>
            <a:r>
              <a:rPr lang="en-IN" dirty="0" smtClean="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E0D612"/>
                </a:solidFill>
                <a:latin typeface="Arial" panose="020B0604020202020204" pitchFamily="34" charset="0"/>
                <a:cs typeface="Arial" panose="020B0604020202020204" pitchFamily="34" charset="0"/>
              </a:rPr>
              <a:t>UNLOCK</a:t>
            </a:r>
            <a:r>
              <a:rPr lang="en-IN" dirty="0" smtClean="0">
                <a:latin typeface="Arial" panose="020B0604020202020204" pitchFamily="34" charset="0"/>
                <a:cs typeface="Arial" panose="020B0604020202020204" pitchFamily="34" charset="0"/>
              </a:rPr>
              <a:t> </a:t>
            </a:r>
            <a:r>
              <a:rPr lang="en-IN"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TABLE</a:t>
            </a:r>
            <a:endPar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xmlns="" val="2903269922"/>
      </p:ext>
    </p:extLst>
  </p:cSld>
  <p:clrMapOvr>
    <a:masterClrMapping/>
  </p:clrMapOvr>
  <p:timing>
    <p:tnLst>
      <p:par>
        <p:cTn id="1" dur="indefinite" restart="never" nodeType="tmRoot"/>
      </p:par>
    </p:tnLst>
  </p:timing>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3037536"/>
            <a:ext cx="8839200" cy="6858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304800" y="4094812"/>
            <a:ext cx="8534400" cy="1477328"/>
          </a:xfrm>
          <a:prstGeom prst="rect">
            <a:avLst/>
          </a:prstGeom>
        </p:spPr>
        <p:txBody>
          <a:bodyPr wrap="square">
            <a:spAutoFit/>
          </a:bodyPr>
          <a:lstStyle/>
          <a:p>
            <a:r>
              <a:rPr lang="en-US" dirty="0" smtClean="0"/>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endParaRPr lang="en-US" dirty="0"/>
          </a:p>
        </p:txBody>
      </p:sp>
      <p:sp>
        <p:nvSpPr>
          <p:cNvPr id="4" name="Rectangle 3"/>
          <p:cNvSpPr/>
          <p:nvPr/>
        </p:nvSpPr>
        <p:spPr>
          <a:xfrm>
            <a:off x="0" y="0"/>
            <a:ext cx="9144000" cy="2862322"/>
          </a:xfrm>
          <a:prstGeom prst="rect">
            <a:avLst/>
          </a:prstGeom>
        </p:spPr>
        <p:txBody>
          <a:bodyPr wrap="square">
            <a:spAutoFit/>
          </a:bodyPr>
          <a:lstStyle/>
          <a:p>
            <a:pPr marL="342900" indent="-342900">
              <a:buFont typeface="Arial" panose="020B0604020202020204" pitchFamily="34" charset="0"/>
              <a:buChar char="•"/>
            </a:pPr>
            <a:r>
              <a:rPr lang="en-US" dirty="0">
                <a:solidFill>
                  <a:srgbClr val="C41A1A"/>
                </a:solidFill>
              </a:rPr>
              <a:t>mysqldump -uroot -p db1 &gt;&gt; d:\bk.sql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-u[username] -p[password] --all-databases &gt; D:\db_backup.sql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-P 3306 -h </a:t>
            </a:r>
            <a:r>
              <a:rPr lang="en-US" dirty="0" smtClean="0">
                <a:solidFill>
                  <a:srgbClr val="C41A1A"/>
                </a:solidFill>
              </a:rPr>
              <a:t>192.168.100.26 </a:t>
            </a:r>
            <a:r>
              <a:rPr lang="en-US" dirty="0">
                <a:solidFill>
                  <a:srgbClr val="C41A1A"/>
                </a:solidFill>
              </a:rPr>
              <a:t>-</a:t>
            </a:r>
            <a:r>
              <a:rPr lang="en-US" dirty="0" smtClean="0">
                <a:solidFill>
                  <a:srgbClr val="C41A1A"/>
                </a:solidFill>
              </a:rPr>
              <a:t>usaleel </a:t>
            </a:r>
            <a:r>
              <a:rPr lang="en-US" dirty="0">
                <a:solidFill>
                  <a:srgbClr val="C41A1A"/>
                </a:solidFill>
              </a:rPr>
              <a:t>-</a:t>
            </a:r>
            <a:r>
              <a:rPr lang="en-US" dirty="0" smtClean="0">
                <a:solidFill>
                  <a:srgbClr val="C41A1A"/>
                </a:solidFill>
              </a:rPr>
              <a:t>psaleel </a:t>
            </a:r>
            <a:r>
              <a:rPr lang="en-US" dirty="0">
                <a:solidFill>
                  <a:srgbClr val="C41A1A"/>
                </a:solidFill>
              </a:rPr>
              <a:t>db_name &gt; </a:t>
            </a:r>
            <a:r>
              <a:rPr lang="en-US" dirty="0" smtClean="0">
                <a:solidFill>
                  <a:srgbClr val="C41A1A"/>
                </a:solidFill>
              </a:rPr>
              <a:t>db_backup.sql</a:t>
            </a:r>
          </a:p>
          <a:p>
            <a:pPr marL="342900" indent="-342900">
              <a:buFont typeface="Arial" panose="020B0604020202020204" pitchFamily="34" charset="0"/>
              <a:buChar char="•"/>
            </a:pPr>
            <a:endParaRPr lang="en-US" dirty="0" smtClean="0">
              <a:solidFill>
                <a:srgbClr val="C41A1A"/>
              </a:solidFill>
            </a:endParaRPr>
          </a:p>
          <a:p>
            <a:pPr marL="342900" indent="-342900">
              <a:buFont typeface="Arial" panose="020B0604020202020204" pitchFamily="34" charset="0"/>
              <a:buChar char="•"/>
            </a:pPr>
            <a:r>
              <a:rPr lang="en-US" dirty="0" smtClean="0">
                <a:solidFill>
                  <a:srgbClr val="C41A1A"/>
                </a:solidFill>
              </a:rPr>
              <a:t>mysqldump </a:t>
            </a:r>
            <a:r>
              <a:rPr lang="en-US" dirty="0" smtClean="0">
                <a:solidFill>
                  <a:srgbClr val="0070C0"/>
                </a:solidFill>
              </a:rPr>
              <a:t>--column-statistics=0  </a:t>
            </a:r>
            <a:r>
              <a:rPr lang="en-US" dirty="0" smtClean="0">
                <a:solidFill>
                  <a:srgbClr val="C41A1A"/>
                </a:solidFill>
              </a:rPr>
              <a:t>-P 3306 -h 192.168.100.26 -usaleel -psaleel db_name &gt; 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 -P 3306 –h192.168.100.74  -uroot -proot &lt; D:\ backup_fileName.sql saleel</a:t>
            </a:r>
          </a:p>
        </p:txBody>
      </p:sp>
    </p:spTree>
    <p:extLst>
      <p:ext uri="{BB962C8B-B14F-4D97-AF65-F5344CB8AC3E}">
        <p14:creationId xmlns:p14="http://schemas.microsoft.com/office/powerpoint/2010/main" xmlns="" val="1566008335"/>
      </p:ext>
    </p:extLst>
  </p:cSld>
  <p:clrMapOvr>
    <a:masterClrMapping/>
  </p:clrMapOvr>
  <p:timing>
    <p:tnLst>
      <p:par>
        <p:cTn id="1" dur="indefinite" restart="never" nodeType="tmRoot"/>
      </p:par>
    </p:tnLst>
  </p:timing>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6858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04800" y="3276600"/>
            <a:ext cx="8534400" cy="646331"/>
          </a:xfrm>
          <a:prstGeom prst="rect">
            <a:avLst/>
          </a:prstGeom>
        </p:spPr>
        <p:txBody>
          <a:bodyPr wrap="square">
            <a:spAutoFit/>
          </a:bodyPr>
          <a:lstStyle/>
          <a:p>
            <a:r>
              <a:rPr lang="en-US" dirty="0"/>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xmlns="" val="1566008335"/>
      </p:ext>
    </p:extLst>
  </p:cSld>
  <p:clrMapOvr>
    <a:masterClrMapping/>
  </p:clrMapOvr>
  <p:timing>
    <p:tnLst>
      <p:par>
        <p:cTn id="1" dur="indefinite" restart="never" nodeType="tmRoot"/>
      </p:par>
    </p:tnLst>
  </p:timing>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DATA DICTIONARY</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timing>
    <p:tnLst>
      <p:par>
        <p:cTn id="1" dur="indefinite" restart="never" nodeType="tmRoot"/>
      </p:par>
    </p:tnLst>
  </p:timing>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DATA DICTIONARY - INFORMATION_SCHEMA</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2585323"/>
          </a:xfrm>
          <a:prstGeom prst="rect">
            <a:avLst/>
          </a:prstGeom>
        </p:spPr>
        <p:txBody>
          <a:bodyPr wrap="square">
            <a:spAutoFit/>
          </a:bodyPr>
          <a:lstStyle/>
          <a:p>
            <a:r>
              <a:rPr lang="en-US" dirty="0">
                <a:latin typeface="Arial" panose="020B0604020202020204" pitchFamily="34" charset="0"/>
                <a:cs typeface="Arial" panose="020B0604020202020204" pitchFamily="34" charset="0"/>
              </a:rPr>
              <a:t>INFORMATION_SCHEMA provides access to database metadata, information about the MySQL server such as the name of a database or table, the data type of a column, or access privileges.</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INFORMATION_SCHEMA is a database within each MySQL instance, the place that stores information about all the other databases that the MySQL server maintains. The INFORMATION_SCHEMA database contains several read-only tables,  you can only read the contents of tables, not perform INSERT, UPDATE, or DELETE operations on </a:t>
            </a:r>
            <a:r>
              <a:rPr lang="en-US" dirty="0" smtClean="0">
                <a:latin typeface="Arial" panose="020B0604020202020204" pitchFamily="34" charset="0"/>
                <a:cs typeface="Arial" panose="020B0604020202020204" pitchFamily="34" charset="0"/>
              </a:rPr>
              <a:t>them, </a:t>
            </a:r>
            <a:r>
              <a:rPr lang="en-US" dirty="0">
                <a:latin typeface="Arial" panose="020B0604020202020204" pitchFamily="34" charset="0"/>
                <a:cs typeface="Arial" panose="020B0604020202020204" pitchFamily="34" charset="0"/>
              </a:rPr>
              <a:t>and you cannot set triggers on them.</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3792487683"/>
      </p:ext>
    </p:extLst>
  </p:cSld>
  <p:clrMapOvr>
    <a:masterClrMapping/>
  </p:clrMapOvr>
  <p:timing>
    <p:tnLst>
      <p:par>
        <p:cTn id="1" dur="indefinite" restart="never" nodeType="tmRoot"/>
      </p:par>
    </p:tnLst>
  </p:timing>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DATA DICTIONARY - INFORMATION_SCHEMA</a:t>
            </a:r>
            <a:endParaRPr lang="en-IN" sz="3200" b="1" i="1" dirty="0">
              <a:solidFill>
                <a:srgbClr val="FFFF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xmlns="" val="1779206805"/>
              </p:ext>
            </p:extLst>
          </p:nvPr>
        </p:nvGraphicFramePr>
        <p:xfrm>
          <a:off x="152400" y="838200"/>
          <a:ext cx="8839200" cy="3966210"/>
        </p:xfrm>
        <a:graphic>
          <a:graphicData uri="http://schemas.openxmlformats.org/drawingml/2006/table">
            <a:tbl>
              <a:tblPr firstRow="1" bandRow="1">
                <a:tableStyleId>{7E9639D4-E3E2-4D34-9284-5A2195B3D0D7}</a:tableStyleId>
              </a:tblPr>
              <a:tblGrid>
                <a:gridCol w="8839200"/>
              </a:tblGrid>
              <a:tr h="440690">
                <a:tc>
                  <a:txBody>
                    <a:bodyPr/>
                    <a:lstStyle/>
                    <a:p>
                      <a:r>
                        <a:rPr kumimoji="0" lang="en-US" b="1" kern="1200" dirty="0" smtClean="0">
                          <a:solidFill>
                            <a:srgbClr val="B7F7E2"/>
                          </a:solidFill>
                          <a:latin typeface="Arial" panose="020B0604020202020204" pitchFamily="34" charset="0"/>
                          <a:ea typeface="+mn-ea"/>
                          <a:cs typeface="Arial" panose="020B0604020202020204" pitchFamily="34" charset="0"/>
                        </a:rPr>
                        <a:t>Data</a:t>
                      </a:r>
                      <a:r>
                        <a:rPr lang="en-US" sz="1600" baseline="0" dirty="0" smtClean="0">
                          <a:latin typeface="Arial" panose="020B0604020202020204" pitchFamily="34" charset="0"/>
                          <a:cs typeface="Arial" panose="020B0604020202020204" pitchFamily="34" charset="0"/>
                        </a:rPr>
                        <a:t> </a:t>
                      </a:r>
                      <a:r>
                        <a:rPr kumimoji="0" lang="en-US" b="1" kern="1200" dirty="0" smtClean="0">
                          <a:solidFill>
                            <a:srgbClr val="B7F7E2"/>
                          </a:solidFill>
                          <a:latin typeface="Arial" panose="020B0604020202020204" pitchFamily="34" charset="0"/>
                          <a:ea typeface="+mn-ea"/>
                          <a:cs typeface="Arial" panose="020B0604020202020204" pitchFamily="34" charset="0"/>
                        </a:rPr>
                        <a:t>Dictionary</a:t>
                      </a:r>
                      <a:endParaRPr kumimoji="0" lang="en-US" b="1" kern="1200" dirty="0">
                        <a:solidFill>
                          <a:srgbClr val="B7F7E2"/>
                        </a:solidFill>
                        <a:latin typeface="Arial" panose="020B0604020202020204" pitchFamily="34" charset="0"/>
                        <a:ea typeface="+mn-ea"/>
                        <a:cs typeface="Arial" panose="020B0604020202020204" pitchFamily="34" charset="0"/>
                      </a:endParaRPr>
                    </a:p>
                  </a:txBody>
                  <a:tcPr/>
                </a:tc>
              </a:tr>
              <a:tr h="440690">
                <a:tc>
                  <a:txBody>
                    <a:bodyPr/>
                    <a:lstStyle/>
                    <a:p>
                      <a:r>
                        <a:rPr lang="en-US" sz="1600" dirty="0" smtClean="0">
                          <a:latin typeface="Arial" panose="020B0604020202020204" pitchFamily="34" charset="0"/>
                          <a:cs typeface="Arial" panose="020B0604020202020204" pitchFamily="34" charset="0"/>
                        </a:rPr>
                        <a:t>INFORMATION_SCHEMA.</a:t>
                      </a:r>
                      <a:r>
                        <a:rPr lang="en-US" sz="1800" kern="1200" dirty="0" smtClean="0">
                          <a:solidFill>
                            <a:srgbClr val="298AE5"/>
                          </a:solidFill>
                          <a:latin typeface="Arial" panose="020B0604020202020204" pitchFamily="34" charset="0"/>
                          <a:ea typeface="+mn-ea"/>
                          <a:cs typeface="Arial" panose="020B0604020202020204" pitchFamily="34" charset="0"/>
                        </a:rPr>
                        <a:t>COLUMNS</a:t>
                      </a:r>
                      <a:endParaRPr lang="en-US" sz="1800" kern="1200" dirty="0">
                        <a:solidFill>
                          <a:srgbClr val="298AE5"/>
                        </a:solidFill>
                        <a:latin typeface="Arial" panose="020B0604020202020204" pitchFamily="34" charset="0"/>
                        <a:ea typeface="+mn-ea"/>
                        <a:cs typeface="Arial" panose="020B0604020202020204" pitchFamily="34" charset="0"/>
                      </a:endParaRPr>
                    </a:p>
                  </a:txBody>
                  <a:tcPr anchor="ctr"/>
                </a:tc>
              </a:tr>
              <a:tr h="440690">
                <a:tc>
                  <a:txBody>
                    <a:bodyPr/>
                    <a:lstStyle/>
                    <a:p>
                      <a:r>
                        <a:rPr lang="en-US" sz="1600" dirty="0" smtClean="0">
                          <a:latin typeface="Arial" panose="020B0604020202020204" pitchFamily="34" charset="0"/>
                          <a:cs typeface="Arial" panose="020B0604020202020204" pitchFamily="34" charset="0"/>
                        </a:rPr>
                        <a:t>INFORMATION_SCHEMA.</a:t>
                      </a:r>
                      <a:r>
                        <a:rPr lang="en-US" sz="1800" kern="1200" dirty="0" smtClean="0">
                          <a:solidFill>
                            <a:srgbClr val="298AE5"/>
                          </a:solidFill>
                          <a:latin typeface="Arial" panose="020B0604020202020204" pitchFamily="34" charset="0"/>
                          <a:ea typeface="+mn-ea"/>
                          <a:cs typeface="Arial" panose="020B0604020202020204" pitchFamily="34" charset="0"/>
                        </a:rPr>
                        <a:t>TABLES</a:t>
                      </a:r>
                      <a:endParaRPr lang="en-US" sz="1800" kern="1200" dirty="0">
                        <a:solidFill>
                          <a:srgbClr val="298AE5"/>
                        </a:solidFill>
                        <a:latin typeface="Arial" panose="020B0604020202020204" pitchFamily="34" charset="0"/>
                        <a:ea typeface="+mn-ea"/>
                        <a:cs typeface="Arial" panose="020B0604020202020204" pitchFamily="34" charset="0"/>
                      </a:endParaRPr>
                    </a:p>
                  </a:txBody>
                  <a:tcPr anchor="ctr"/>
                </a:tc>
              </a:tr>
              <a:tr h="440690">
                <a:tc>
                  <a:txBody>
                    <a:bodyPr/>
                    <a:lstStyle/>
                    <a:p>
                      <a:r>
                        <a:rPr lang="en-US" sz="1600" dirty="0" smtClean="0">
                          <a:latin typeface="Arial" panose="020B0604020202020204" pitchFamily="34" charset="0"/>
                          <a:cs typeface="Arial" panose="020B0604020202020204" pitchFamily="34" charset="0"/>
                        </a:rPr>
                        <a:t>INFORMATION_SCHEMA.</a:t>
                      </a:r>
                      <a:r>
                        <a:rPr lang="en-US" sz="1800" kern="1200" dirty="0" smtClean="0">
                          <a:solidFill>
                            <a:srgbClr val="298AE5"/>
                          </a:solidFill>
                          <a:latin typeface="Arial" panose="020B0604020202020204" pitchFamily="34" charset="0"/>
                          <a:ea typeface="+mn-ea"/>
                          <a:cs typeface="Arial" panose="020B0604020202020204" pitchFamily="34" charset="0"/>
                        </a:rPr>
                        <a:t>TABLE_CONSTRAINTS</a:t>
                      </a:r>
                      <a:endParaRPr lang="en-US" sz="1800" kern="1200" dirty="0">
                        <a:solidFill>
                          <a:srgbClr val="298AE5"/>
                        </a:solidFill>
                        <a:latin typeface="Arial" panose="020B0604020202020204" pitchFamily="34" charset="0"/>
                        <a:ea typeface="+mn-ea"/>
                        <a:cs typeface="Arial" panose="020B0604020202020204" pitchFamily="34" charset="0"/>
                      </a:endParaRPr>
                    </a:p>
                  </a:txBody>
                  <a:tcPr anchor="ctr"/>
                </a:tc>
              </a:tr>
              <a:tr h="440690">
                <a:tc>
                  <a:txBody>
                    <a:bodyPr/>
                    <a:lstStyle/>
                    <a:p>
                      <a:r>
                        <a:rPr lang="en-US" sz="1600" dirty="0" smtClean="0">
                          <a:latin typeface="Arial" panose="020B0604020202020204" pitchFamily="34" charset="0"/>
                          <a:cs typeface="Arial" panose="020B0604020202020204" pitchFamily="34" charset="0"/>
                        </a:rPr>
                        <a:t>INFORMATION_SCHEMA.</a:t>
                      </a:r>
                      <a:r>
                        <a:rPr kumimoji="0" lang="en-US" sz="1800" kern="1200" dirty="0" smtClean="0">
                          <a:solidFill>
                            <a:srgbClr val="298AE5"/>
                          </a:solidFill>
                          <a:latin typeface="Arial" panose="020B0604020202020204" pitchFamily="34" charset="0"/>
                          <a:ea typeface="+mn-ea"/>
                          <a:cs typeface="Arial" panose="020B0604020202020204" pitchFamily="34" charset="0"/>
                        </a:rPr>
                        <a:t>STATISTICS</a:t>
                      </a:r>
                      <a:endParaRPr kumimoji="0" lang="en-US" sz="1800" kern="1200" dirty="0">
                        <a:solidFill>
                          <a:srgbClr val="298AE5"/>
                        </a:solidFill>
                        <a:latin typeface="Arial" panose="020B0604020202020204" pitchFamily="34" charset="0"/>
                        <a:ea typeface="+mn-ea"/>
                        <a:cs typeface="Arial" panose="020B0604020202020204" pitchFamily="34" charset="0"/>
                      </a:endParaRPr>
                    </a:p>
                  </a:txBody>
                  <a:tcPr anchor="ctr"/>
                </a:tc>
              </a:tr>
              <a:tr h="440690">
                <a:tc>
                  <a:txBody>
                    <a:bodyPr/>
                    <a:lstStyle/>
                    <a:p>
                      <a:pPr marL="0" algn="l" rtl="0" eaLnBrk="1" latinLnBrk="0" hangingPunct="1"/>
                      <a:r>
                        <a:rPr lang="en-US" sz="1600" dirty="0" smtClean="0">
                          <a:latin typeface="Arial" panose="020B0604020202020204" pitchFamily="34" charset="0"/>
                          <a:cs typeface="Arial" panose="020B0604020202020204" pitchFamily="34" charset="0"/>
                        </a:rPr>
                        <a:t>INFORMATION_SCHEMA.</a:t>
                      </a:r>
                      <a:r>
                        <a:rPr kumimoji="0" lang="en-US" sz="1800" kern="1200" dirty="0" smtClean="0">
                          <a:solidFill>
                            <a:srgbClr val="298AE5"/>
                          </a:solidFill>
                          <a:latin typeface="Arial" panose="020B0604020202020204" pitchFamily="34" charset="0"/>
                          <a:ea typeface="+mn-ea"/>
                          <a:cs typeface="Arial" panose="020B0604020202020204" pitchFamily="34" charset="0"/>
                        </a:rPr>
                        <a:t>KEY_COLUMN_USAGE</a:t>
                      </a:r>
                      <a:endParaRPr kumimoji="0" lang="en-US" sz="1800" kern="1200" dirty="0">
                        <a:solidFill>
                          <a:srgbClr val="298AE5"/>
                        </a:solidFill>
                        <a:latin typeface="Arial" panose="020B0604020202020204" pitchFamily="34" charset="0"/>
                        <a:ea typeface="+mn-ea"/>
                        <a:cs typeface="Arial" panose="020B0604020202020204" pitchFamily="34" charset="0"/>
                      </a:endParaRPr>
                    </a:p>
                  </a:txBody>
                  <a:tcPr anchor="ctr"/>
                </a:tc>
              </a:tr>
              <a:tr h="440690">
                <a:tc>
                  <a:txBody>
                    <a:bodyPr/>
                    <a:lstStyle/>
                    <a:p>
                      <a:pPr marL="0" algn="l" rtl="0" eaLnBrk="1" latinLnBrk="0" hangingPunct="1"/>
                      <a:r>
                        <a:rPr lang="en-US" sz="1600" dirty="0" smtClean="0">
                          <a:latin typeface="Arial" panose="020B0604020202020204" pitchFamily="34" charset="0"/>
                          <a:cs typeface="Arial" panose="020B0604020202020204" pitchFamily="34" charset="0"/>
                        </a:rPr>
                        <a:t>INFORMATION_SCHEMA.</a:t>
                      </a:r>
                      <a:r>
                        <a:rPr kumimoji="0" lang="en-US" sz="1800" kern="1200" dirty="0" smtClean="0">
                          <a:solidFill>
                            <a:srgbClr val="298AE5"/>
                          </a:solidFill>
                          <a:latin typeface="Arial" panose="020B0604020202020204" pitchFamily="34" charset="0"/>
                          <a:ea typeface="+mn-ea"/>
                          <a:cs typeface="Arial" panose="020B0604020202020204" pitchFamily="34" charset="0"/>
                        </a:rPr>
                        <a:t>ROUTINES</a:t>
                      </a:r>
                      <a:endParaRPr kumimoji="0" lang="en-US" sz="1800" kern="1200" dirty="0">
                        <a:solidFill>
                          <a:srgbClr val="298AE5"/>
                        </a:solidFill>
                        <a:latin typeface="Arial" panose="020B0604020202020204" pitchFamily="34" charset="0"/>
                        <a:ea typeface="+mn-ea"/>
                        <a:cs typeface="Arial" panose="020B0604020202020204" pitchFamily="34" charset="0"/>
                      </a:endParaRPr>
                    </a:p>
                  </a:txBody>
                  <a:tcPr anchor="ctr"/>
                </a:tc>
              </a:tr>
              <a:tr h="440690">
                <a:tc>
                  <a:txBody>
                    <a:bodyPr/>
                    <a:lstStyle/>
                    <a:p>
                      <a:pPr marL="0" algn="l" rtl="0" eaLnBrk="1" latinLnBrk="0" hangingPunct="1"/>
                      <a:r>
                        <a:rPr lang="en-US" sz="1600" dirty="0" smtClean="0">
                          <a:latin typeface="Arial" panose="020B0604020202020204" pitchFamily="34" charset="0"/>
                          <a:cs typeface="Arial" panose="020B0604020202020204" pitchFamily="34" charset="0"/>
                        </a:rPr>
                        <a:t>INFORMATION_SCHEMA.</a:t>
                      </a:r>
                      <a:r>
                        <a:rPr kumimoji="0" lang="en-US" sz="1800" kern="1200" dirty="0" smtClean="0">
                          <a:solidFill>
                            <a:srgbClr val="298AE5"/>
                          </a:solidFill>
                          <a:latin typeface="Arial" panose="020B0604020202020204" pitchFamily="34" charset="0"/>
                          <a:ea typeface="+mn-ea"/>
                          <a:cs typeface="Arial" panose="020B0604020202020204" pitchFamily="34" charset="0"/>
                        </a:rPr>
                        <a:t>PARAMETERS</a:t>
                      </a:r>
                      <a:endParaRPr kumimoji="0" lang="en-US" sz="1800" kern="1200" dirty="0">
                        <a:solidFill>
                          <a:srgbClr val="298AE5"/>
                        </a:solidFill>
                        <a:latin typeface="Arial" panose="020B0604020202020204" pitchFamily="34" charset="0"/>
                        <a:ea typeface="+mn-ea"/>
                        <a:cs typeface="Arial" panose="020B0604020202020204" pitchFamily="34" charset="0"/>
                      </a:endParaRPr>
                    </a:p>
                  </a:txBody>
                  <a:tcPr anchor="ctr"/>
                </a:tc>
              </a:tr>
              <a:tr h="440690">
                <a:tc>
                  <a:txBody>
                    <a:bodyPr/>
                    <a:lstStyle/>
                    <a:p>
                      <a:pPr marL="0" algn="l" rtl="0" eaLnBrk="1" latinLnBrk="0" hangingPunct="1"/>
                      <a:r>
                        <a:rPr lang="en-US" sz="1600" dirty="0" smtClean="0">
                          <a:latin typeface="Arial" panose="020B0604020202020204" pitchFamily="34" charset="0"/>
                          <a:cs typeface="Arial" panose="020B0604020202020204" pitchFamily="34" charset="0"/>
                        </a:rPr>
                        <a:t>INFORMATION_SCHEMA.</a:t>
                      </a:r>
                      <a:r>
                        <a:rPr kumimoji="0" lang="en-US" sz="1800" kern="1200" dirty="0" smtClean="0">
                          <a:solidFill>
                            <a:srgbClr val="298AE5"/>
                          </a:solidFill>
                          <a:latin typeface="Arial" panose="020B0604020202020204" pitchFamily="34" charset="0"/>
                          <a:ea typeface="+mn-ea"/>
                          <a:cs typeface="Arial" panose="020B0604020202020204" pitchFamily="34" charset="0"/>
                        </a:rPr>
                        <a:t>TRIGGERS</a:t>
                      </a:r>
                      <a:endParaRPr kumimoji="0" lang="en-US" sz="1800" kern="1200" dirty="0">
                        <a:solidFill>
                          <a:srgbClr val="298AE5"/>
                        </a:solidFill>
                        <a:latin typeface="Arial" panose="020B0604020202020204" pitchFamily="34" charset="0"/>
                        <a:ea typeface="+mn-ea"/>
                        <a:cs typeface="Arial" panose="020B0604020202020204" pitchFamily="34" charset="0"/>
                      </a:endParaRPr>
                    </a:p>
                  </a:txBody>
                  <a:tcPr anchor="ctr"/>
                </a:tc>
              </a:tr>
            </a:tbl>
          </a:graphicData>
        </a:graphic>
      </p:graphicFrame>
    </p:spTree>
    <p:extLst>
      <p:ext uri="{BB962C8B-B14F-4D97-AF65-F5344CB8AC3E}">
        <p14:creationId xmlns:p14="http://schemas.microsoft.com/office/powerpoint/2010/main" xmlns="" val="3362904671"/>
      </p:ext>
    </p:extLst>
  </p:cSld>
  <p:clrMapOvr>
    <a:masterClrMapping/>
  </p:clrMapOvr>
  <p:timing>
    <p:tnLst>
      <p:par>
        <p:cTn id="1" dur="indefinite" restart="never" nodeType="tmRoot"/>
      </p:par>
    </p:tnLst>
  </p:timing>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304800" y="228600"/>
            <a:ext cx="8610600" cy="685800"/>
          </a:xfrm>
          <a:prstGeom prst="rect">
            <a:avLst/>
          </a:prstGeom>
          <a:solidFill>
            <a:srgbClr val="FF0000"/>
          </a:solidFill>
        </p:spPr>
        <p:txBody>
          <a:bodyPr>
            <a:normAutofit/>
          </a:bodyPr>
          <a:lstStyle/>
          <a:p>
            <a:pPr lvl="0" algn="ctr">
              <a:spcBef>
                <a:spcPct val="0"/>
              </a:spcBef>
              <a:defRPr/>
            </a:pPr>
            <a:r>
              <a:rPr lang="en-US" sz="3600" b="1" dirty="0" smtClean="0">
                <a:solidFill>
                  <a:schemeClr val="bg1"/>
                </a:solidFill>
                <a:latin typeface="Arial" pitchFamily="34" charset="0"/>
                <a:cs typeface="Arial" pitchFamily="34" charset="0"/>
              </a:rPr>
              <a:t>Class Room</a:t>
            </a:r>
            <a:endParaRPr kumimoji="0" lang="en-US" sz="3600" b="1" i="1" u="none" strike="noStrike" kern="1200" cap="none" spc="0" normalizeH="0" baseline="0" noProof="0" dirty="0" smtClean="0">
              <a:ln>
                <a:noFill/>
              </a:ln>
              <a:solidFill>
                <a:schemeClr val="bg1"/>
              </a:solidFill>
              <a:effectLst/>
              <a:uLnTx/>
              <a:uFillTx/>
              <a:latin typeface="Arial" pitchFamily="34" charset="0"/>
              <a:cs typeface="Arial" pitchFamily="34" charset="0"/>
            </a:endParaRPr>
          </a:p>
        </p:txBody>
      </p:sp>
      <p:sp>
        <p:nvSpPr>
          <p:cNvPr id="3" name="Title 1"/>
          <p:cNvSpPr txBox="1">
            <a:spLocks/>
          </p:cNvSpPr>
          <p:nvPr/>
        </p:nvSpPr>
        <p:spPr>
          <a:xfrm>
            <a:off x="304800" y="1981200"/>
            <a:ext cx="8610600" cy="914400"/>
          </a:xfrm>
          <a:prstGeom prst="rect">
            <a:avLst/>
          </a:prstGeom>
        </p:spPr>
        <p:txBody>
          <a:bodyPr>
            <a:noAutofit/>
          </a:bodyPr>
          <a:lstStyle/>
          <a:p>
            <a:pPr lvl="0" algn="ctr">
              <a:spcBef>
                <a:spcPct val="0"/>
              </a:spcBef>
              <a:defRPr/>
            </a:pPr>
            <a:r>
              <a:rPr lang="en-US" sz="6600" b="1" dirty="0" smtClean="0">
                <a:latin typeface="Arial" pitchFamily="34" charset="0"/>
                <a:cs typeface="Arial" pitchFamily="34" charset="0"/>
              </a:rPr>
              <a:t>Session 1</a:t>
            </a:r>
            <a:endParaRPr kumimoji="0" lang="en-US" sz="6600" b="1" i="1" u="none" strike="noStrike" kern="1200" cap="none" spc="0" normalizeH="0" baseline="0" noProof="0" dirty="0" smtClean="0">
              <a:ln>
                <a:noFill/>
              </a:ln>
              <a:effectLst/>
              <a:uLnTx/>
              <a:uFillTx/>
              <a:latin typeface="Arial" pitchFamily="34" charset="0"/>
              <a:cs typeface="Arial" pitchFamily="34" charset="0"/>
            </a:endParaRPr>
          </a:p>
        </p:txBody>
      </p:sp>
    </p:spTree>
    <p:extLst>
      <p:ext uri="{BB962C8B-B14F-4D97-AF65-F5344CB8AC3E}">
        <p14:creationId xmlns:p14="http://schemas.microsoft.com/office/powerpoint/2010/main" xmlns="" val="2505497767"/>
      </p:ext>
    </p:extLst>
  </p:cSld>
  <p:clrMapOvr>
    <a:masterClrMapping/>
  </p:clrMapOvr>
  <p:timing>
    <p:tnLst>
      <p:par>
        <p:cTn id="1" dur="indefinite" restart="never" nodeType="tmRoot"/>
      </p:par>
    </p:tnLst>
  </p:timing>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PL/SQL</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76200" y="3352800"/>
            <a:ext cx="8991600" cy="1015663"/>
          </a:xfrm>
          <a:prstGeom prst="rect">
            <a:avLst/>
          </a:prstGeom>
        </p:spPr>
        <p:txBody>
          <a:bodyPr wrap="square">
            <a:spAutoFit/>
          </a:bodyPr>
          <a:lstStyle/>
          <a:p>
            <a:pPr algn="just"/>
            <a:r>
              <a:rPr lang="en-IN" sz="2000" dirty="0">
                <a:solidFill>
                  <a:schemeClr val="accent2">
                    <a:lumMod val="50000"/>
                  </a:schemeClr>
                </a:solidFill>
                <a:latin typeface="Segoe UI Light" panose="020B0502040204020203" pitchFamily="34"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xmlns="" val="999257173"/>
      </p:ext>
    </p:extLst>
  </p:cSld>
  <p:clrMapOvr>
    <a:masterClrMapping/>
  </p:clrMapOvr>
  <p:timing>
    <p:tnLst>
      <p:par>
        <p:cTn id="1" dur="indefinite" restart="never" nodeType="tmRoot"/>
      </p:par>
    </p:tnLst>
  </p:timing>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3691138925"/>
      </p:ext>
    </p:extLst>
  </p:cSld>
  <p:clrMapOvr>
    <a:masterClrMapping/>
  </p:clrMapOvr>
  <p:timing>
    <p:tnLst>
      <p:par>
        <p:cTn id="1" dur="indefinite" restart="never" nodeType="tmRoot"/>
      </p:par>
    </p:tnLst>
  </p:timing>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and Function</a:t>
            </a:r>
          </a:p>
        </p:txBody>
      </p:sp>
      <p:sp>
        <p:nvSpPr>
          <p:cNvPr id="3" name="Rectangle 2"/>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896070"/>
            <a:ext cx="8763000" cy="2308324"/>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CREATE PROCEDURE sp_name ([proc_parameter[,...]])</a:t>
            </a:r>
          </a:p>
          <a:p>
            <a:pPr>
              <a:spcAft>
                <a:spcPts val="0"/>
              </a:spcAft>
            </a:pPr>
            <a:r>
              <a:rPr lang="en-IN" dirty="0" smtClean="0">
                <a:solidFill>
                  <a:srgbClr val="0077AA"/>
                </a:solidFill>
                <a:latin typeface="Liberation Mono"/>
              </a:rPr>
              <a:t>proc_parameter</a:t>
            </a:r>
            <a:r>
              <a:rPr lang="en-IN" dirty="0">
                <a:solidFill>
                  <a:srgbClr val="0077AA"/>
                </a:solidFill>
                <a:latin typeface="Liberation Mono"/>
              </a:rPr>
              <a:t>:</a:t>
            </a:r>
          </a:p>
          <a:p>
            <a:pPr>
              <a:spcAft>
                <a:spcPts val="0"/>
              </a:spcAft>
            </a:pPr>
            <a:r>
              <a:rPr lang="en-IN" dirty="0">
                <a:solidFill>
                  <a:srgbClr val="0077AA"/>
                </a:solidFill>
                <a:latin typeface="Liberation Mono"/>
              </a:rPr>
              <a:t>    [ IN | OUT | INOUT ] param_name type</a:t>
            </a:r>
          </a:p>
          <a:p>
            <a:pPr>
              <a:spcAft>
                <a:spcPts val="0"/>
              </a:spcAft>
            </a:pPr>
            <a:endParaRPr lang="en-IN" dirty="0" smtClean="0">
              <a:solidFill>
                <a:srgbClr val="0077AA"/>
              </a:solidFill>
              <a:latin typeface="Liberation Mono"/>
            </a:endParaRPr>
          </a:p>
          <a:p>
            <a:pPr>
              <a:spcAft>
                <a:spcPts val="0"/>
              </a:spcAft>
            </a:pPr>
            <a:endParaRPr lang="en-IN" dirty="0">
              <a:solidFill>
                <a:srgbClr val="0077AA"/>
              </a:solidFill>
              <a:latin typeface="Liberation Mono"/>
            </a:endParaRPr>
          </a:p>
          <a:p>
            <a:pPr>
              <a:spcAft>
                <a:spcPts val="0"/>
              </a:spcAft>
            </a:pPr>
            <a:r>
              <a:rPr lang="en-IN" dirty="0">
                <a:solidFill>
                  <a:srgbClr val="0077AA"/>
                </a:solidFill>
                <a:latin typeface="Liberation Mono"/>
              </a:rPr>
              <a:t>CREATE FUNCTION sp_name ([func_parameter[,...]])</a:t>
            </a:r>
          </a:p>
          <a:p>
            <a:pPr>
              <a:spcAft>
                <a:spcPts val="0"/>
              </a:spcAft>
            </a:pPr>
            <a:r>
              <a:rPr lang="en-IN" dirty="0">
                <a:solidFill>
                  <a:srgbClr val="0077AA"/>
                </a:solidFill>
                <a:latin typeface="Liberation Mono"/>
              </a:rPr>
              <a:t>    RETURNS type</a:t>
            </a:r>
          </a:p>
          <a:p>
            <a:pPr>
              <a:spcAft>
                <a:spcPts val="0"/>
              </a:spcAft>
            </a:pPr>
            <a:endParaRPr lang="en-IN" dirty="0">
              <a:solidFill>
                <a:srgbClr val="298AE5"/>
              </a:solidFill>
              <a:latin typeface="Arial" panose="020B0604020202020204" pitchFamily="34" charset="0"/>
              <a:cs typeface="Arial" panose="020B0604020202020204" pitchFamily="34" charset="0"/>
            </a:endParaRPr>
          </a:p>
        </p:txBody>
      </p:sp>
      <p:sp>
        <p:nvSpPr>
          <p:cNvPr id="2" name="Rectangle 1"/>
          <p:cNvSpPr/>
          <p:nvPr/>
        </p:nvSpPr>
        <p:spPr>
          <a:xfrm>
            <a:off x="152400" y="4114800"/>
            <a:ext cx="88392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MyProcedure;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MyProcedure()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'Infoway Technologies, Pune';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6581966" y="1814622"/>
            <a:ext cx="2036135" cy="400110"/>
          </a:xfrm>
          <a:prstGeom prst="rect">
            <a:avLst/>
          </a:prstGeom>
          <a:solidFill>
            <a:srgbClr val="DC525C"/>
          </a:solidFill>
        </p:spPr>
        <p:txBody>
          <a:bodyPr wrap="none">
            <a:spAutoFit/>
          </a:bodyPr>
          <a:lstStyle/>
          <a:p>
            <a:r>
              <a:rPr lang="en-IN" sz="2000" dirty="0" smtClean="0">
                <a:solidFill>
                  <a:srgbClr val="FFC000"/>
                </a:solidFill>
                <a:latin typeface="Arial" panose="020B0604020202020204" pitchFamily="34" charset="0"/>
                <a:cs typeface="Arial" panose="020B0604020202020204" pitchFamily="34" charset="0"/>
              </a:rPr>
              <a:t>desc mysql.proc</a:t>
            </a:r>
            <a:endParaRPr lang="en-IN" sz="2000" dirty="0">
              <a:solidFill>
                <a:srgbClr val="FFC000"/>
              </a:solidFill>
              <a:latin typeface="Arial" panose="020B0604020202020204" pitchFamily="34" charset="0"/>
              <a:cs typeface="Arial" panose="020B0604020202020204" pitchFamily="34" charset="0"/>
            </a:endParaRPr>
          </a:p>
        </p:txBody>
      </p:sp>
      <p:sp>
        <p:nvSpPr>
          <p:cNvPr id="7" name="Rectangle 6"/>
          <p:cNvSpPr/>
          <p:nvPr/>
        </p:nvSpPr>
        <p:spPr>
          <a:xfrm>
            <a:off x="5105399" y="2341840"/>
            <a:ext cx="3940629" cy="923330"/>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Tree>
    <p:extLst>
      <p:ext uri="{BB962C8B-B14F-4D97-AF65-F5344CB8AC3E}">
        <p14:creationId xmlns:p14="http://schemas.microsoft.com/office/powerpoint/2010/main" xmlns="" val="366351979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8600" y="344269"/>
            <a:ext cx="8686800" cy="646331"/>
          </a:xfrm>
          <a:prstGeom prst="rect">
            <a:avLst/>
          </a:prstGeom>
        </p:spPr>
        <p:txBody>
          <a:bodyPr wrap="square">
            <a:spAutoFit/>
          </a:bodyPr>
          <a:lstStyle/>
          <a:p>
            <a:pPr lvl="0" algn="r" fontAlgn="base">
              <a:spcBef>
                <a:spcPct val="0"/>
              </a:spcBef>
              <a:spcAft>
                <a:spcPct val="0"/>
              </a:spcAft>
            </a:pPr>
            <a:r>
              <a:rPr lang="en-US" sz="3600" i="1" dirty="0" smtClean="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76200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smtClean="0">
                  <a:ln>
                    <a:noFill/>
                  </a:ln>
                  <a:solidFill>
                    <a:schemeClr val="tx1"/>
                  </a:solidFill>
                  <a:effectLst/>
                  <a:latin typeface="Cambria" pitchFamily="18" charset="0"/>
                  <a:cs typeface="Arial" pitchFamily="34" charset="0"/>
                </a:rPr>
                <a:t>Multivalued Attribute</a:t>
              </a:r>
              <a:endParaRPr kumimoji="0" lang="en-US" sz="2800" b="0" i="0" u="none" strike="noStrike" cap="none" normalizeH="0" baseline="0" dirty="0" smtClean="0">
                <a:ln>
                  <a:noFill/>
                </a:ln>
                <a:solidFill>
                  <a:schemeClr val="tx1"/>
                </a:solidFill>
                <a:effectLst/>
                <a:latin typeface="Arial" pitchFamily="34" charset="0"/>
                <a:cs typeface="Arial" pitchFamily="34" charset="0"/>
              </a:endParaRPr>
            </a:p>
          </p:txBody>
        </p:sp>
      </p:grpSp>
      <p:grpSp>
        <p:nvGrpSpPr>
          <p:cNvPr id="5" name="Group 10"/>
          <p:cNvGrpSpPr>
            <a:grpSpLocks/>
          </p:cNvGrpSpPr>
          <p:nvPr/>
        </p:nvGrpSpPr>
        <p:grpSpPr bwMode="auto">
          <a:xfrm>
            <a:off x="66675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smtClean="0">
                  <a:ln>
                    <a:noFill/>
                  </a:ln>
                  <a:solidFill>
                    <a:schemeClr val="tx1"/>
                  </a:solidFill>
                  <a:effectLst/>
                  <a:latin typeface="Cambria" pitchFamily="18" charset="0"/>
                  <a:cs typeface="Arial" pitchFamily="34" charset="0"/>
                </a:rPr>
                <a:t>Derived Attribute</a:t>
              </a:r>
              <a:endParaRPr kumimoji="0" lang="en-US" sz="2800" b="0" i="0" u="none" strike="noStrike" cap="none" normalizeH="0" baseline="0" dirty="0" smtClean="0">
                <a:ln>
                  <a:noFill/>
                </a:ln>
                <a:solidFill>
                  <a:schemeClr val="tx1"/>
                </a:solidFill>
                <a:effectLst/>
                <a:latin typeface="Arial" pitchFamily="34" charset="0"/>
                <a:cs typeface="Arial" pitchFamily="34" charset="0"/>
              </a:endParaRPr>
            </a:p>
          </p:txBody>
        </p:sp>
      </p:grpSp>
      <p:grpSp>
        <p:nvGrpSpPr>
          <p:cNvPr id="6" name="Group 13"/>
          <p:cNvGrpSpPr>
            <a:grpSpLocks/>
          </p:cNvGrpSpPr>
          <p:nvPr/>
        </p:nvGrpSpPr>
        <p:grpSpPr bwMode="auto">
          <a:xfrm>
            <a:off x="4495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1600" b="1" i="1" u="none" strike="noStrike" cap="none" normalizeH="0" baseline="0" dirty="0" smtClean="0">
                  <a:ln>
                    <a:noFill/>
                  </a:ln>
                  <a:solidFill>
                    <a:schemeClr val="tx1"/>
                  </a:solidFill>
                  <a:effectLst/>
                  <a:latin typeface="Cambria" pitchFamily="18" charset="0"/>
                  <a:cs typeface="Arial" pitchFamily="34" charset="0"/>
                </a:rPr>
                <a:t>Composite Attribute</a:t>
              </a:r>
              <a:endParaRPr kumimoji="0" lang="en-US" sz="2400" b="0" i="0" u="none" strike="noStrike" cap="none" normalizeH="0" baseline="0" dirty="0" smtClean="0">
                <a:ln>
                  <a:noFill/>
                </a:ln>
                <a:solidFill>
                  <a:schemeClr val="tx1"/>
                </a:solidFill>
                <a:effectLst/>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66675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heavy" strike="noStrike" cap="none" normalizeH="0" dirty="0" smtClean="0">
                  <a:ln>
                    <a:noFill/>
                  </a:ln>
                  <a:solidFill>
                    <a:schemeClr val="tx1"/>
                  </a:solidFill>
                  <a:effectLst/>
                  <a:uFill>
                    <a:solidFill>
                      <a:srgbClr val="FF0000"/>
                    </a:solidFill>
                  </a:uFill>
                  <a:latin typeface="Cambria" pitchFamily="18" charset="0"/>
                  <a:cs typeface="Arial" pitchFamily="34" charset="0"/>
                </a:rPr>
                <a:t>Key Attribute</a:t>
              </a:r>
              <a:endParaRPr kumimoji="0" lang="en-US" sz="2800" b="0" i="0" u="heavy" strike="noStrike" cap="none" normalizeH="0" dirty="0" smtClean="0">
                <a:ln>
                  <a:noFill/>
                </a:ln>
                <a:solidFill>
                  <a:schemeClr val="tx1"/>
                </a:solidFill>
                <a:effectLst/>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60960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42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smtClean="0">
                  <a:ln>
                    <a:noFill/>
                  </a:ln>
                  <a:solidFill>
                    <a:schemeClr val="tx1"/>
                  </a:solidFill>
                  <a:effectLst/>
                  <a:latin typeface="Cambria" pitchFamily="18" charset="0"/>
                  <a:cs typeface="Arial" pitchFamily="34" charset="0"/>
                </a:rPr>
                <a:t>Attribute</a:t>
              </a:r>
              <a:endParaRPr kumimoji="0" lang="en-US" sz="1600" b="0" i="0" u="none" strike="noStrike" cap="none" normalizeH="0" baseline="0" dirty="0" smtClean="0">
                <a:ln>
                  <a:noFill/>
                </a:ln>
                <a:solidFill>
                  <a:schemeClr val="tx1"/>
                </a:solidFill>
                <a:effectLst/>
                <a:latin typeface="Arial" pitchFamily="34" charset="0"/>
                <a:cs typeface="Arial" pitchFamily="34" charset="0"/>
              </a:endParaRPr>
            </a:p>
          </p:txBody>
        </p:sp>
      </p:grpSp>
      <p:grpSp>
        <p:nvGrpSpPr>
          <p:cNvPr id="9" name="Group 25"/>
          <p:cNvGrpSpPr>
            <a:grpSpLocks/>
          </p:cNvGrpSpPr>
          <p:nvPr/>
        </p:nvGrpSpPr>
        <p:grpSpPr bwMode="auto">
          <a:xfrm>
            <a:off x="6248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smtClean="0">
                  <a:ln>
                    <a:noFill/>
                  </a:ln>
                  <a:solidFill>
                    <a:schemeClr val="tx1"/>
                  </a:solidFill>
                  <a:effectLst/>
                  <a:latin typeface="Cambria" pitchFamily="18" charset="0"/>
                  <a:cs typeface="Arial" pitchFamily="34" charset="0"/>
                </a:rPr>
                <a:t>Weak Entity</a:t>
              </a:r>
              <a:endParaRPr kumimoji="0" lang="en-US" sz="2800" b="0" i="0" u="none" strike="noStrike" cap="none" normalizeH="0" baseline="0" dirty="0" smtClean="0">
                <a:ln>
                  <a:noFill/>
                </a:ln>
                <a:solidFill>
                  <a:schemeClr val="tx1"/>
                </a:solidFill>
                <a:effectLst/>
                <a:latin typeface="Arial" pitchFamily="34" charset="0"/>
                <a:cs typeface="Arial" pitchFamily="34" charset="0"/>
              </a:endParaRPr>
            </a:p>
          </p:txBody>
        </p:sp>
      </p:grpSp>
      <p:grpSp>
        <p:nvGrpSpPr>
          <p:cNvPr id="10" name="Group 28"/>
          <p:cNvGrpSpPr>
            <a:grpSpLocks/>
          </p:cNvGrpSpPr>
          <p:nvPr/>
        </p:nvGrpSpPr>
        <p:grpSpPr bwMode="auto">
          <a:xfrm>
            <a:off x="4114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smtClean="0">
                  <a:ln>
                    <a:noFill/>
                  </a:ln>
                  <a:solidFill>
                    <a:schemeClr val="tx1"/>
                  </a:solidFill>
                  <a:effectLst/>
                  <a:latin typeface="Cambria" pitchFamily="18" charset="0"/>
                  <a:cs typeface="Arial" pitchFamily="34" charset="0"/>
                </a:rPr>
                <a:t>Strong Entity</a:t>
              </a:r>
              <a:endParaRPr kumimoji="0" lang="en-US" sz="2800" b="0" i="0" u="none" strike="noStrike" cap="none" normalizeH="0" baseline="0" dirty="0" smtClean="0">
                <a:ln>
                  <a:noFill/>
                </a:ln>
                <a:solidFill>
                  <a:schemeClr val="tx1"/>
                </a:solidFill>
                <a:effectLst/>
                <a:latin typeface="Arial" pitchFamily="34" charset="0"/>
                <a:cs typeface="Arial" pitchFamily="34" charset="0"/>
              </a:endParaRPr>
            </a:p>
          </p:txBody>
        </p:sp>
      </p:grpSp>
      <p:grpSp>
        <p:nvGrpSpPr>
          <p:cNvPr id="11" name="Group 31"/>
          <p:cNvGrpSpPr>
            <a:grpSpLocks/>
          </p:cNvGrpSpPr>
          <p:nvPr/>
        </p:nvGrpSpPr>
        <p:grpSpPr bwMode="auto">
          <a:xfrm>
            <a:off x="3962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smtClean="0">
                  <a:ln>
                    <a:noFill/>
                  </a:ln>
                  <a:solidFill>
                    <a:schemeClr val="tx1"/>
                  </a:solidFill>
                  <a:effectLst/>
                  <a:latin typeface="Cambria" pitchFamily="18" charset="0"/>
                  <a:cs typeface="Arial" pitchFamily="34" charset="0"/>
                </a:rPr>
                <a:t>Relationship</a:t>
              </a:r>
              <a:endParaRPr kumimoji="0" lang="en-US" sz="2800" b="0" i="0" u="none" strike="noStrike" cap="none" normalizeH="0" baseline="0" dirty="0" smtClean="0">
                <a:ln>
                  <a:noFill/>
                </a:ln>
                <a:solidFill>
                  <a:schemeClr val="tx1"/>
                </a:solidFill>
                <a:effectLst/>
                <a:latin typeface="Arial" pitchFamily="34" charset="0"/>
                <a:cs typeface="Arial" pitchFamily="34" charset="0"/>
              </a:endParaRPr>
            </a:p>
          </p:txBody>
        </p:sp>
      </p:grpSp>
      <p:grpSp>
        <p:nvGrpSpPr>
          <p:cNvPr id="12" name="Group 34"/>
          <p:cNvGrpSpPr>
            <a:grpSpLocks/>
          </p:cNvGrpSpPr>
          <p:nvPr/>
        </p:nvGrpSpPr>
        <p:grpSpPr bwMode="auto">
          <a:xfrm>
            <a:off x="6418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smtClean="0">
                  <a:ln>
                    <a:noFill/>
                  </a:ln>
                  <a:solidFill>
                    <a:schemeClr val="tx1"/>
                  </a:solidFill>
                  <a:effectLst/>
                  <a:latin typeface="Cambria" pitchFamily="18" charset="0"/>
                  <a:cs typeface="Arial" pitchFamily="34" charset="0"/>
                </a:rPr>
                <a:t>Weak Relationship</a:t>
              </a:r>
              <a:endParaRPr kumimoji="0" lang="en-US" sz="2800" b="0" i="0" u="none" strike="noStrike" cap="none" normalizeH="0" baseline="0" dirty="0" smtClean="0">
                <a:ln>
                  <a:noFill/>
                </a:ln>
                <a:solidFill>
                  <a:schemeClr val="tx1"/>
                </a:solidFill>
                <a:effectLst/>
                <a:latin typeface="Arial" pitchFamily="34" charset="0"/>
                <a:cs typeface="Arial" pitchFamily="34" charset="0"/>
              </a:endParaRPr>
            </a:p>
          </p:txBody>
        </p:sp>
      </p:grpSp>
      <p:grpSp>
        <p:nvGrpSpPr>
          <p:cNvPr id="13" name="Group 48"/>
          <p:cNvGrpSpPr/>
          <p:nvPr/>
        </p:nvGrpSpPr>
        <p:grpSpPr>
          <a:xfrm>
            <a:off x="381000" y="1143000"/>
            <a:ext cx="8138954"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Tree>
  </p:cSld>
  <p:clrMapOvr>
    <a:masterClrMapping/>
  </p:clrMapOvr>
  <p:timing>
    <p:tnLst>
      <p:par>
        <p:cTn id="1" dur="indefinite" restart="never" nodeType="tmRoot"/>
      </p:par>
    </p:tnLst>
  </p:timing>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t>
            </a:r>
            <a:r>
              <a:rPr lang="en-IN" sz="4800" dirty="0" smtClean="0">
                <a:solidFill>
                  <a:srgbClr val="DC525C"/>
                </a:solidFill>
                <a:latin typeface="Segoe UI Light" panose="020B0502040204020203" pitchFamily="34" charset="0"/>
                <a:cs typeface="Segoe UI Light" panose="020B0502040204020203" pitchFamily="34" charset="0"/>
              </a:rPr>
              <a:t>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4038600"/>
            <a:ext cx="8839200" cy="1015663"/>
          </a:xfrm>
          <a:prstGeom prst="rect">
            <a:avLst/>
          </a:prstGeom>
          <a:solidFill>
            <a:srgbClr val="CFFF21"/>
          </a:solidFill>
        </p:spPr>
        <p:txBody>
          <a:bodyPr wrap="square">
            <a:spAutoFit/>
          </a:bodyPr>
          <a:lstStyle/>
          <a:p>
            <a:pPr marL="342900" indent="-342900">
              <a:buFont typeface="Arial" panose="020B0604020202020204" pitchFamily="34" charset="0"/>
              <a:buChar char="•"/>
            </a:pPr>
            <a:r>
              <a:rPr lang="en-IN" sz="2000" b="1" dirty="0"/>
              <a:t>Parameter</a:t>
            </a:r>
            <a:r>
              <a:rPr lang="en-IN" sz="2000" dirty="0"/>
              <a:t> is variable in the declaration of </a:t>
            </a:r>
            <a:r>
              <a:rPr lang="en-IN" sz="2000" b="1" i="1" dirty="0" smtClean="0"/>
              <a:t>procedure</a:t>
            </a:r>
            <a:r>
              <a:rPr lang="en-IN" sz="2000" dirty="0" smtClean="0"/>
              <a:t> or a </a:t>
            </a:r>
            <a:r>
              <a:rPr lang="en-IN" sz="2000" b="1" i="1" dirty="0" smtClean="0"/>
              <a:t>function</a:t>
            </a:r>
            <a:r>
              <a:rPr lang="en-IN" sz="2000" dirty="0"/>
              <a:t>.</a:t>
            </a:r>
          </a:p>
          <a:p>
            <a:pPr marL="342900" indent="-342900">
              <a:buFont typeface="Arial" panose="020B0604020202020204" pitchFamily="34" charset="0"/>
              <a:buChar char="•"/>
            </a:pPr>
            <a:r>
              <a:rPr lang="en-IN" sz="2000" b="1" dirty="0"/>
              <a:t>Argument</a:t>
            </a:r>
            <a:r>
              <a:rPr lang="en-IN" sz="2000" dirty="0"/>
              <a:t> is the actual value of this variable that gets passed to </a:t>
            </a:r>
            <a:r>
              <a:rPr lang="en-IN" sz="2000" dirty="0" smtClean="0"/>
              <a:t>a </a:t>
            </a:r>
            <a:r>
              <a:rPr lang="en-IN" sz="2000" b="1" i="1" dirty="0"/>
              <a:t>procedure</a:t>
            </a:r>
            <a:r>
              <a:rPr lang="en-IN" sz="2000" dirty="0" smtClean="0"/>
              <a:t> or a </a:t>
            </a:r>
            <a:r>
              <a:rPr lang="en-IN" sz="2000" b="1" i="1" dirty="0"/>
              <a:t>function</a:t>
            </a:r>
            <a:r>
              <a:rPr lang="en-IN" sz="2000" dirty="0"/>
              <a:t>.</a:t>
            </a:r>
          </a:p>
        </p:txBody>
      </p:sp>
      <p:sp>
        <p:nvSpPr>
          <p:cNvPr id="5" name="Rectangle 4"/>
          <p:cNvSpPr/>
          <p:nvPr/>
        </p:nvSpPr>
        <p:spPr>
          <a:xfrm>
            <a:off x="154764" y="247471"/>
            <a:ext cx="8783673" cy="1200329"/>
          </a:xfrm>
          <a:prstGeom prst="rect">
            <a:avLst/>
          </a:prstGeom>
        </p:spPr>
        <p:txBody>
          <a:bodyPr wrap="square">
            <a:spAutoFit/>
          </a:bodyPr>
          <a:lstStyle/>
          <a:p>
            <a:pPr algn="just"/>
            <a:r>
              <a:rPr lang="en-IN" dirty="0">
                <a:solidFill>
                  <a:srgbClr val="006C86"/>
                </a:solidFill>
                <a:latin typeface="Open Sans"/>
              </a:rPr>
              <a:t>A parameter is a variable in a method </a:t>
            </a:r>
            <a:r>
              <a:rPr lang="en-IN" dirty="0" smtClean="0">
                <a:solidFill>
                  <a:srgbClr val="006C86"/>
                </a:solidFill>
                <a:latin typeface="Open Sans"/>
              </a:rPr>
              <a:t>definition. When </a:t>
            </a:r>
            <a:r>
              <a:rPr lang="en-IN" dirty="0">
                <a:solidFill>
                  <a:srgbClr val="006C86"/>
                </a:solidFill>
                <a:latin typeface="Open Sans"/>
              </a:rPr>
              <a:t>a method is called, </a:t>
            </a:r>
            <a:r>
              <a:rPr lang="en-IN" dirty="0" smtClean="0">
                <a:solidFill>
                  <a:srgbClr val="006C86"/>
                </a:solidFill>
                <a:latin typeface="Open Sans"/>
              </a:rPr>
              <a:t>the</a:t>
            </a:r>
            <a:r>
              <a:rPr lang="en-IN" dirty="0">
                <a:solidFill>
                  <a:srgbClr val="006C86"/>
                </a:solidFill>
                <a:latin typeface="Open Sans"/>
              </a:rPr>
              <a:t> arguments are the data you pass into </a:t>
            </a:r>
            <a:r>
              <a:rPr lang="en-IN" dirty="0" smtClean="0">
                <a:solidFill>
                  <a:srgbClr val="006C86"/>
                </a:solidFill>
                <a:latin typeface="Open Sans"/>
              </a:rPr>
              <a:t>the method's parameters</a:t>
            </a:r>
            <a:r>
              <a:rPr lang="en-IN" dirty="0">
                <a:solidFill>
                  <a:srgbClr val="006C86"/>
                </a:solidFill>
                <a:latin typeface="Open Sans"/>
              </a:rPr>
              <a:t>. </a:t>
            </a:r>
            <a:r>
              <a:rPr lang="en-IN" dirty="0" smtClean="0">
                <a:solidFill>
                  <a:srgbClr val="006C86"/>
                </a:solidFill>
                <a:latin typeface="Open Sans"/>
              </a:rPr>
              <a:t> Parameter</a:t>
            </a:r>
            <a:r>
              <a:rPr lang="en-IN" dirty="0">
                <a:solidFill>
                  <a:srgbClr val="006C86"/>
                </a:solidFill>
                <a:latin typeface="Open Sans"/>
              </a:rPr>
              <a:t> </a:t>
            </a:r>
            <a:r>
              <a:rPr lang="en-IN" dirty="0" smtClean="0">
                <a:solidFill>
                  <a:srgbClr val="006C86"/>
                </a:solidFill>
                <a:latin typeface="Open Sans"/>
              </a:rPr>
              <a:t> is </a:t>
            </a:r>
            <a:r>
              <a:rPr lang="en-IN" dirty="0">
                <a:solidFill>
                  <a:srgbClr val="006C86"/>
                </a:solidFill>
                <a:latin typeface="Open Sans"/>
              </a:rPr>
              <a:t>variable </a:t>
            </a:r>
            <a:r>
              <a:rPr lang="en-IN" dirty="0" smtClean="0">
                <a:solidFill>
                  <a:srgbClr val="006C86"/>
                </a:solidFill>
                <a:latin typeface="Open Sans"/>
              </a:rPr>
              <a:t>in the</a:t>
            </a:r>
            <a:r>
              <a:rPr lang="en-IN" dirty="0">
                <a:solidFill>
                  <a:srgbClr val="006C86"/>
                </a:solidFill>
                <a:latin typeface="Open Sans"/>
              </a:rPr>
              <a:t> declaration of function. Argument is the actual value of this variable that gets passed to function.</a:t>
            </a:r>
          </a:p>
        </p:txBody>
      </p:sp>
    </p:spTree>
    <p:extLst>
      <p:ext uri="{BB962C8B-B14F-4D97-AF65-F5344CB8AC3E}">
        <p14:creationId xmlns:p14="http://schemas.microsoft.com/office/powerpoint/2010/main" xmlns="" val="1118865071"/>
      </p:ext>
    </p:extLst>
  </p:cSld>
  <p:clrMapOvr>
    <a:masterClrMapping/>
  </p:clrMapOvr>
  <p:timing>
    <p:tnLst>
      <p:par>
        <p:cTn id="1" dur="indefinite" restart="never" nodeType="tmRoot"/>
      </p:par>
    </p:tnLst>
  </p:timing>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and Function</a:t>
            </a:r>
          </a:p>
        </p:txBody>
      </p:sp>
      <p:grpSp>
        <p:nvGrpSpPr>
          <p:cNvPr id="3" name="Group 2"/>
          <p:cNvGrpSpPr/>
          <p:nvPr/>
        </p:nvGrpSpPr>
        <p:grpSpPr>
          <a:xfrm>
            <a:off x="635768" y="1078468"/>
            <a:ext cx="7806294" cy="4255532"/>
            <a:chOff x="177800" y="914400"/>
            <a:chExt cx="7096631" cy="4255532"/>
          </a:xfrm>
        </p:grpSpPr>
        <p:pic>
          <p:nvPicPr>
            <p:cNvPr id="5" name="Picture 4"/>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864613" cy="369332"/>
            </a:xfrm>
            <a:prstGeom prst="rect">
              <a:avLst/>
            </a:prstGeom>
            <a:solidFill>
              <a:srgbClr val="CFFF21"/>
            </a:solidFill>
          </p:spPr>
          <p:txBody>
            <a:bodyPr wrap="none">
              <a:spAutoFit/>
            </a:bodyPr>
            <a:lstStyle/>
            <a:p>
              <a:r>
                <a:rPr lang="en-IN" b="1" dirty="0"/>
                <a:t>Parameter</a:t>
              </a:r>
              <a:r>
                <a:rPr lang="en-IN" dirty="0"/>
                <a:t> </a:t>
              </a:r>
              <a:r>
                <a:rPr lang="en-IN" dirty="0" smtClean="0"/>
                <a:t> </a:t>
              </a:r>
              <a:r>
                <a:rPr lang="en-IN" b="1" dirty="0"/>
                <a:t>List</a:t>
              </a:r>
            </a:p>
          </p:txBody>
        </p:sp>
        <p:sp>
          <p:nvSpPr>
            <p:cNvPr id="17" name="Rectangle 16"/>
            <p:cNvSpPr/>
            <p:nvPr/>
          </p:nvSpPr>
          <p:spPr>
            <a:xfrm>
              <a:off x="2670403" y="4800600"/>
              <a:ext cx="1749197" cy="369332"/>
            </a:xfrm>
            <a:prstGeom prst="rect">
              <a:avLst/>
            </a:prstGeom>
            <a:solidFill>
              <a:srgbClr val="CFFF21"/>
            </a:solidFill>
          </p:spPr>
          <p:txBody>
            <a:bodyPr wrap="none">
              <a:spAutoFit/>
            </a:bodyPr>
            <a:lstStyle/>
            <a:p>
              <a:r>
                <a:rPr lang="en-IN" b="1" dirty="0"/>
                <a:t>Argument</a:t>
              </a:r>
              <a:r>
                <a:rPr lang="en-IN" dirty="0"/>
                <a:t> </a:t>
              </a:r>
              <a:r>
                <a:rPr lang="en-IN" b="1" dirty="0" smtClean="0"/>
                <a:t>List</a:t>
              </a:r>
              <a:endParaRPr lang="en-IN" b="1" dirty="0"/>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xmlns="" val="908170250"/>
      </p:ext>
    </p:extLst>
  </p:cSld>
  <p:clrMapOvr>
    <a:masterClrMapping/>
  </p:clrMapOvr>
  <p:timing>
    <p:tnLst>
      <p:par>
        <p:cTn id="1" dur="indefinite" restart="never" nodeType="tmRoot"/>
      </p:par>
    </p:tnLst>
  </p:timing>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696420847"/>
      </p:ext>
    </p:extLst>
  </p:cSld>
  <p:clrMapOvr>
    <a:masterClrMapping/>
  </p:clrMapOvr>
  <p:timing>
    <p:tnLst>
      <p:par>
        <p:cTn id="1" dur="indefinite" restart="never" nodeType="tmRoot"/>
      </p:par>
    </p:tnLst>
  </p:timing>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and Function</a:t>
            </a:r>
          </a:p>
        </p:txBody>
      </p:sp>
      <p:sp>
        <p:nvSpPr>
          <p:cNvPr id="2" name="Rectangle 1"/>
          <p:cNvSpPr/>
          <p:nvPr/>
        </p:nvSpPr>
        <p:spPr>
          <a:xfrm>
            <a:off x="152400" y="928670"/>
            <a:ext cx="8839200" cy="313932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solidFill>
                  <a:srgbClr val="006C86"/>
                </a:solidFill>
              </a:rPr>
              <a:t>A FUNCTION always returns a value using the return statement. PROCEDURE may return one or more values through </a:t>
            </a:r>
            <a:r>
              <a:rPr lang="en-IN" sz="2000" dirty="0" smtClean="0">
                <a:solidFill>
                  <a:srgbClr val="006C86"/>
                </a:solidFill>
              </a:rPr>
              <a:t>OUT parameter(s) </a:t>
            </a:r>
            <a:r>
              <a:rPr lang="en-IN" sz="2000" dirty="0">
                <a:solidFill>
                  <a:srgbClr val="006C86"/>
                </a:solidFill>
              </a:rPr>
              <a:t>or may not return any at all</a:t>
            </a:r>
            <a:r>
              <a:rPr lang="en-IN" sz="2000" dirty="0" smtClean="0">
                <a:solidFill>
                  <a:srgbClr val="006C86"/>
                </a:solidFill>
              </a:rPr>
              <a:t>.</a:t>
            </a:r>
          </a:p>
          <a:p>
            <a:pPr marL="285750" indent="-285750">
              <a:buFont typeface="Arial" panose="020B0604020202020204" pitchFamily="34" charset="0"/>
              <a:buChar char="•"/>
            </a:pPr>
            <a:endParaRPr lang="en-IN" sz="600" dirty="0">
              <a:solidFill>
                <a:srgbClr val="006C86"/>
              </a:solidFill>
            </a:endParaRPr>
          </a:p>
          <a:p>
            <a:pPr marL="285750" indent="-285750">
              <a:buFont typeface="Arial" panose="020B0604020202020204" pitchFamily="34" charset="0"/>
              <a:buChar char="•"/>
            </a:pPr>
            <a:r>
              <a:rPr lang="en-IN" sz="2000" dirty="0">
                <a:solidFill>
                  <a:srgbClr val="006C86"/>
                </a:solidFill>
              </a:rPr>
              <a:t>Functions are normally used for computations where as procedures are normally used for executing business logic</a:t>
            </a:r>
            <a:r>
              <a:rPr lang="en-IN" sz="2000" dirty="0" smtClean="0">
                <a:solidFill>
                  <a:srgbClr val="006C86"/>
                </a:solidFill>
              </a:rPr>
              <a:t>.</a:t>
            </a:r>
          </a:p>
          <a:p>
            <a:pPr marL="285750" indent="-285750">
              <a:buFont typeface="Arial" panose="020B0604020202020204" pitchFamily="34" charset="0"/>
              <a:buChar char="•"/>
            </a:pPr>
            <a:endParaRPr lang="en-IN" sz="600" dirty="0">
              <a:solidFill>
                <a:srgbClr val="006C86"/>
              </a:solidFill>
            </a:endParaRPr>
          </a:p>
          <a:p>
            <a:pPr marL="285750" indent="-285750">
              <a:buFont typeface="Arial" panose="020B0604020202020204" pitchFamily="34" charset="0"/>
              <a:buChar char="•"/>
            </a:pPr>
            <a:r>
              <a:rPr lang="en-IN" sz="2000" dirty="0">
                <a:solidFill>
                  <a:srgbClr val="006C86"/>
                </a:solidFill>
              </a:rPr>
              <a:t>A Function returns 1 value only. Procedure can return multiple values </a:t>
            </a:r>
            <a:r>
              <a:rPr lang="en-IN" sz="2000" dirty="0">
                <a:solidFill>
                  <a:srgbClr val="E12F2B"/>
                </a:solidFill>
              </a:rPr>
              <a:t>(max 1024</a:t>
            </a:r>
            <a:r>
              <a:rPr lang="en-IN" sz="2000" dirty="0" smtClean="0">
                <a:solidFill>
                  <a:srgbClr val="E12F2B"/>
                </a:solidFill>
              </a:rPr>
              <a:t>)</a:t>
            </a:r>
            <a:r>
              <a:rPr lang="en-IN" sz="2000" dirty="0" smtClean="0">
                <a:solidFill>
                  <a:srgbClr val="006C86"/>
                </a:solidFill>
              </a:rPr>
              <a:t>.</a:t>
            </a:r>
          </a:p>
          <a:p>
            <a:pPr marL="285750" indent="-285750">
              <a:buFont typeface="Arial" panose="020B0604020202020204" pitchFamily="34" charset="0"/>
              <a:buChar char="•"/>
            </a:pPr>
            <a:endParaRPr lang="en-IN" sz="600" dirty="0">
              <a:solidFill>
                <a:srgbClr val="006C86"/>
              </a:solidFill>
            </a:endParaRPr>
          </a:p>
          <a:p>
            <a:pPr marL="285750" indent="-285750">
              <a:buFont typeface="Arial" panose="020B0604020202020204" pitchFamily="34" charset="0"/>
              <a:buChar char="•"/>
            </a:pPr>
            <a:r>
              <a:rPr lang="en-IN" sz="2000" dirty="0">
                <a:solidFill>
                  <a:srgbClr val="006C86"/>
                </a:solidFill>
              </a:rPr>
              <a:t>A function can be called directly by SQL statement like select func_name from dual while procedures cannot</a:t>
            </a:r>
            <a:r>
              <a:rPr lang="en-IN" sz="2000" dirty="0" smtClean="0">
                <a:solidFill>
                  <a:srgbClr val="006C86"/>
                </a:solidFill>
              </a:rPr>
              <a:t>.</a:t>
            </a:r>
          </a:p>
        </p:txBody>
      </p:sp>
      <p:sp>
        <p:nvSpPr>
          <p:cNvPr id="3" name="Rectangle 2"/>
          <p:cNvSpPr/>
          <p:nvPr/>
        </p:nvSpPr>
        <p:spPr>
          <a:xfrm>
            <a:off x="152400" y="4429132"/>
            <a:ext cx="8839200" cy="1200329"/>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Tree>
    <p:extLst>
      <p:ext uri="{BB962C8B-B14F-4D97-AF65-F5344CB8AC3E}">
        <p14:creationId xmlns:p14="http://schemas.microsoft.com/office/powerpoint/2010/main" xmlns="" val="3333021521"/>
      </p:ext>
    </p:extLst>
  </p:cSld>
  <p:clrMapOvr>
    <a:masterClrMapping/>
  </p:clrMapOvr>
  <p:timing>
    <p:tnLst>
      <p:par>
        <p:cTn id="1" dur="indefinite" restart="never" nodeType="tmRoot"/>
      </p:par>
    </p:tnLst>
  </p:timing>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1015663"/>
          </a:xfrm>
          <a:prstGeom prst="rect">
            <a:avLst/>
          </a:prstGeom>
          <a:solidFill>
            <a:schemeClr val="bg2">
              <a:lumMod val="10000"/>
            </a:schemeClr>
          </a:solidFill>
        </p:spPr>
        <p:txBody>
          <a:bodyPr wrap="square">
            <a:spAutoFit/>
          </a:bodyPr>
          <a:lstStyle/>
          <a:p>
            <a:pPr algn="r"/>
            <a:r>
              <a:rPr lang="en-IN" sz="3000" b="1" i="1" dirty="0" smtClean="0">
                <a:solidFill>
                  <a:srgbClr val="FFFF00"/>
                </a:solidFill>
                <a:latin typeface="Arial" pitchFamily="34" charset="0"/>
                <a:cs typeface="Arial" pitchFamily="34" charset="0"/>
              </a:rPr>
              <a:t>Calling Procedure from Function and </a:t>
            </a:r>
            <a:r>
              <a:rPr lang="en-IN" sz="3000" b="1" i="1" dirty="0">
                <a:solidFill>
                  <a:srgbClr val="FFFF00"/>
                </a:solidFill>
                <a:latin typeface="Arial" pitchFamily="34" charset="0"/>
                <a:cs typeface="Arial" pitchFamily="34" charset="0"/>
              </a:rPr>
              <a:t>contrariwise</a:t>
            </a:r>
          </a:p>
        </p:txBody>
      </p:sp>
      <p:grpSp>
        <p:nvGrpSpPr>
          <p:cNvPr id="12" name="Group 11"/>
          <p:cNvGrpSpPr/>
          <p:nvPr/>
        </p:nvGrpSpPr>
        <p:grpSpPr>
          <a:xfrm>
            <a:off x="76200" y="1066798"/>
            <a:ext cx="8991600" cy="5355312"/>
            <a:chOff x="76200" y="762000"/>
            <a:chExt cx="8991600" cy="5355312"/>
          </a:xfrm>
        </p:grpSpPr>
        <p:sp>
          <p:nvSpPr>
            <p:cNvPr id="2" name="Rectangle 1"/>
            <p:cNvSpPr/>
            <p:nvPr/>
          </p:nvSpPr>
          <p:spPr>
            <a:xfrm>
              <a:off x="76200" y="762000"/>
              <a:ext cx="8991600" cy="535531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FUNCTION if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exists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F1;</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FUNCTION F1()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returns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x varchar(100) default 'Hello World';</a:t>
              </a:r>
            </a:p>
            <a:p>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smtClean="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select "Hello World";</a:t>
              </a:r>
            </a:p>
            <a:p>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call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p1(x);</a:t>
              </a:r>
            </a:p>
            <a:p>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PROCEDURE if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exists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P1;</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PROCEDURE P1(out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para1 varchar(100))</a:t>
              </a:r>
            </a:p>
            <a:p>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smtClean="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select "Hello World123";</a:t>
              </a:r>
            </a:p>
            <a:p>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"Hello World123</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smtClean="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into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584775"/>
            </a:xfrm>
            <a:prstGeom prst="rect">
              <a:avLst/>
            </a:prstGeom>
          </p:spPr>
          <p:txBody>
            <a:bodyPr wrap="square">
              <a:spAutoFit/>
            </a:bodyPr>
            <a:lstStyle/>
            <a:p>
              <a:r>
                <a:rPr lang="en-IN" sz="1600" dirty="0" smtClean="0">
                  <a:solidFill>
                    <a:srgbClr val="FF0000"/>
                  </a:solidFill>
                </a:rPr>
                <a:t> // ERROR </a:t>
              </a:r>
              <a:r>
                <a:rPr lang="en-IN" sz="1600" dirty="0">
                  <a:solidFill>
                    <a:srgbClr val="FF0000"/>
                  </a:solidFill>
                </a:rPr>
                <a:t>1415 (0A000): Not allowed to </a:t>
              </a:r>
              <a:endParaRPr lang="en-IN" sz="1600" dirty="0" smtClean="0">
                <a:solidFill>
                  <a:srgbClr val="FF0000"/>
                </a:solidFill>
              </a:endParaRPr>
            </a:p>
            <a:p>
              <a:r>
                <a:rPr lang="en-IN" sz="1600" dirty="0">
                  <a:solidFill>
                    <a:srgbClr val="FF0000"/>
                  </a:solidFill>
                </a:rPr>
                <a:t> </a:t>
              </a:r>
              <a:r>
                <a:rPr lang="en-IN" sz="1600" dirty="0" smtClean="0">
                  <a:solidFill>
                    <a:srgbClr val="FF0000"/>
                  </a:solidFill>
                </a:rPr>
                <a:t>   return </a:t>
              </a:r>
              <a:r>
                <a:rPr lang="en-IN" sz="1600" dirty="0">
                  <a:solidFill>
                    <a:srgbClr val="FF0000"/>
                  </a:solidFill>
                </a:rPr>
                <a:t>a result set from a function</a:t>
              </a:r>
            </a:p>
          </p:txBody>
        </p:sp>
        <p:grpSp>
          <p:nvGrpSpPr>
            <p:cNvPr id="9" name="Group 8"/>
            <p:cNvGrpSpPr/>
            <p:nvPr/>
          </p:nvGrpSpPr>
          <p:grpSpPr>
            <a:xfrm>
              <a:off x="1981201" y="5467350"/>
              <a:ext cx="2172295" cy="560804"/>
              <a:chOff x="1981200" y="5467350"/>
              <a:chExt cx="2233984" cy="560804"/>
            </a:xfrm>
          </p:grpSpPr>
          <p:grpSp>
            <p:nvGrpSpPr>
              <p:cNvPr id="6" name="Group 5"/>
              <p:cNvGrpSpPr/>
              <p:nvPr/>
            </p:nvGrpSpPr>
            <p:grpSpPr>
              <a:xfrm>
                <a:off x="1981200" y="5467350"/>
                <a:ext cx="876300" cy="381000"/>
                <a:chOff x="1981200" y="5323116"/>
                <a:chExt cx="876300" cy="381000"/>
              </a:xfrm>
            </p:grpSpPr>
            <p:cxnSp>
              <p:nvCxnSpPr>
                <p:cNvPr id="13" name="Straight Connector 12"/>
                <p:cNvCxnSpPr/>
                <p:nvPr/>
              </p:nvCxnSpPr>
              <p:spPr>
                <a:xfrm>
                  <a:off x="1981200" y="5323116"/>
                  <a:ext cx="0" cy="38100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441141" cy="338554"/>
              </a:xfrm>
              <a:prstGeom prst="rect">
                <a:avLst/>
              </a:prstGeom>
              <a:noFill/>
            </p:spPr>
            <p:txBody>
              <a:bodyPr wrap="none" rtlCol="0">
                <a:spAutoFit/>
              </a:bodyPr>
              <a:lstStyle/>
              <a:p>
                <a:r>
                  <a:rPr lang="en-IN" sz="1600" dirty="0" smtClean="0">
                    <a:solidFill>
                      <a:srgbClr val="00B050"/>
                    </a:solidFill>
                    <a:latin typeface="Gill Sans MT (Body)"/>
                  </a:rPr>
                  <a:t>This will work</a:t>
                </a:r>
                <a:endParaRPr lang="en-IN" sz="1600" dirty="0">
                  <a:solidFill>
                    <a:srgbClr val="00B050"/>
                  </a:solidFill>
                  <a:latin typeface="Gill Sans MT (Body)"/>
                </a:endParaRPr>
              </a:p>
            </p:txBody>
          </p:sp>
        </p:grpSp>
        <p:cxnSp>
          <p:nvCxnSpPr>
            <p:cNvPr id="11" name="Straight Arrow Connector 10"/>
            <p:cNvCxnSpPr/>
            <p:nvPr/>
          </p:nvCxnSpPr>
          <p:spPr>
            <a:xfrm>
              <a:off x="2905125" y="5086350"/>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584775"/>
            </a:xfrm>
            <a:prstGeom prst="rect">
              <a:avLst/>
            </a:prstGeom>
          </p:spPr>
          <p:txBody>
            <a:bodyPr wrap="square">
              <a:spAutoFit/>
            </a:bodyPr>
            <a:lstStyle/>
            <a:p>
              <a:r>
                <a:rPr lang="en-IN" sz="1600" dirty="0" smtClean="0">
                  <a:solidFill>
                    <a:srgbClr val="FF0000"/>
                  </a:solidFill>
                </a:rPr>
                <a:t> // ERROR </a:t>
              </a:r>
              <a:r>
                <a:rPr lang="en-IN" sz="1600" dirty="0">
                  <a:solidFill>
                    <a:srgbClr val="FF0000"/>
                  </a:solidFill>
                </a:rPr>
                <a:t>1415 (0A000): Not allowed to </a:t>
              </a:r>
              <a:endParaRPr lang="en-IN" sz="1600" dirty="0" smtClean="0">
                <a:solidFill>
                  <a:srgbClr val="FF0000"/>
                </a:solidFill>
              </a:endParaRPr>
            </a:p>
            <a:p>
              <a:r>
                <a:rPr lang="en-IN" sz="1600" dirty="0">
                  <a:solidFill>
                    <a:srgbClr val="FF0000"/>
                  </a:solidFill>
                </a:rPr>
                <a:t> </a:t>
              </a:r>
              <a:r>
                <a:rPr lang="en-IN" sz="1600" dirty="0" smtClean="0">
                  <a:solidFill>
                    <a:srgbClr val="FF0000"/>
                  </a:solidFill>
                </a:rPr>
                <a:t>   return </a:t>
              </a:r>
              <a:r>
                <a:rPr lang="en-IN" sz="1600" dirty="0">
                  <a:solidFill>
                    <a:srgbClr val="FF0000"/>
                  </a:solidFill>
                </a:rPr>
                <a:t>a result set from a function</a:t>
              </a:r>
            </a:p>
          </p:txBody>
        </p:sp>
        <p:cxnSp>
          <p:nvCxnSpPr>
            <p:cNvPr id="15" name="Straight Arrow Connector 14"/>
            <p:cNvCxnSpPr/>
            <p:nvPr/>
          </p:nvCxnSpPr>
          <p:spPr>
            <a:xfrm>
              <a:off x="2774495" y="2342288"/>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xmlns="" val="374860134"/>
      </p:ext>
    </p:extLst>
  </p:cSld>
  <p:clrMapOvr>
    <a:masterClrMapping/>
  </p:clrMapOvr>
  <p:timing>
    <p:tnLst>
      <p:par>
        <p:cTn id="1" dur="indefinite" restart="never" nodeType="tmRoot"/>
      </p:par>
    </p:tnLst>
  </p:timing>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dirty="0" smtClean="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1979634020"/>
      </p:ext>
    </p:extLst>
  </p:cSld>
  <p:clrMapOvr>
    <a:masterClrMapping/>
  </p:clrMapOvr>
  <p:timing>
    <p:tnLst>
      <p:par>
        <p:cTn id="1" dur="indefinite" restart="never" nodeType="tmRoot"/>
      </p:par>
    </p:tnLst>
  </p:timing>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SOURCE and CALL Stored Procedure</a:t>
            </a:r>
          </a:p>
        </p:txBody>
      </p:sp>
      <p:sp>
        <p:nvSpPr>
          <p:cNvPr id="3" name="Rectangle 2"/>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438870"/>
            <a:ext cx="8763000" cy="923330"/>
          </a:xfrm>
          <a:prstGeom prst="rect">
            <a:avLst/>
          </a:prstGeom>
          <a:solidFill>
            <a:schemeClr val="bg1"/>
          </a:solidFill>
        </p:spPr>
        <p:txBody>
          <a:bodyPr wrap="square">
            <a:spAutoFit/>
          </a:bodyPr>
          <a:lstStyle/>
          <a:p>
            <a:pPr>
              <a:lnSpc>
                <a:spcPct val="150000"/>
              </a:lnSpc>
              <a:spcAft>
                <a:spcPts val="0"/>
              </a:spcAft>
            </a:pPr>
            <a:r>
              <a:rPr lang="en-IN" dirty="0">
                <a:solidFill>
                  <a:srgbClr val="0077AA"/>
                </a:solidFill>
                <a:latin typeface="Liberation Mono"/>
              </a:rPr>
              <a:t>source </a:t>
            </a:r>
            <a:r>
              <a:rPr lang="en-IN" i="1" dirty="0" smtClean="0">
                <a:solidFill>
                  <a:srgbClr val="000000"/>
                </a:solidFill>
                <a:latin typeface="Liberation Mono"/>
              </a:rPr>
              <a:t>file_name.sql</a:t>
            </a:r>
            <a:endParaRPr lang="en-IN" i="1" dirty="0">
              <a:solidFill>
                <a:srgbClr val="000000"/>
              </a:solidFill>
              <a:latin typeface="Liberation Mono"/>
            </a:endParaRPr>
          </a:p>
          <a:p>
            <a:pPr>
              <a:lnSpc>
                <a:spcPct val="150000"/>
              </a:lnSpc>
              <a:spcAft>
                <a:spcPts val="0"/>
              </a:spcAft>
            </a:pPr>
            <a:r>
              <a:rPr lang="en-IN" dirty="0">
                <a:solidFill>
                  <a:srgbClr val="0077AA"/>
                </a:solidFill>
                <a:latin typeface="Liberation Mono"/>
              </a:rPr>
              <a:t>\. </a:t>
            </a:r>
            <a:r>
              <a:rPr lang="en-IN" i="1" dirty="0" smtClean="0">
                <a:solidFill>
                  <a:srgbClr val="000000"/>
                </a:solidFill>
                <a:latin typeface="Liberation Mono"/>
              </a:rPr>
              <a:t>file_name.sql</a:t>
            </a:r>
            <a:endParaRPr lang="en-IN" i="1" dirty="0">
              <a:solidFill>
                <a:srgbClr val="000000"/>
              </a:solidFill>
              <a:latin typeface="Liberation Mono"/>
            </a:endParaRPr>
          </a:p>
        </p:txBody>
      </p:sp>
      <p:sp>
        <p:nvSpPr>
          <p:cNvPr id="2" name="Rectangle 1"/>
          <p:cNvSpPr/>
          <p:nvPr/>
        </p:nvSpPr>
        <p:spPr>
          <a:xfrm>
            <a:off x="152400" y="2438400"/>
            <a:ext cx="8839200"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76200" y="349627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a:t>
            </a:r>
            <a:r>
              <a:rPr lang="en-IN" dirty="0" smtClean="0">
                <a:latin typeface="Arial" panose="020B0604020202020204" pitchFamily="34" charset="0"/>
                <a:cs typeface="Arial" panose="020B0604020202020204" pitchFamily="34" charset="0"/>
              </a:rPr>
              <a:t>sp_name </a:t>
            </a:r>
            <a:r>
              <a:rPr lang="en-IN" dirty="0">
                <a:latin typeface="Arial" panose="020B0604020202020204" pitchFamily="34" charset="0"/>
                <a:cs typeface="Arial" panose="020B0604020202020204" pitchFamily="34" charset="0"/>
              </a:rPr>
              <a:t>and CALL </a:t>
            </a:r>
            <a:r>
              <a:rPr lang="en-IN" dirty="0" smtClean="0">
                <a:latin typeface="Arial" panose="020B0604020202020204" pitchFamily="34" charset="0"/>
                <a:cs typeface="Arial" panose="020B0604020202020204" pitchFamily="34" charset="0"/>
              </a:rPr>
              <a:t>sp_name() </a:t>
            </a:r>
            <a:r>
              <a:rPr lang="en-IN" dirty="0">
                <a:latin typeface="Arial" panose="020B0604020202020204" pitchFamily="34" charset="0"/>
                <a:cs typeface="Arial" panose="020B0604020202020204" pitchFamily="34" charset="0"/>
              </a:rPr>
              <a:t>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152400" y="5334000"/>
            <a:ext cx="8839200"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76200" y="4549914"/>
            <a:ext cx="4572000" cy="646331"/>
          </a:xfrm>
          <a:prstGeom prst="rect">
            <a:avLst/>
          </a:prstGeom>
        </p:spPr>
        <p:txBody>
          <a:bodyPr>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smtClean="0">
                <a:solidFill>
                  <a:srgbClr val="999999"/>
                </a:solidFill>
                <a:latin typeface="Liberation Mono"/>
              </a:rPr>
              <a:t>[,...]])</a:t>
            </a:r>
          </a:p>
          <a:p>
            <a:r>
              <a:rPr lang="en-IN" dirty="0" smtClean="0">
                <a:solidFill>
                  <a:srgbClr val="0077AA"/>
                </a:solidFill>
                <a:latin typeface="Liberation Mono"/>
              </a:rPr>
              <a:t>CALL</a:t>
            </a:r>
            <a:r>
              <a:rPr lang="en-IN" dirty="0" smtClean="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xmlns="" val="2039662687"/>
      </p:ext>
    </p:extLst>
  </p:cSld>
  <p:clrMapOvr>
    <a:masterClrMapping/>
  </p:clrMapOvr>
  <p:timing>
    <p:tnLst>
      <p:par>
        <p:cTn id="1" dur="indefinite" restart="never" nodeType="tmRoot"/>
      </p:par>
    </p:tnLst>
  </p:timing>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b="1" i="1" dirty="0" smtClean="0">
                <a:solidFill>
                  <a:srgbClr val="DC525C"/>
                </a:solidFill>
                <a:latin typeface="Segoe UI Light" panose="020B0502040204020203" pitchFamily="34" charset="0"/>
                <a:cs typeface="Segoe UI Light" panose="020B0502040204020203" pitchFamily="34" charset="0"/>
              </a:rPr>
              <a:t>DELIMITER</a:t>
            </a:r>
            <a:r>
              <a:rPr lang="en-IN" sz="4800" dirty="0" smtClean="0">
                <a:solidFill>
                  <a:srgbClr val="DC525C"/>
                </a:solidFill>
                <a:latin typeface="Segoe UI Light" panose="020B0502040204020203" pitchFamily="34" charset="0"/>
                <a:cs typeface="Segoe UI Light" panose="020B0502040204020203" pitchFamily="34" charset="0"/>
              </a:rPr>
              <a:t> </a:t>
            </a:r>
            <a:r>
              <a:rPr lang="en-US" sz="4800" b="1" i="1" dirty="0" smtClean="0">
                <a:solidFill>
                  <a:srgbClr val="DC525C"/>
                </a:solidFill>
                <a:latin typeface="Segoe UI Light" panose="020B0502040204020203" pitchFamily="34" charset="0"/>
                <a:cs typeface="Segoe UI Light" panose="020B0502040204020203" pitchFamily="34" charset="0"/>
              </a:rPr>
              <a:t>- Statement</a:t>
            </a:r>
            <a:endParaRPr lang="en-US" sz="48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2400"/>
            <a:ext cx="8839200" cy="1323439"/>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xmlns="" val="1797025571"/>
      </p:ext>
    </p:extLst>
  </p:cSld>
  <p:clrMapOvr>
    <a:masterClrMapping/>
  </p:clrMapOvr>
  <p:timing>
    <p:tnLst>
      <p:par>
        <p:cTn id="1" dur="indefinite" restart="never" nodeType="tmRoot"/>
      </p:par>
    </p:tnLst>
  </p:timing>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Compound-Statement</a:t>
            </a:r>
          </a:p>
        </p:txBody>
      </p:sp>
      <p:sp>
        <p:nvSpPr>
          <p:cNvPr id="3" name="Rectangle 2"/>
          <p:cNvSpPr/>
          <p:nvPr/>
        </p:nvSpPr>
        <p:spPr>
          <a:xfrm>
            <a:off x="152400" y="152400"/>
            <a:ext cx="8839200" cy="1015663"/>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compound statement is a block that can contain other blocks; declarations for variables, condition handlers, and cursors; and flow control constructs such as loops and conditional tests.</a:t>
            </a:r>
          </a:p>
        </p:txBody>
      </p:sp>
    </p:spTree>
    <p:extLst>
      <p:ext uri="{BB962C8B-B14F-4D97-AF65-F5344CB8AC3E}">
        <p14:creationId xmlns:p14="http://schemas.microsoft.com/office/powerpoint/2010/main" xmlns="" val="2198085191"/>
      </p:ext>
    </p:extLst>
  </p:cSld>
  <p:clrMapOvr>
    <a:masterClrMapping/>
  </p:clrMapOvr>
  <p:timing>
    <p:tnLst>
      <p:par>
        <p:cTn id="1" dur="indefinite" restart="never" nodeType="tmRoot"/>
      </p:par>
    </p:tnLst>
  </p:timing>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BEGIN ... END</a:t>
            </a:r>
          </a:p>
        </p:txBody>
      </p:sp>
      <p:sp>
        <p:nvSpPr>
          <p:cNvPr id="3" name="Rectangle 2"/>
          <p:cNvSpPr/>
          <p:nvPr/>
        </p:nvSpPr>
        <p:spPr>
          <a:xfrm>
            <a:off x="76200" y="838200"/>
            <a:ext cx="899160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2743200"/>
            <a:ext cx="8763000" cy="923330"/>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[begin_label:] BEGIN</a:t>
            </a:r>
          </a:p>
          <a:p>
            <a:pPr>
              <a:spcAft>
                <a:spcPts val="0"/>
              </a:spcAft>
            </a:pPr>
            <a:r>
              <a:rPr lang="en-IN" dirty="0">
                <a:solidFill>
                  <a:srgbClr val="0077AA"/>
                </a:solidFill>
                <a:latin typeface="Liberation Mono"/>
              </a:rPr>
              <a:t>    [statement_list]</a:t>
            </a:r>
          </a:p>
          <a:p>
            <a:pPr>
              <a:spcAft>
                <a:spcPts val="0"/>
              </a:spcAft>
            </a:pPr>
            <a:r>
              <a:rPr lang="en-IN" dirty="0">
                <a:solidFill>
                  <a:srgbClr val="0077AA"/>
                </a:solidFill>
                <a:latin typeface="Liberation Mono"/>
              </a:rPr>
              <a:t>END [end_label]</a:t>
            </a:r>
          </a:p>
        </p:txBody>
      </p:sp>
    </p:spTree>
    <p:extLst>
      <p:ext uri="{BB962C8B-B14F-4D97-AF65-F5344CB8AC3E}">
        <p14:creationId xmlns:p14="http://schemas.microsoft.com/office/powerpoint/2010/main" xmlns="" val="369278079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8600" y="344269"/>
            <a:ext cx="8686800" cy="646331"/>
          </a:xfrm>
          <a:prstGeom prst="rect">
            <a:avLst/>
          </a:prstGeom>
        </p:spPr>
        <p:txBody>
          <a:bodyPr wrap="square">
            <a:spAutoFit/>
          </a:bodyPr>
          <a:lstStyle/>
          <a:p>
            <a:pPr lvl="0" algn="r" fontAlgn="base">
              <a:spcBef>
                <a:spcPct val="0"/>
              </a:spcBef>
              <a:spcAft>
                <a:spcPct val="0"/>
              </a:spcAft>
            </a:pPr>
            <a:r>
              <a:rPr lang="en-US" sz="3600" i="1" dirty="0" smtClean="0">
                <a:solidFill>
                  <a:srgbClr val="FF9900"/>
                </a:solidFill>
                <a:latin typeface="Arial" pitchFamily="34" charset="0"/>
                <a:cs typeface="Arial" pitchFamily="34" charset="0"/>
              </a:rPr>
              <a:t>Entity Relationship Diagram</a:t>
            </a:r>
          </a:p>
        </p:txBody>
      </p:sp>
      <p:pic>
        <p:nvPicPr>
          <p:cNvPr id="159" name="Picture 158" descr="Img1.jpg"/>
          <p:cNvPicPr>
            <a:picLocks noChangeAspect="1"/>
          </p:cNvPicPr>
          <p:nvPr/>
        </p:nvPicPr>
        <p:blipFill>
          <a:blip r:embed="rId2"/>
          <a:stretch>
            <a:fillRect/>
          </a:stretch>
        </p:blipFill>
        <p:spPr>
          <a:xfrm>
            <a:off x="799990" y="1168675"/>
            <a:ext cx="7353410" cy="4622526"/>
          </a:xfrm>
          <a:prstGeom prst="rect">
            <a:avLst/>
          </a:prstGeom>
        </p:spPr>
      </p:pic>
    </p:spTree>
  </p:cSld>
  <p:clrMapOvr>
    <a:masterClrMapping/>
  </p:clrMapOvr>
  <p:timing>
    <p:tnLst>
      <p:par>
        <p:cTn id="1" dur="indefinite" restart="never" nodeType="tmRoot"/>
      </p:par>
    </p:tnLst>
  </p:timing>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DECLARE VARIABLES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90500" y="3312855"/>
            <a:ext cx="8763000" cy="2554545"/>
          </a:xfrm>
          <a:prstGeom prst="rect">
            <a:avLst/>
          </a:prstGeom>
        </p:spPr>
        <p:txBody>
          <a:bodyPr wrap="square">
            <a:spAutoFit/>
          </a:bodyPr>
          <a:lstStyle/>
          <a:p>
            <a:pPr marL="342900" indent="-342900" algn="just">
              <a:buFont typeface="Arial" panose="020B0604020202020204" pitchFamily="34" charset="0"/>
              <a:buChar char="•"/>
            </a:pPr>
            <a:r>
              <a:rPr lang="en-IN" sz="2000" dirty="0">
                <a:solidFill>
                  <a:srgbClr val="476D59"/>
                </a:solidFill>
                <a:latin typeface="Segoe UI Light" panose="020B0502040204020203" pitchFamily="34" charset="0"/>
                <a:cs typeface="Segoe UI Light" panose="020B0502040204020203" pitchFamily="34" charset="0"/>
              </a:rPr>
              <a:t>First, you specify the variable name after the DECLARE keyword. The variable name must follow the naming rules of MySQL table column names</a:t>
            </a:r>
            <a:r>
              <a:rPr lang="en-IN" sz="2000" dirty="0" smtClean="0">
                <a:solidFill>
                  <a:srgbClr val="476D59"/>
                </a:solidFill>
                <a:latin typeface="Segoe UI Light" panose="020B0502040204020203" pitchFamily="34" charset="0"/>
                <a:cs typeface="Segoe UI Light" panose="020B0502040204020203" pitchFamily="34" charset="0"/>
              </a:rPr>
              <a:t>.</a:t>
            </a:r>
          </a:p>
          <a:p>
            <a:pPr algn="just"/>
            <a:endParaRPr lang="en-IN" sz="2000" dirty="0">
              <a:solidFill>
                <a:srgbClr val="476D59"/>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dirty="0">
                <a:solidFill>
                  <a:srgbClr val="476D59"/>
                </a:solidFill>
                <a:latin typeface="Segoe UI Light" panose="020B0502040204020203" pitchFamily="34" charset="0"/>
                <a:cs typeface="Segoe UI Light" panose="020B0502040204020203" pitchFamily="34" charset="0"/>
              </a:rPr>
              <a:t>Second, you specify the data type of the variable and its size. A variable can have any MySQL data types such as INT, VARCHAR , and DATETIME</a:t>
            </a:r>
            <a:r>
              <a:rPr lang="en-IN" sz="2000" dirty="0" smtClean="0">
                <a:solidFill>
                  <a:srgbClr val="476D59"/>
                </a:solidFill>
                <a:latin typeface="Segoe UI Light" panose="020B0502040204020203" pitchFamily="34" charset="0"/>
                <a:cs typeface="Segoe UI Light" panose="020B0502040204020203" pitchFamily="34" charset="0"/>
              </a:rPr>
              <a:t>.</a:t>
            </a:r>
          </a:p>
          <a:p>
            <a:pPr algn="just"/>
            <a:endParaRPr lang="en-IN" sz="2000" dirty="0">
              <a:solidFill>
                <a:srgbClr val="476D59"/>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dirty="0">
                <a:solidFill>
                  <a:srgbClr val="476D59"/>
                </a:solidFill>
                <a:latin typeface="Segoe UI Light" panose="020B0502040204020203" pitchFamily="34" charset="0"/>
                <a:cs typeface="Segoe UI Light" panose="020B0502040204020203" pitchFamily="34" charset="0"/>
              </a:rPr>
              <a:t>Third, when you declare a variable, its initial value is NULL. You can assign the variable a default value using the </a:t>
            </a:r>
            <a:r>
              <a:rPr lang="en-IN" sz="2000" i="1" dirty="0">
                <a:solidFill>
                  <a:srgbClr val="476D59"/>
                </a:solidFill>
                <a:latin typeface="Segoe UI Light" panose="020B0502040204020203" pitchFamily="34" charset="0"/>
                <a:cs typeface="Segoe UI Light" panose="020B0502040204020203" pitchFamily="34" charset="0"/>
              </a:rPr>
              <a:t>DEFAULT</a:t>
            </a:r>
            <a:r>
              <a:rPr lang="en-IN" sz="2000" dirty="0">
                <a:solidFill>
                  <a:srgbClr val="476D59"/>
                </a:solidFill>
                <a:latin typeface="Segoe UI Light" panose="020B0502040204020203" pitchFamily="34" charset="0"/>
                <a:cs typeface="Segoe UI Light" panose="020B0502040204020203" pitchFamily="34" charset="0"/>
              </a:rPr>
              <a:t> keyword.</a:t>
            </a:r>
          </a:p>
        </p:txBody>
      </p:sp>
      <p:graphicFrame>
        <p:nvGraphicFramePr>
          <p:cNvPr id="3" name="Table 2"/>
          <p:cNvGraphicFramePr>
            <a:graphicFrameLocks noGrp="1"/>
          </p:cNvGraphicFramePr>
          <p:nvPr>
            <p:extLst>
              <p:ext uri="{D42A27DB-BD31-4B8C-83A1-F6EECF244321}">
                <p14:modId xmlns:p14="http://schemas.microsoft.com/office/powerpoint/2010/main" xmlns="" val="1859641761"/>
              </p:ext>
            </p:extLst>
          </p:nvPr>
        </p:nvGraphicFramePr>
        <p:xfrm>
          <a:off x="152400" y="487680"/>
          <a:ext cx="8839200" cy="426720"/>
        </p:xfrm>
        <a:graphic>
          <a:graphicData uri="http://schemas.openxmlformats.org/drawingml/2006/table">
            <a:tbl>
              <a:tblPr/>
              <a:tblGrid>
                <a:gridCol w="8839200"/>
              </a:tblGrid>
              <a:tr h="0">
                <a:tc>
                  <a:txBody>
                    <a:bodyPr/>
                    <a:lstStyle/>
                    <a:p>
                      <a:pPr algn="l" fontAlgn="t" latinLnBrk="1"/>
                      <a:r>
                        <a:rPr lang="en-IN" sz="2200" dirty="0" smtClean="0">
                          <a:solidFill>
                            <a:srgbClr val="FECF84"/>
                          </a:solidFill>
                          <a:effectLst/>
                          <a:latin typeface="inherit"/>
                        </a:rPr>
                        <a:t>DECLARE</a:t>
                      </a:r>
                      <a:r>
                        <a:rPr lang="en-IN" sz="2200" dirty="0" smtClean="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r>
                        <a:rPr lang="en-IN" sz="2200" dirty="0">
                          <a:solidFill>
                            <a:srgbClr val="82ADC9"/>
                          </a:solidFill>
                          <a:effectLst/>
                          <a:latin typeface="inherit"/>
                        </a:rPr>
                        <a:t> </a:t>
                      </a:r>
                      <a:r>
                        <a:rPr lang="en-IN" sz="2200" dirty="0">
                          <a:solidFill>
                            <a:srgbClr val="FECF84"/>
                          </a:solidFill>
                          <a:effectLst/>
                          <a:latin typeface="inherit"/>
                        </a:rPr>
                        <a:t>DEFAULT</a:t>
                      </a:r>
                      <a:r>
                        <a:rPr lang="en-IN" sz="2200" dirty="0">
                          <a:solidFill>
                            <a:srgbClr val="82ADC9"/>
                          </a:solidFill>
                          <a:effectLst/>
                          <a:latin typeface="inherit"/>
                        </a:rPr>
                        <a:t> </a:t>
                      </a:r>
                      <a:r>
                        <a:rPr lang="en-IN" sz="2200" dirty="0">
                          <a:solidFill>
                            <a:srgbClr val="FFFFFF"/>
                          </a:solidFill>
                          <a:effectLst/>
                          <a:latin typeface="inherit"/>
                        </a:rPr>
                        <a:t>default_value;</a:t>
                      </a:r>
                    </a:p>
                  </a:txBody>
                  <a:tcPr>
                    <a:lnL>
                      <a:noFill/>
                    </a:lnL>
                    <a:lnR>
                      <a:noFill/>
                    </a:lnR>
                    <a:lnT>
                      <a:noFill/>
                    </a:lnT>
                    <a:lnB>
                      <a:noFill/>
                    </a:lnB>
                    <a:solidFill>
                      <a:srgbClr val="2D2D2D"/>
                    </a:solidFill>
                  </a:tcPr>
                </a:tc>
              </a:tr>
            </a:tbl>
          </a:graphicData>
        </a:graphic>
      </p:graphicFrame>
      <p:sp>
        <p:nvSpPr>
          <p:cNvPr id="5" name="Rectangle 4"/>
          <p:cNvSpPr/>
          <p:nvPr/>
        </p:nvSpPr>
        <p:spPr>
          <a:xfrm>
            <a:off x="152400" y="0"/>
            <a:ext cx="2798712" cy="461665"/>
          </a:xfrm>
          <a:prstGeom prst="rect">
            <a:avLst/>
          </a:prstGeom>
        </p:spPr>
        <p:txBody>
          <a:bodyPr wrap="square">
            <a:spAutoFit/>
          </a:bodyPr>
          <a:lstStyle/>
          <a:p>
            <a:r>
              <a:rPr lang="en-IN" sz="2400" dirty="0">
                <a:solidFill>
                  <a:srgbClr val="000000"/>
                </a:solidFill>
                <a:latin typeface="Open Sans"/>
              </a:rPr>
              <a:t>Declaring variables</a:t>
            </a:r>
            <a:endParaRPr lang="en-IN" sz="2400" b="0" i="0" dirty="0">
              <a:solidFill>
                <a:srgbClr val="000000"/>
              </a:solidFill>
              <a:effectLst/>
              <a:latin typeface="Open Sans"/>
            </a:endParaRPr>
          </a:p>
        </p:txBody>
      </p:sp>
      <p:sp>
        <p:nvSpPr>
          <p:cNvPr id="7" name="Rectangle 6"/>
          <p:cNvSpPr/>
          <p:nvPr/>
        </p:nvSpPr>
        <p:spPr>
          <a:xfrm>
            <a:off x="152400" y="1066800"/>
            <a:ext cx="2840842" cy="461665"/>
          </a:xfrm>
          <a:prstGeom prst="rect">
            <a:avLst/>
          </a:prstGeom>
        </p:spPr>
        <p:txBody>
          <a:bodyPr wrap="square">
            <a:spAutoFit/>
          </a:bodyPr>
          <a:lstStyle/>
          <a:p>
            <a:r>
              <a:rPr lang="en-IN" sz="2400"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xmlns="" val="2713644720"/>
              </p:ext>
            </p:extLst>
          </p:nvPr>
        </p:nvGraphicFramePr>
        <p:xfrm>
          <a:off x="152400" y="1533465"/>
          <a:ext cx="8839200" cy="640080"/>
        </p:xfrm>
        <a:graphic>
          <a:graphicData uri="http://schemas.openxmlformats.org/drawingml/2006/table">
            <a:tbl>
              <a:tblPr/>
              <a:tblGrid>
                <a:gridCol w="281605"/>
                <a:gridCol w="8557595"/>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smtClean="0">
                          <a:solidFill>
                            <a:srgbClr val="FFFFFF"/>
                          </a:solidFill>
                          <a:effectLst/>
                          <a:latin typeface="inherit"/>
                        </a:rPr>
                        <a:t>z</a:t>
                      </a:r>
                      <a:r>
                        <a:rPr lang="en-IN" dirty="0" smtClean="0">
                          <a:solidFill>
                            <a:srgbClr val="82ADC9"/>
                          </a:solidFill>
                          <a:effectLst/>
                          <a:latin typeface="inherit"/>
                        </a:rPr>
                        <a:t> </a:t>
                      </a:r>
                      <a:r>
                        <a:rPr lang="en-IN" dirty="0">
                          <a:solidFill>
                            <a:srgbClr val="FECF84"/>
                          </a:solidFill>
                          <a:effectLst/>
                          <a:latin typeface="inherit"/>
                        </a:rPr>
                        <a:t>INT</a:t>
                      </a:r>
                      <a:r>
                        <a:rPr lang="en-IN" dirty="0">
                          <a:solidFill>
                            <a:srgbClr val="82ADC9"/>
                          </a:solidFill>
                          <a:effectLst/>
                          <a:latin typeface="inherit"/>
                        </a:rPr>
                        <a:t> </a:t>
                      </a:r>
                      <a:r>
                        <a:rPr lang="en-IN" dirty="0">
                          <a:solidFill>
                            <a:srgbClr val="FECF84"/>
                          </a:solidFill>
                          <a:effectLst/>
                          <a:latin typeface="inherit"/>
                        </a:rPr>
                        <a:t>DEFAULT</a:t>
                      </a:r>
                      <a:r>
                        <a:rPr lang="en-IN" dirty="0">
                          <a:solidFill>
                            <a:srgbClr val="82ADC9"/>
                          </a:solidFill>
                          <a:effectLst/>
                          <a:latin typeface="inherit"/>
                        </a:rPr>
                        <a:t> </a:t>
                      </a:r>
                      <a:r>
                        <a:rPr lang="en-IN" dirty="0">
                          <a:solidFill>
                            <a:srgbClr val="FFFFFF"/>
                          </a:solidFill>
                          <a:effectLst/>
                          <a:latin typeface="inherit"/>
                        </a:rPr>
                        <a:t>0;</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smtClean="0">
                          <a:solidFill>
                            <a:srgbClr val="FFFFFF"/>
                          </a:solidFill>
                          <a:effectLst/>
                          <a:latin typeface="inherit"/>
                        </a:rPr>
                        <a:t>z</a:t>
                      </a:r>
                      <a:r>
                        <a:rPr lang="en-IN" dirty="0" smtClean="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tr>
            </a:tbl>
          </a:graphicData>
        </a:graphic>
      </p:graphicFrame>
      <p:sp>
        <p:nvSpPr>
          <p:cNvPr id="6" name="Rectangle 5"/>
          <p:cNvSpPr/>
          <p:nvPr/>
        </p:nvSpPr>
        <p:spPr>
          <a:xfrm>
            <a:off x="4114800" y="1134070"/>
            <a:ext cx="4914900" cy="830997"/>
          </a:xfrm>
          <a:prstGeom prst="rect">
            <a:avLst/>
          </a:prstGeom>
          <a:solidFill>
            <a:schemeClr val="bg1">
              <a:lumMod val="95000"/>
            </a:schemeClr>
          </a:solidFill>
        </p:spPr>
        <p:txBody>
          <a:bodyPr wrap="square">
            <a:spAutoFit/>
          </a:bodyPr>
          <a:lstStyle/>
          <a:p>
            <a:r>
              <a:rPr lang="en-IN" sz="1600" dirty="0">
                <a:solidFill>
                  <a:schemeClr val="bg2">
                    <a:lumMod val="50000"/>
                  </a:schemeClr>
                </a:solidFill>
              </a:rPr>
              <a:t>DECLARE is permitted only inside a BEGIN ... END compound statement and must be at its start, before any other statements.</a:t>
            </a:r>
          </a:p>
        </p:txBody>
      </p:sp>
    </p:spTree>
    <p:extLst>
      <p:ext uri="{BB962C8B-B14F-4D97-AF65-F5344CB8AC3E}">
        <p14:creationId xmlns:p14="http://schemas.microsoft.com/office/powerpoint/2010/main" xmlns="" val="346512444"/>
      </p:ext>
    </p:extLst>
  </p:cSld>
  <p:clrMapOvr>
    <a:masterClrMapping/>
  </p:clrMapOvr>
  <p:timing>
    <p:tnLst>
      <p:par>
        <p:cTn id="1" dur="indefinite" restart="never" nodeType="tmRoot"/>
      </p:par>
    </p:tnLst>
  </p:timing>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23220"/>
          </a:xfrm>
          <a:prstGeom prst="rect">
            <a:avLst/>
          </a:prstGeom>
          <a:solidFill>
            <a:schemeClr val="bg2">
              <a:lumMod val="10000"/>
            </a:schemeClr>
          </a:solidFill>
        </p:spPr>
        <p:txBody>
          <a:bodyPr wrap="square">
            <a:spAutoFit/>
          </a:bodyPr>
          <a:lstStyle/>
          <a:p>
            <a:pPr algn="r"/>
            <a:r>
              <a:rPr lang="en-IN" sz="2800" b="1" i="1" dirty="0">
                <a:solidFill>
                  <a:srgbClr val="FFFF00"/>
                </a:solidFill>
                <a:latin typeface="Arial" pitchFamily="34" charset="0"/>
                <a:cs typeface="Arial" pitchFamily="34" charset="0"/>
              </a:rPr>
              <a:t>Local Variable DECLARE and User-Defined Variables </a:t>
            </a:r>
          </a:p>
        </p:txBody>
      </p:sp>
      <p:sp>
        <p:nvSpPr>
          <p:cNvPr id="3" name="Rectangle 2"/>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828800"/>
            <a:ext cx="8763000" cy="400110"/>
          </a:xfrm>
          <a:prstGeom prst="rect">
            <a:avLst/>
          </a:prstGeom>
          <a:solidFill>
            <a:schemeClr val="bg1"/>
          </a:solidFill>
        </p:spPr>
        <p:txBody>
          <a:bodyPr wrap="square">
            <a:spAutoFit/>
          </a:bodyPr>
          <a:lstStyle/>
          <a:p>
            <a:pPr>
              <a:spcAft>
                <a:spcPts val="0"/>
              </a:spcAft>
            </a:pPr>
            <a:r>
              <a:rPr lang="en-IN" sz="2000" dirty="0">
                <a:solidFill>
                  <a:srgbClr val="0077AA"/>
                </a:solidFill>
                <a:latin typeface="Liberation Mono"/>
              </a:rPr>
              <a:t>DECLARE var_name [, var_name] ... type [DEFAULT value]</a:t>
            </a:r>
          </a:p>
        </p:txBody>
      </p:sp>
      <p:sp>
        <p:nvSpPr>
          <p:cNvPr id="2" name="Rectangle 1"/>
          <p:cNvSpPr/>
          <p:nvPr/>
        </p:nvSpPr>
        <p:spPr>
          <a:xfrm>
            <a:off x="0" y="3663077"/>
            <a:ext cx="4572000" cy="2123658"/>
          </a:xfrm>
          <a:prstGeom prst="rect">
            <a:avLst/>
          </a:prstGeom>
          <a:solidFill>
            <a:srgbClr val="FFFF00"/>
          </a:solidFill>
        </p:spPr>
        <p:txBody>
          <a:bodyPr wrap="square">
            <a:spAutoFit/>
          </a:bodyPr>
          <a:lstStyle/>
          <a:p>
            <a:r>
              <a:rPr lang="en-IN" sz="1600" dirty="0" smtClean="0">
                <a:latin typeface="Arial" panose="020B0604020202020204" pitchFamily="34" charset="0"/>
                <a:cs typeface="Arial" panose="020B0604020202020204" pitchFamily="34" charset="0"/>
              </a:rPr>
              <a:t>DROP PROCEDURE IF EXISTS MyProcedure;</a:t>
            </a:r>
            <a:endParaRPr lang="en-IN" sz="1600" dirty="0">
              <a:latin typeface="Arial" panose="020B0604020202020204" pitchFamily="34" charset="0"/>
              <a:cs typeface="Arial" panose="020B0604020202020204" pitchFamily="34" charset="0"/>
            </a:endParaRPr>
          </a:p>
          <a:p>
            <a:r>
              <a:rPr lang="en-IN" sz="1600" dirty="0">
                <a:latin typeface="Arial" panose="020B0604020202020204" pitchFamily="34" charset="0"/>
                <a:cs typeface="Arial" panose="020B0604020202020204" pitchFamily="34" charset="0"/>
              </a:rPr>
              <a:t>delimiter $$</a:t>
            </a:r>
          </a:p>
          <a:p>
            <a:r>
              <a:rPr lang="en-IN" sz="1600" dirty="0" smtClean="0">
                <a:latin typeface="Arial" panose="020B0604020202020204" pitchFamily="34" charset="0"/>
                <a:cs typeface="Arial" panose="020B0604020202020204" pitchFamily="34" charset="0"/>
              </a:rPr>
              <a:t>CREATE PROCEDURE </a:t>
            </a:r>
            <a:r>
              <a:rPr lang="en-IN" sz="1600" dirty="0">
                <a:latin typeface="Arial" panose="020B0604020202020204" pitchFamily="34" charset="0"/>
                <a:cs typeface="Arial" panose="020B0604020202020204" pitchFamily="34" charset="0"/>
              </a:rPr>
              <a:t>MyProcedure()</a:t>
            </a:r>
          </a:p>
          <a:p>
            <a:r>
              <a:rPr lang="en-IN" sz="1600" dirty="0" smtClean="0">
                <a:latin typeface="Arial" panose="020B0604020202020204" pitchFamily="34" charset="0"/>
                <a:cs typeface="Arial" panose="020B0604020202020204" pitchFamily="34" charset="0"/>
              </a:rPr>
              <a:t> </a:t>
            </a:r>
            <a:r>
              <a:rPr lang="en-IN" sz="1600" b="1" dirty="0">
                <a:solidFill>
                  <a:srgbClr val="FF0000"/>
                </a:solidFill>
                <a:latin typeface="Arial" panose="020B0604020202020204" pitchFamily="34" charset="0"/>
                <a:cs typeface="Arial" panose="020B0604020202020204" pitchFamily="34" charset="0"/>
              </a:rPr>
              <a:t>beginLabel</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begin</a:t>
            </a:r>
          </a:p>
          <a:p>
            <a:r>
              <a:rPr lang="en-IN" sz="1600" dirty="0" smtClean="0">
                <a:latin typeface="Arial" panose="020B0604020202020204" pitchFamily="34" charset="0"/>
                <a:cs typeface="Arial" panose="020B0604020202020204" pitchFamily="34" charset="0"/>
              </a:rPr>
              <a:t>        </a:t>
            </a:r>
            <a:r>
              <a:rPr lang="en-IN" sz="1600" b="1" dirty="0" smtClean="0">
                <a:latin typeface="Arial" panose="020B0604020202020204" pitchFamily="34" charset="0"/>
                <a:cs typeface="Arial" panose="020B0604020202020204" pitchFamily="34" charset="0"/>
              </a:rPr>
              <a:t>declare </a:t>
            </a:r>
            <a:r>
              <a:rPr lang="en-IN" sz="1600" b="1" dirty="0">
                <a:latin typeface="Arial" panose="020B0604020202020204" pitchFamily="34" charset="0"/>
                <a:cs typeface="Arial" panose="020B0604020202020204" pitchFamily="34" charset="0"/>
              </a:rPr>
              <a:t>x varchar(12) default </a:t>
            </a:r>
            <a:r>
              <a:rPr lang="en-IN" sz="1600" b="1" dirty="0" smtClean="0">
                <a:latin typeface="Arial" panose="020B0604020202020204" pitchFamily="34" charset="0"/>
                <a:cs typeface="Arial" panose="020B0604020202020204" pitchFamily="34" charset="0"/>
              </a:rPr>
              <a:t>'Infoway'; </a:t>
            </a:r>
            <a:r>
              <a:rPr lang="en-IN" sz="1600" dirty="0" smtClean="0">
                <a:latin typeface="Arial" panose="020B0604020202020204" pitchFamily="34" charset="0"/>
                <a:cs typeface="Arial" panose="020B0604020202020204" pitchFamily="34" charset="0"/>
              </a:rPr>
              <a:t>           </a:t>
            </a:r>
          </a:p>
          <a:p>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       SELECT x;</a:t>
            </a:r>
            <a:endParaRPr lang="en-IN" sz="1600" dirty="0">
              <a:latin typeface="Arial" panose="020B0604020202020204" pitchFamily="34" charset="0"/>
              <a:cs typeface="Arial" panose="020B0604020202020204" pitchFamily="34" charset="0"/>
            </a:endParaRPr>
          </a:p>
          <a:p>
            <a:r>
              <a:rPr lang="en-IN" sz="1600" dirty="0" smtClean="0">
                <a:latin typeface="Arial" panose="020B0604020202020204" pitchFamily="34" charset="0"/>
                <a:cs typeface="Arial" panose="020B0604020202020204" pitchFamily="34" charset="0"/>
              </a:rPr>
              <a:t>     end </a:t>
            </a:r>
            <a:r>
              <a:rPr lang="en-IN" sz="1600" b="1" dirty="0">
                <a:solidFill>
                  <a:srgbClr val="FF0000"/>
                </a:solidFill>
                <a:latin typeface="Arial" panose="020B0604020202020204" pitchFamily="34" charset="0"/>
                <a:cs typeface="Arial" panose="020B0604020202020204" pitchFamily="34" charset="0"/>
              </a:rPr>
              <a:t>beginLabel </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a:p>
            <a:r>
              <a:rPr lang="en-IN" sz="1600" dirty="0">
                <a:latin typeface="Arial" panose="020B0604020202020204" pitchFamily="34" charset="0"/>
                <a:cs typeface="Arial" panose="020B0604020202020204" pitchFamily="34" charset="0"/>
              </a:rPr>
              <a:t>delimiter ;</a:t>
            </a:r>
          </a:p>
        </p:txBody>
      </p:sp>
      <p:sp>
        <p:nvSpPr>
          <p:cNvPr id="6" name="Rectangle 5"/>
          <p:cNvSpPr/>
          <p:nvPr/>
        </p:nvSpPr>
        <p:spPr>
          <a:xfrm>
            <a:off x="76200" y="2362200"/>
            <a:ext cx="8991600" cy="646331"/>
          </a:xfrm>
          <a:prstGeom prst="rect">
            <a:avLst/>
          </a:prstGeom>
        </p:spPr>
        <p:txBody>
          <a:bodyPr wrap="square">
            <a:spAutoFit/>
          </a:bodyPr>
          <a:lstStyle/>
          <a:p>
            <a:r>
              <a:rPr lang="en-IN" dirty="0" smtClean="0">
                <a:latin typeface="Arial" panose="020B0604020202020204" pitchFamily="34" charset="0"/>
                <a:cs typeface="Arial" panose="020B0604020202020204" pitchFamily="34" charset="0"/>
              </a:rPr>
              <a:t>User </a:t>
            </a:r>
            <a:r>
              <a:rPr lang="en-IN" dirty="0">
                <a:latin typeface="Arial" panose="020B0604020202020204" pitchFamily="34" charset="0"/>
                <a:cs typeface="Arial" panose="020B0604020202020204" pitchFamily="34" charset="0"/>
              </a:rPr>
              <a:t>variables </a:t>
            </a:r>
            <a:r>
              <a:rPr lang="en-IN" dirty="0" smtClean="0">
                <a:latin typeface="Arial" panose="020B0604020202020204" pitchFamily="34" charset="0"/>
                <a:cs typeface="Arial" panose="020B0604020202020204" pitchFamily="34" charset="0"/>
              </a:rPr>
              <a:t>in </a:t>
            </a:r>
            <a:r>
              <a:rPr lang="en-IN" dirty="0">
                <a:latin typeface="Arial" panose="020B0604020202020204" pitchFamily="34" charset="0"/>
                <a:cs typeface="Arial" panose="020B0604020202020204" pitchFamily="34" charset="0"/>
              </a:rPr>
              <a:t>MySQL stored procedures, user variables are referenced with an ampersand (@) prefixed to the user variable </a:t>
            </a:r>
            <a:r>
              <a:rPr lang="en-IN" dirty="0" smtClean="0">
                <a:latin typeface="Arial" panose="020B0604020202020204" pitchFamily="34" charset="0"/>
                <a:cs typeface="Arial" panose="020B0604020202020204" pitchFamily="34" charset="0"/>
              </a:rPr>
              <a:t>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76200" y="3124200"/>
            <a:ext cx="8763000" cy="400110"/>
          </a:xfrm>
          <a:prstGeom prst="rect">
            <a:avLst/>
          </a:prstGeom>
          <a:solidFill>
            <a:schemeClr val="bg1"/>
          </a:solidFill>
        </p:spPr>
        <p:txBody>
          <a:bodyPr wrap="square">
            <a:spAutoFit/>
          </a:bodyPr>
          <a:lstStyle/>
          <a:p>
            <a:pPr>
              <a:spcAft>
                <a:spcPts val="0"/>
              </a:spcAft>
            </a:pPr>
            <a:r>
              <a:rPr lang="en-IN" sz="2000" dirty="0">
                <a:solidFill>
                  <a:srgbClr val="0077AA"/>
                </a:solidFill>
                <a:latin typeface="Liberation Mono"/>
              </a:rPr>
              <a:t>SET @var_name = expr [, @var_name = expr] ...</a:t>
            </a:r>
          </a:p>
        </p:txBody>
      </p:sp>
      <p:sp>
        <p:nvSpPr>
          <p:cNvPr id="8" name="Rectangle 7"/>
          <p:cNvSpPr/>
          <p:nvPr/>
        </p:nvSpPr>
        <p:spPr>
          <a:xfrm>
            <a:off x="4648200" y="3698319"/>
            <a:ext cx="4495800" cy="2062103"/>
          </a:xfrm>
          <a:prstGeom prst="rect">
            <a:avLst/>
          </a:prstGeom>
          <a:solidFill>
            <a:srgbClr val="FFFF00"/>
          </a:solidFill>
        </p:spPr>
        <p:txBody>
          <a:bodyPr wrap="square">
            <a:spAutoFit/>
          </a:bodyPr>
          <a:lstStyle/>
          <a:p>
            <a:r>
              <a:rPr lang="en-IN" sz="1600" dirty="0" smtClean="0">
                <a:latin typeface="Arial" panose="020B0604020202020204" pitchFamily="34" charset="0"/>
                <a:cs typeface="Arial" panose="020B0604020202020204" pitchFamily="34" charset="0"/>
              </a:rPr>
              <a:t>DROP PROCEDURE IF EXISTS </a:t>
            </a:r>
            <a:r>
              <a:rPr lang="en-IN" sz="1600" dirty="0">
                <a:latin typeface="Arial" panose="020B0604020202020204" pitchFamily="34" charset="0"/>
                <a:cs typeface="Arial" panose="020B0604020202020204" pitchFamily="34" charset="0"/>
              </a:rPr>
              <a:t>MyProcedure;</a:t>
            </a:r>
          </a:p>
          <a:p>
            <a:r>
              <a:rPr lang="en-IN" sz="1600" dirty="0">
                <a:latin typeface="Arial" panose="020B0604020202020204" pitchFamily="34" charset="0"/>
                <a:cs typeface="Arial" panose="020B0604020202020204" pitchFamily="34" charset="0"/>
              </a:rPr>
              <a:t>delimiter $$</a:t>
            </a:r>
          </a:p>
          <a:p>
            <a:r>
              <a:rPr lang="en-IN" sz="1600" dirty="0" smtClean="0">
                <a:latin typeface="Arial" panose="020B0604020202020204" pitchFamily="34" charset="0"/>
                <a:cs typeface="Arial" panose="020B0604020202020204" pitchFamily="34" charset="0"/>
              </a:rPr>
              <a:t>CREATE PROCEDURE </a:t>
            </a:r>
            <a:r>
              <a:rPr lang="en-IN" sz="1600" dirty="0">
                <a:latin typeface="Arial" panose="020B0604020202020204" pitchFamily="34" charset="0"/>
                <a:cs typeface="Arial" panose="020B0604020202020204" pitchFamily="34" charset="0"/>
              </a:rPr>
              <a:t>MyProcedure()</a:t>
            </a:r>
          </a:p>
          <a:p>
            <a:r>
              <a:rPr lang="en-IN" sz="1600" dirty="0" smtClean="0">
                <a:latin typeface="Arial" panose="020B0604020202020204" pitchFamily="34" charset="0"/>
                <a:cs typeface="Arial" panose="020B0604020202020204" pitchFamily="34" charset="0"/>
              </a:rPr>
              <a:t> </a:t>
            </a:r>
            <a:r>
              <a:rPr lang="en-IN" sz="1600" b="1" dirty="0">
                <a:solidFill>
                  <a:srgbClr val="FF0000"/>
                </a:solidFill>
                <a:latin typeface="Arial" panose="020B0604020202020204" pitchFamily="34" charset="0"/>
                <a:cs typeface="Arial" panose="020B0604020202020204" pitchFamily="34" charset="0"/>
              </a:rPr>
              <a:t>beginLabel</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begin</a:t>
            </a:r>
          </a:p>
          <a:p>
            <a:r>
              <a:rPr lang="en-IN" sz="1600" dirty="0" smtClean="0">
                <a:latin typeface="Arial" panose="020B0604020202020204" pitchFamily="34" charset="0"/>
                <a:cs typeface="Arial" panose="020B0604020202020204" pitchFamily="34" charset="0"/>
              </a:rPr>
              <a:t>       </a:t>
            </a:r>
            <a:r>
              <a:rPr lang="en-IN" sz="1600" b="1" dirty="0" smtClean="0">
                <a:latin typeface="Arial" panose="020B0604020202020204" pitchFamily="34" charset="0"/>
                <a:cs typeface="Arial" panose="020B0604020202020204" pitchFamily="34" charset="0"/>
              </a:rPr>
              <a:t>set </a:t>
            </a:r>
            <a:r>
              <a:rPr lang="en-IN" sz="1600" b="1" dirty="0">
                <a:latin typeface="Arial" panose="020B0604020202020204" pitchFamily="34" charset="0"/>
                <a:cs typeface="Arial" panose="020B0604020202020204" pitchFamily="34" charset="0"/>
              </a:rPr>
              <a:t>@x </a:t>
            </a:r>
            <a:r>
              <a:rPr lang="en-IN" sz="1600" b="1" dirty="0" smtClean="0">
                <a:latin typeface="Arial" panose="020B0604020202020204" pitchFamily="34" charset="0"/>
                <a:cs typeface="Arial" panose="020B0604020202020204" pitchFamily="34" charset="0"/>
              </a:rPr>
              <a:t>= 'Infoway';</a:t>
            </a:r>
          </a:p>
          <a:p>
            <a:r>
              <a:rPr lang="en-IN" sz="1600" dirty="0" smtClean="0">
                <a:latin typeface="Arial" panose="020B0604020202020204" pitchFamily="34" charset="0"/>
                <a:cs typeface="Arial" panose="020B0604020202020204" pitchFamily="34" charset="0"/>
              </a:rPr>
              <a:t>        SELECT @x;</a:t>
            </a:r>
            <a:endParaRPr lang="en-IN" sz="1600" dirty="0">
              <a:latin typeface="Arial" panose="020B0604020202020204" pitchFamily="34" charset="0"/>
              <a:cs typeface="Arial" panose="020B0604020202020204" pitchFamily="34" charset="0"/>
            </a:endParaRPr>
          </a:p>
          <a:p>
            <a:r>
              <a:rPr lang="en-IN" sz="1600" dirty="0" smtClean="0">
                <a:latin typeface="Arial" panose="020B0604020202020204" pitchFamily="34" charset="0"/>
                <a:cs typeface="Arial" panose="020B0604020202020204" pitchFamily="34" charset="0"/>
              </a:rPr>
              <a:t>     end </a:t>
            </a:r>
            <a:r>
              <a:rPr lang="en-IN" sz="1600" b="1" dirty="0">
                <a:solidFill>
                  <a:srgbClr val="FF0000"/>
                </a:solidFill>
                <a:latin typeface="Arial" panose="020B0604020202020204" pitchFamily="34" charset="0"/>
                <a:cs typeface="Arial" panose="020B0604020202020204" pitchFamily="34" charset="0"/>
              </a:rPr>
              <a:t>beginLabel </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a:p>
            <a:r>
              <a:rPr lang="en-IN" sz="1600" dirty="0">
                <a:latin typeface="Arial" panose="020B0604020202020204" pitchFamily="34" charset="0"/>
                <a:cs typeface="Arial" panose="020B0604020202020204" pitchFamily="34" charset="0"/>
              </a:rPr>
              <a:t>delimiter ;</a:t>
            </a:r>
          </a:p>
        </p:txBody>
      </p:sp>
      <p:cxnSp>
        <p:nvCxnSpPr>
          <p:cNvPr id="9" name="Straight Connector 8"/>
          <p:cNvCxnSpPr/>
          <p:nvPr/>
        </p:nvCxnSpPr>
        <p:spPr>
          <a:xfrm>
            <a:off x="0" y="22860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2614601794"/>
      </p:ext>
    </p:extLst>
  </p:cSld>
  <p:clrMapOvr>
    <a:masterClrMapping/>
  </p:clrMapOvr>
  <p:timing>
    <p:tnLst>
      <p:par>
        <p:cTn id="1" dur="indefinite" restart="never" nodeType="tmRoot"/>
      </p:par>
    </p:tnLst>
  </p:timing>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23220"/>
          </a:xfrm>
          <a:prstGeom prst="rect">
            <a:avLst/>
          </a:prstGeom>
          <a:solidFill>
            <a:schemeClr val="bg2">
              <a:lumMod val="10000"/>
            </a:schemeClr>
          </a:solidFill>
        </p:spPr>
        <p:txBody>
          <a:bodyPr wrap="square">
            <a:spAutoFit/>
          </a:bodyPr>
          <a:lstStyle/>
          <a:p>
            <a:pPr algn="r"/>
            <a:r>
              <a:rPr lang="en-IN" sz="2800" b="1" i="1" dirty="0">
                <a:solidFill>
                  <a:srgbClr val="FFFF00"/>
                </a:solidFill>
                <a:latin typeface="Arial" pitchFamily="34" charset="0"/>
                <a:cs typeface="Arial" pitchFamily="34" charset="0"/>
              </a:rPr>
              <a:t>Local Variable </a:t>
            </a:r>
            <a:r>
              <a:rPr lang="en-IN" sz="2800" b="1" i="1" dirty="0" smtClean="0">
                <a:solidFill>
                  <a:srgbClr val="FFFF00"/>
                </a:solidFill>
                <a:latin typeface="Arial" pitchFamily="34" charset="0"/>
                <a:cs typeface="Arial" pitchFamily="34" charset="0"/>
              </a:rPr>
              <a:t>DECLARE</a:t>
            </a:r>
            <a:endParaRPr lang="en-IN" sz="2800" b="1" i="1" dirty="0">
              <a:solidFill>
                <a:srgbClr val="FFFF00"/>
              </a:solidFill>
              <a:latin typeface="Arial" pitchFamily="34" charset="0"/>
              <a:cs typeface="Arial" pitchFamily="34" charset="0"/>
            </a:endParaRPr>
          </a:p>
        </p:txBody>
      </p:sp>
      <p:sp>
        <p:nvSpPr>
          <p:cNvPr id="3" name="Rectangle 2"/>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828800"/>
            <a:ext cx="87630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DECLARE var_name [, var_name] ... type [DEFAULT value]</a:t>
            </a:r>
          </a:p>
        </p:txBody>
      </p:sp>
      <p:sp>
        <p:nvSpPr>
          <p:cNvPr id="2" name="Rectangle 1"/>
          <p:cNvSpPr/>
          <p:nvPr/>
        </p:nvSpPr>
        <p:spPr>
          <a:xfrm>
            <a:off x="152400" y="2547878"/>
            <a:ext cx="88392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x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x =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p:nvPr/>
        </p:nvCxnSpPr>
        <p:spPr>
          <a:xfrm>
            <a:off x="0" y="22860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904696726"/>
      </p:ext>
    </p:extLst>
  </p:cSld>
  <p:clrMapOvr>
    <a:masterClrMapping/>
  </p:clrMapOvr>
  <p:timing>
    <p:tnLst>
      <p:par>
        <p:cTn id="1" dur="indefinite" restart="never" nodeType="tmRoot"/>
      </p:par>
    </p:tnLst>
  </p:timing>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23220"/>
          </a:xfrm>
          <a:prstGeom prst="rect">
            <a:avLst/>
          </a:prstGeom>
          <a:solidFill>
            <a:schemeClr val="bg2">
              <a:lumMod val="10000"/>
            </a:schemeClr>
          </a:solidFill>
        </p:spPr>
        <p:txBody>
          <a:bodyPr wrap="square">
            <a:spAutoFit/>
          </a:bodyPr>
          <a:lstStyle/>
          <a:p>
            <a:pPr algn="r"/>
            <a:r>
              <a:rPr lang="en-IN" sz="2800" b="1" i="1" dirty="0">
                <a:solidFill>
                  <a:srgbClr val="FFFF00"/>
                </a:solidFill>
                <a:latin typeface="Arial" pitchFamily="34" charset="0"/>
                <a:cs typeface="Arial" pitchFamily="34" charset="0"/>
              </a:rPr>
              <a:t>Local Variable </a:t>
            </a:r>
            <a:r>
              <a:rPr lang="en-IN" sz="2800" b="1" i="1" dirty="0" smtClean="0">
                <a:solidFill>
                  <a:srgbClr val="FFFF00"/>
                </a:solidFill>
                <a:latin typeface="Arial" pitchFamily="34" charset="0"/>
                <a:cs typeface="Arial" pitchFamily="34" charset="0"/>
              </a:rPr>
              <a:t>DECLARE</a:t>
            </a:r>
            <a:endParaRPr lang="en-IN" sz="2800" b="1" i="1" dirty="0">
              <a:solidFill>
                <a:srgbClr val="FFFF00"/>
              </a:solidFill>
              <a:latin typeface="Arial" pitchFamily="34" charset="0"/>
              <a:cs typeface="Arial" pitchFamily="34" charset="0"/>
            </a:endParaRPr>
          </a:p>
        </p:txBody>
      </p:sp>
      <p:sp>
        <p:nvSpPr>
          <p:cNvPr id="2" name="Rectangle 1"/>
          <p:cNvSpPr/>
          <p:nvPr/>
        </p:nvSpPr>
        <p:spPr>
          <a:xfrm>
            <a:off x="152400" y="740688"/>
            <a:ext cx="8839200"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pl1;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pl1()</a:t>
            </a:r>
          </a:p>
          <a:p>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b, c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a = a + 100;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b = 2;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c = a + b;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 INT;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SET c = 5;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SELECT a, b, c;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 b, c;</a:t>
            </a:r>
          </a:p>
          <a:p>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xmlns="" val="1368750579"/>
      </p:ext>
    </p:extLst>
  </p:cSld>
  <p:clrMapOvr>
    <a:masterClrMapping/>
  </p:clrMapOvr>
  <p:timing>
    <p:tnLst>
      <p:par>
        <p:cTn id="1" dur="indefinite" restart="never" nodeType="tmRoot"/>
      </p:par>
    </p:tnLst>
  </p:timing>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a:t>
            </a:r>
            <a:r>
              <a:rPr lang="en-IN" sz="4800" dirty="0" smtClean="0">
                <a:solidFill>
                  <a:srgbClr val="DC525C"/>
                </a:solidFill>
                <a:latin typeface="Segoe UI Light" panose="020B0502040204020203" pitchFamily="34" charset="0"/>
                <a:cs typeface="Segoe UI Light" panose="020B0502040204020203" pitchFamily="34" charset="0"/>
              </a:rPr>
              <a:t>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4" name="Rectangle 3"/>
          <p:cNvSpPr/>
          <p:nvPr/>
        </p:nvSpPr>
        <p:spPr>
          <a:xfrm>
            <a:off x="152400" y="3276600"/>
            <a:ext cx="8839200" cy="1107996"/>
          </a:xfrm>
          <a:prstGeom prst="rect">
            <a:avLst/>
          </a:prstGeom>
          <a:solidFill>
            <a:srgbClr val="1B0125"/>
          </a:solidFill>
        </p:spPr>
        <p:txBody>
          <a:bodyPr wrap="square">
            <a:spAutoFit/>
          </a:bodyPr>
          <a:lstStyle/>
          <a:p>
            <a:pPr>
              <a:buFont typeface="Arial" panose="020B0604020202020204" pitchFamily="34" charset="0"/>
              <a:buNone/>
            </a:pPr>
            <a:r>
              <a:rPr lang="en-IN" sz="2200" dirty="0">
                <a:solidFill>
                  <a:srgbClr val="C8A0C3"/>
                </a:solidFill>
                <a:latin typeface="Segoe UI Light" panose="020B0502040204020203" pitchFamily="34" charset="0"/>
                <a:cs typeface="Segoe UI Light" panose="020B0502040204020203" pitchFamily="34" charset="0"/>
              </a:rPr>
              <a:t>It is not permitted to assign the value DEFAULT to stored procedure or function parameters or stored program local variables (for example with a SET var_name = DEFAULT statement).</a:t>
            </a:r>
          </a:p>
        </p:txBody>
      </p:sp>
    </p:spTree>
    <p:extLst>
      <p:ext uri="{BB962C8B-B14F-4D97-AF65-F5344CB8AC3E}">
        <p14:creationId xmlns:p14="http://schemas.microsoft.com/office/powerpoint/2010/main" xmlns="" val="1208444974"/>
      </p:ext>
    </p:extLst>
  </p:cSld>
  <p:clrMapOvr>
    <a:masterClrMapping/>
  </p:clrMapOvr>
  <p:timing>
    <p:tnLst>
      <p:par>
        <p:cTn id="1" dur="indefinite" restart="never" nodeType="tmRoot"/>
      </p:par>
    </p:tnLst>
  </p:timing>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7" name="Rectangle 6"/>
          <p:cNvSpPr/>
          <p:nvPr/>
        </p:nvSpPr>
        <p:spPr>
          <a:xfrm>
            <a:off x="76200" y="765363"/>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76200" y="3098899"/>
            <a:ext cx="89916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empno=7788;</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xmlns="" val="2600863234"/>
      </p:ext>
    </p:extLst>
  </p:cSld>
  <p:clrMapOvr>
    <a:masterClrMapping/>
  </p:clrMapOvr>
  <p:timing>
    <p:tnLst>
      <p:par>
        <p:cTn id="1" dur="indefinite" restart="never" nodeType="tmRoot"/>
      </p:par>
    </p:tnLst>
  </p:timing>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8" name="Rectangle 7"/>
          <p:cNvSpPr/>
          <p:nvPr/>
        </p:nvSpPr>
        <p:spPr>
          <a:xfrm>
            <a:off x="76200" y="736699"/>
            <a:ext cx="89916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para1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76200" y="3657600"/>
            <a:ext cx="89916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para1 varchar(15))</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xmlns="" val="3836544262"/>
      </p:ext>
    </p:extLst>
  </p:cSld>
  <p:clrMapOvr>
    <a:masterClrMapping/>
  </p:clrMapOvr>
  <p:timing>
    <p:tnLst>
      <p:par>
        <p:cTn id="1" dur="indefinite" restart="never" nodeType="tmRoot"/>
      </p:par>
    </p:tnLst>
  </p:timing>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8" name="Rectangle 7"/>
          <p:cNvSpPr/>
          <p:nvPr/>
        </p:nvSpPr>
        <p:spPr>
          <a:xfrm>
            <a:off x="76200" y="767477"/>
            <a:ext cx="8991600" cy="206210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procedureName(para1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76200" y="3124200"/>
            <a:ext cx="8991600" cy="209288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PROCEDURE procedureName(para1 varchar(12), out s int, out j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xmlns="" val="658695293"/>
      </p:ext>
    </p:extLst>
  </p:cSld>
  <p:clrMapOvr>
    <a:masterClrMapping/>
  </p:clrMapOvr>
  <p:timing>
    <p:tnLst>
      <p:par>
        <p:cTn id="1" dur="indefinite" restart="never" nodeType="tmRoot"/>
      </p:par>
    </p:tnLst>
  </p:timing>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8" name="Rectangle 7"/>
          <p:cNvSpPr/>
          <p:nvPr/>
        </p:nvSpPr>
        <p:spPr>
          <a:xfrm>
            <a:off x="76200" y="739676"/>
            <a:ext cx="8991600" cy="2308324"/>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p1 int(2), in p2 varchar(12), in p3 varchar(10), in p4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76200" y="3200400"/>
            <a:ext cx="8991600" cy="206210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MyProcedure  (inout p1 int(2))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p1 = p1+2;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76200" y="5352871"/>
            <a:ext cx="4991100" cy="1200329"/>
          </a:xfrm>
          <a:prstGeom prst="rect">
            <a:avLst/>
          </a:prstGeom>
          <a:noFill/>
        </p:spPr>
        <p:txBody>
          <a:bodyPr wrap="square" rtlCol="0">
            <a:spAutoFit/>
          </a:bodyPr>
          <a:lstStyle/>
          <a:p>
            <a:r>
              <a:rPr lang="en-IN" dirty="0" smtClean="0">
                <a:solidFill>
                  <a:schemeClr val="accent5">
                    <a:lumMod val="75000"/>
                  </a:schemeClr>
                </a:solidFill>
              </a:rPr>
              <a:t>mysql&gt; </a:t>
            </a:r>
            <a:r>
              <a:rPr lang="en-IN" dirty="0">
                <a:solidFill>
                  <a:srgbClr val="0077AA"/>
                </a:solidFill>
              </a:rPr>
              <a:t>SET</a:t>
            </a:r>
            <a:r>
              <a:rPr lang="en-IN" dirty="0" smtClean="0">
                <a:solidFill>
                  <a:schemeClr val="accent5">
                    <a:lumMod val="75000"/>
                  </a:schemeClr>
                </a:solidFill>
              </a:rPr>
              <a:t> </a:t>
            </a:r>
            <a:r>
              <a:rPr lang="en-IN" i="1" dirty="0">
                <a:solidFill>
                  <a:srgbClr val="EE9900"/>
                </a:solidFill>
              </a:rPr>
              <a:t>@x </a:t>
            </a:r>
            <a:r>
              <a:rPr lang="en-IN" dirty="0" smtClean="0">
                <a:solidFill>
                  <a:schemeClr val="accent5">
                    <a:lumMod val="75000"/>
                  </a:schemeClr>
                </a:solidFill>
              </a:rPr>
              <a:t>= </a:t>
            </a:r>
            <a:r>
              <a:rPr lang="en-IN" dirty="0" smtClean="0">
                <a:solidFill>
                  <a:srgbClr val="92D050"/>
                </a:solidFill>
              </a:rPr>
              <a:t>10</a:t>
            </a:r>
            <a:endParaRPr lang="en-IN" dirty="0" smtClean="0">
              <a:solidFill>
                <a:schemeClr val="accent5">
                  <a:lumMod val="75000"/>
                </a:schemeClr>
              </a:solidFill>
            </a:endParaRPr>
          </a:p>
          <a:p>
            <a:r>
              <a:rPr lang="en-IN" dirty="0" smtClean="0">
                <a:solidFill>
                  <a:schemeClr val="accent5">
                    <a:lumMod val="75000"/>
                  </a:schemeClr>
                </a:solidFill>
              </a:rPr>
              <a:t>mysql&gt; </a:t>
            </a:r>
            <a:r>
              <a:rPr lang="en-IN" dirty="0" smtClean="0">
                <a:solidFill>
                  <a:srgbClr val="0077AA"/>
                </a:solidFill>
              </a:rPr>
              <a:t>CALL</a:t>
            </a:r>
            <a:r>
              <a:rPr lang="en-IN" dirty="0" smtClean="0">
                <a:solidFill>
                  <a:schemeClr val="accent5">
                    <a:lumMod val="75000"/>
                  </a:schemeClr>
                </a:solidFill>
              </a:rPr>
              <a:t> </a:t>
            </a:r>
            <a:r>
              <a:rPr lang="en-IN" dirty="0" smtClean="0"/>
              <a:t>procudeureName</a:t>
            </a:r>
            <a:r>
              <a:rPr lang="en-IN" dirty="0" smtClean="0">
                <a:solidFill>
                  <a:schemeClr val="bg1">
                    <a:lumMod val="65000"/>
                  </a:schemeClr>
                </a:solidFill>
              </a:rPr>
              <a:t>(</a:t>
            </a:r>
            <a:r>
              <a:rPr lang="en-IN" i="1" dirty="0">
                <a:solidFill>
                  <a:srgbClr val="EE9900"/>
                </a:solidFill>
              </a:rPr>
              <a:t>@x</a:t>
            </a:r>
            <a:r>
              <a:rPr lang="en-IN" dirty="0" smtClean="0">
                <a:solidFill>
                  <a:schemeClr val="bg1">
                    <a:lumMod val="65000"/>
                  </a:schemeClr>
                </a:solidFill>
              </a:rPr>
              <a:t>);</a:t>
            </a:r>
          </a:p>
          <a:p>
            <a:r>
              <a:rPr lang="en-IN" dirty="0" smtClean="0">
                <a:solidFill>
                  <a:schemeClr val="accent5">
                    <a:lumMod val="75000"/>
                  </a:schemeClr>
                </a:solidFill>
              </a:rPr>
              <a:t>mysql&gt; </a:t>
            </a:r>
            <a:r>
              <a:rPr lang="en-IN" dirty="0" smtClean="0">
                <a:solidFill>
                  <a:srgbClr val="0077AA"/>
                </a:solidFill>
              </a:rPr>
              <a:t>SELECT</a:t>
            </a:r>
            <a:r>
              <a:rPr lang="en-IN" dirty="0" smtClean="0">
                <a:solidFill>
                  <a:schemeClr val="accent5">
                    <a:lumMod val="75000"/>
                  </a:schemeClr>
                </a:solidFill>
              </a:rPr>
              <a:t> </a:t>
            </a:r>
            <a:r>
              <a:rPr lang="en-IN" i="1" dirty="0" smtClean="0">
                <a:solidFill>
                  <a:srgbClr val="EE9900"/>
                </a:solidFill>
              </a:rPr>
              <a:t>@x</a:t>
            </a:r>
            <a:endParaRPr lang="en-IN" dirty="0" smtClean="0">
              <a:solidFill>
                <a:schemeClr val="accent5">
                  <a:lumMod val="75000"/>
                </a:schemeClr>
              </a:solidFill>
            </a:endParaRPr>
          </a:p>
          <a:p>
            <a:endParaRPr lang="en-IN" dirty="0" smtClean="0">
              <a:solidFill>
                <a:schemeClr val="accent5">
                  <a:lumMod val="75000"/>
                </a:schemeClr>
              </a:solidFill>
            </a:endParaRPr>
          </a:p>
        </p:txBody>
      </p:sp>
    </p:spTree>
    <p:extLst>
      <p:ext uri="{BB962C8B-B14F-4D97-AF65-F5344CB8AC3E}">
        <p14:creationId xmlns:p14="http://schemas.microsoft.com/office/powerpoint/2010/main" xmlns="" val="3030627995"/>
      </p:ext>
    </p:extLst>
  </p:cSld>
  <p:clrMapOvr>
    <a:masterClrMapping/>
  </p:clrMapOvr>
  <p:timing>
    <p:tnLst>
      <p:par>
        <p:cTn id="1" dur="indefinite" restart="never" nodeType="tmRoot"/>
      </p:par>
    </p:tnLst>
  </p:timing>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8" name="Rectangle 7"/>
          <p:cNvSpPr/>
          <p:nvPr/>
        </p:nvSpPr>
        <p:spPr>
          <a:xfrm>
            <a:off x="76200" y="609600"/>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76200" y="2688772"/>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procedureName(v1 int, v2 varchar(20), v3 varchar(20), v4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76200" y="4761359"/>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pro1(IN var1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 LIMIT var1;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xmlns="" val="323481169"/>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3" name="Rectangle 2"/>
          <p:cNvSpPr/>
          <p:nvPr/>
        </p:nvSpPr>
        <p:spPr>
          <a:xfrm>
            <a:off x="228600" y="344269"/>
            <a:ext cx="8686800"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a:t>
            </a:r>
            <a:r>
              <a:rPr lang="en-IN" sz="3600" i="1" dirty="0" smtClean="0">
                <a:solidFill>
                  <a:srgbClr val="FF9900"/>
                </a:solidFill>
                <a:latin typeface="Arial" pitchFamily="34" charset="0"/>
                <a:cs typeface="Arial" pitchFamily="34" charset="0"/>
              </a:rPr>
              <a:t>degree, cardinality, domain, and union </a:t>
            </a:r>
            <a:r>
              <a:rPr lang="en-IN" sz="3600" i="1" dirty="0">
                <a:solidFill>
                  <a:srgbClr val="FF9900"/>
                </a:solidFill>
                <a:latin typeface="Arial" pitchFamily="34" charset="0"/>
                <a:cs typeface="Arial" pitchFamily="34" charset="0"/>
              </a:rPr>
              <a:t>in database?</a:t>
            </a:r>
            <a:endParaRPr lang="en-US" sz="3600"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52400" y="1845439"/>
            <a:ext cx="8839200" cy="4093428"/>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Degree d(R)</a:t>
            </a:r>
            <a:r>
              <a:rPr lang="en-IN" sz="2000" dirty="0">
                <a:solidFill>
                  <a:srgbClr val="0089A4"/>
                </a:solidFill>
                <a:latin typeface="Gentium Basic"/>
              </a:rPr>
              <a:t>:    Total no of attributes/columns present in a relation/table is called degree of the relation and is denoted by d(R</a:t>
            </a:r>
            <a:r>
              <a:rPr lang="en-IN" sz="2000" dirty="0" smtClean="0">
                <a:solidFill>
                  <a:srgbClr val="0089A4"/>
                </a:solidFill>
                <a:latin typeface="Gentium Basic"/>
              </a:rPr>
              <a:t>).</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Cardinality |R|</a:t>
            </a:r>
            <a:r>
              <a:rPr lang="en-IN" sz="2000" dirty="0">
                <a:solidFill>
                  <a:srgbClr val="0089A4"/>
                </a:solidFill>
                <a:latin typeface="Gentium Basic"/>
              </a:rPr>
              <a:t>: Total no if tuples present in a relation or Rows present in a table, is called cardinality of a relation and is denoted by |R</a:t>
            </a:r>
            <a:r>
              <a:rPr lang="en-IN" sz="2000" dirty="0" smtClean="0">
                <a:solidFill>
                  <a:srgbClr val="0089A4"/>
                </a:solidFill>
                <a:latin typeface="Gentium Basic"/>
              </a:rPr>
              <a:t>|.</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Domain</a:t>
            </a:r>
            <a:r>
              <a:rPr lang="en-IN" sz="2000" dirty="0">
                <a:solidFill>
                  <a:srgbClr val="0089A4"/>
                </a:solidFill>
                <a:latin typeface="Gentium Basic"/>
              </a:rPr>
              <a:t>: Total range of accepted values for an attribute of the relation is called the domain of the attribute</a:t>
            </a:r>
            <a:r>
              <a:rPr lang="en-IN" sz="2000" dirty="0" smtClean="0">
                <a:solidFill>
                  <a:srgbClr val="0089A4"/>
                </a:solidFill>
                <a:latin typeface="Gentium Basic"/>
              </a:rPr>
              <a:t>. (Data Type)</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Union Compatibility</a:t>
            </a:r>
            <a:r>
              <a:rPr lang="en-IN" sz="2000" dirty="0">
                <a:solidFill>
                  <a:srgbClr val="0089A4"/>
                </a:solidFill>
                <a:latin typeface="Gentium Basic"/>
              </a:rPr>
              <a:t>: Two relations R and S are set to be Union Compatible to each other if and only if:</a:t>
            </a:r>
          </a:p>
          <a:p>
            <a:pPr marL="914400" lvl="1" indent="-457200" algn="just">
              <a:buFont typeface="+mj-lt"/>
              <a:buAutoNum type="arabicPeriod"/>
            </a:pPr>
            <a:r>
              <a:rPr lang="en-IN" sz="2000" dirty="0">
                <a:solidFill>
                  <a:srgbClr val="0089A4"/>
                </a:solidFill>
                <a:latin typeface="Gentium Basic"/>
              </a:rPr>
              <a:t>They have the same degree d(R).</a:t>
            </a:r>
          </a:p>
          <a:p>
            <a:pPr marL="914400" lvl="1" indent="-457200" algn="just">
              <a:buFont typeface="+mj-lt"/>
              <a:buAutoNum type="arabicPeriod"/>
            </a:pPr>
            <a:r>
              <a:rPr lang="en-IN" sz="2000" dirty="0">
                <a:solidFill>
                  <a:srgbClr val="0089A4"/>
                </a:solidFill>
                <a:latin typeface="Gentium Basic"/>
              </a:rPr>
              <a:t>Domains of the respective attributes should also be same.</a:t>
            </a:r>
            <a:endParaRPr lang="en-IN" sz="2000" b="0" i="0" dirty="0">
              <a:solidFill>
                <a:srgbClr val="0089A4"/>
              </a:solidFill>
              <a:effectLst/>
              <a:latin typeface="Gentium Basic"/>
            </a:endParaRPr>
          </a:p>
        </p:txBody>
      </p:sp>
    </p:spTree>
    <p:extLst>
      <p:ext uri="{BB962C8B-B14F-4D97-AF65-F5344CB8AC3E}">
        <p14:creationId xmlns:p14="http://schemas.microsoft.com/office/powerpoint/2010/main" xmlns="" val="2659976954"/>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6" name="Rectangle 5"/>
          <p:cNvSpPr/>
          <p:nvPr/>
        </p:nvSpPr>
        <p:spPr>
          <a:xfrm>
            <a:off x="76200" y="711875"/>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p:cNvSpPr/>
          <p:nvPr/>
        </p:nvSpPr>
        <p:spPr>
          <a:xfrm>
            <a:off x="76200" y="2884712"/>
            <a:ext cx="8991600"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x int, in y int, out z int, out z1 int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z = x + y;</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z1 = x * y;</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smtClean="0">
                <a:solidFill>
                  <a:srgbClr val="0077AA"/>
                </a:solidFill>
                <a:latin typeface="Gill Sans MT (Body)"/>
              </a:rPr>
              <a:t>SET</a:t>
            </a:r>
            <a:r>
              <a:rPr lang="en-IN" dirty="0" smtClean="0">
                <a:solidFill>
                  <a:srgbClr val="006C86"/>
                </a:solidFill>
                <a:latin typeface="Gill Sans MT (Body)"/>
                <a:ea typeface="Segoe UI Symbol" panose="020B0502040204020203" pitchFamily="34" charset="0"/>
                <a:cs typeface="Segoe UI Semilight" panose="020B0402040204020203" pitchFamily="34" charset="0"/>
              </a:rPr>
              <a:t> </a:t>
            </a:r>
            <a:r>
              <a:rPr lang="en-IN" i="1" dirty="0" smtClean="0">
                <a:solidFill>
                  <a:srgbClr val="EE9900"/>
                </a:solidFill>
                <a:latin typeface="Gill Sans MT (Body)"/>
              </a:rPr>
              <a:t>@</a:t>
            </a:r>
            <a:r>
              <a:rPr lang="en-IN" i="1" dirty="0">
                <a:solidFill>
                  <a:srgbClr val="EE9900"/>
                </a:solidFill>
                <a:latin typeface="Gill Sans MT (Body)"/>
              </a:rPr>
              <a:t>a</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chemeClr val="accent5">
                    <a:lumMod val="75000"/>
                  </a:schemeClr>
                </a:solidFill>
                <a:latin typeface="Gill Sans MT (Body)"/>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0</a:t>
            </a:r>
            <a:r>
              <a:rPr lang="en-IN" dirty="0">
                <a:solidFill>
                  <a:srgbClr val="006C86"/>
                </a:solidFill>
                <a:latin typeface="Gill Sans MT (Body)"/>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smtClean="0">
                <a:solidFill>
                  <a:srgbClr val="0077AA"/>
                </a:solidFill>
                <a:latin typeface="Gill Sans MT (Body)"/>
              </a:rPr>
              <a:t>SET</a:t>
            </a:r>
            <a:r>
              <a:rPr lang="en-IN" dirty="0" smtClean="0">
                <a:solidFill>
                  <a:srgbClr val="006C86"/>
                </a:solidFill>
                <a:latin typeface="Gill Sans MT (Body)"/>
                <a:ea typeface="Segoe UI Symbol" panose="020B0502040204020203" pitchFamily="34" charset="0"/>
                <a:cs typeface="Segoe UI Semilight" panose="020B0402040204020203" pitchFamily="34" charset="0"/>
              </a:rPr>
              <a:t> </a:t>
            </a:r>
            <a:r>
              <a:rPr lang="en-IN" i="1" dirty="0" smtClean="0">
                <a:solidFill>
                  <a:srgbClr val="EE9900"/>
                </a:solidFill>
                <a:latin typeface="Gill Sans MT (Body)"/>
              </a:rPr>
              <a:t>@</a:t>
            </a:r>
            <a:r>
              <a:rPr lang="en-IN" i="1" dirty="0">
                <a:solidFill>
                  <a:srgbClr val="EE9900"/>
                </a:solidFill>
                <a:latin typeface="Gill Sans MT (Body)"/>
              </a:rPr>
              <a:t>b</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chemeClr val="accent5">
                    <a:lumMod val="75000"/>
                  </a:schemeClr>
                </a:solidFill>
                <a:latin typeface="Gill Sans MT (Body)"/>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0</a:t>
            </a:r>
            <a:r>
              <a:rPr lang="en-IN" dirty="0">
                <a:solidFill>
                  <a:srgbClr val="006C86"/>
                </a:solidFill>
                <a:latin typeface="Gill Sans MT (Body)"/>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smtClean="0">
                <a:solidFill>
                  <a:srgbClr val="0077AA"/>
                </a:solidFill>
                <a:latin typeface="Gill Sans MT (Body)"/>
              </a:rPr>
              <a:t>CALL</a:t>
            </a:r>
            <a:r>
              <a:rPr lang="en-IN" dirty="0" smtClean="0">
                <a:solidFill>
                  <a:srgbClr val="006C86"/>
                </a:solidFill>
                <a:latin typeface="Gill Sans MT (Body)"/>
                <a:ea typeface="Segoe UI Symbol" panose="020B0502040204020203" pitchFamily="34" charset="0"/>
                <a:cs typeface="Segoe UI Semilight" panose="020B0402040204020203" pitchFamily="34" charset="0"/>
              </a:rPr>
              <a:t> </a:t>
            </a:r>
            <a:r>
              <a:rPr lang="en-IN" dirty="0">
                <a:latin typeface="Gill Sans MT (Body)"/>
              </a:rPr>
              <a:t>pro1</a:t>
            </a:r>
            <a:r>
              <a:rPr lang="en-IN" dirty="0" smtClean="0">
                <a:solidFill>
                  <a:schemeClr val="bg1">
                    <a:lumMod val="65000"/>
                  </a:schemeClr>
                </a:solidFill>
                <a:latin typeface="Gill Sans MT (Body)"/>
                <a:ea typeface="Segoe UI Symbol" panose="020B0502040204020203" pitchFamily="34" charset="0"/>
                <a:cs typeface="Segoe UI Semilight" panose="020B0402040204020203" pitchFamily="34" charset="0"/>
              </a:rPr>
              <a:t>(</a:t>
            </a:r>
            <a:r>
              <a:rPr lang="en-IN" dirty="0">
                <a:solidFill>
                  <a:srgbClr val="92D050"/>
                </a:solidFill>
                <a:latin typeface="Gill Sans MT (Body)"/>
              </a:rPr>
              <a:t>5</a:t>
            </a:r>
            <a:r>
              <a:rPr lang="en-IN" dirty="0">
                <a:latin typeface="Gill Sans MT (Body)"/>
                <a:ea typeface="Segoe UI Symbol" panose="020B0502040204020203" pitchFamily="34" charset="0"/>
                <a:cs typeface="Segoe UI Semilight" panose="020B0402040204020203" pitchFamily="34" charset="0"/>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4</a:t>
            </a:r>
            <a:r>
              <a:rPr lang="en-IN" dirty="0">
                <a:latin typeface="Gill Sans MT (Body)"/>
                <a:ea typeface="Segoe UI Symbol" panose="020B0502040204020203" pitchFamily="34" charset="0"/>
                <a:cs typeface="Segoe UI Semilight" panose="020B0402040204020203" pitchFamily="34" charset="0"/>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@a</a:t>
            </a:r>
            <a:r>
              <a:rPr lang="en-IN" dirty="0">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@b</a:t>
            </a:r>
            <a:r>
              <a:rPr lang="en-IN" dirty="0">
                <a:solidFill>
                  <a:schemeClr val="bg1">
                    <a:lumMod val="65000"/>
                  </a:schemeClr>
                </a:solidFill>
                <a:latin typeface="Gill Sans MT (Body)"/>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xmlns="" val="3346939616"/>
      </p:ext>
    </p:extLst>
  </p:cSld>
  <p:clrMapOvr>
    <a:masterClrMapping/>
  </p:clrMapOvr>
  <p:timing>
    <p:tnLst>
      <p:par>
        <p:cTn id="1" dur="indefinite" restart="never" nodeType="tmRoot"/>
      </p:par>
    </p:tnLst>
  </p:timing>
</p:sld>
</file>

<file path=ppt/slides/slide4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DELIMITER PROBLEM</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28600" y="3581400"/>
            <a:ext cx="8686800" cy="2246769"/>
          </a:xfrm>
          <a:prstGeom prst="rect">
            <a:avLst/>
          </a:prstGeom>
          <a:solidFill>
            <a:schemeClr val="accent3">
              <a:lumMod val="20000"/>
              <a:lumOff val="80000"/>
            </a:schemeClr>
          </a:solidFill>
        </p:spPr>
        <p:txBody>
          <a:bodyPr wrap="square">
            <a:spAutoFit/>
          </a:bodyPr>
          <a:lstStyle/>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sz="2000"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a:t>
            </a:r>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para1 varchar(100))</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xmlns="" val="208104543"/>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4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IF and LOOP Label</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3758303107"/>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4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IF and LOOP </a:t>
            </a:r>
            <a:endParaRPr lang="en-IN" sz="3200" b="1" i="1" dirty="0">
              <a:solidFill>
                <a:srgbClr val="FFFF00"/>
              </a:solidFill>
              <a:latin typeface="Arial" pitchFamily="34" charset="0"/>
              <a:cs typeface="Arial" pitchFamily="34" charset="0"/>
            </a:endParaRPr>
          </a:p>
        </p:txBody>
      </p:sp>
      <p:sp>
        <p:nvSpPr>
          <p:cNvPr id="7" name="Rectangle 6"/>
          <p:cNvSpPr/>
          <p:nvPr/>
        </p:nvSpPr>
        <p:spPr>
          <a:xfrm>
            <a:off x="152400" y="3150275"/>
            <a:ext cx="8839200" cy="2031325"/>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[begin_label:] LOOP</a:t>
            </a:r>
          </a:p>
          <a:p>
            <a:pPr>
              <a:spcAft>
                <a:spcPts val="0"/>
              </a:spcAft>
            </a:pPr>
            <a:r>
              <a:rPr lang="en-IN" dirty="0">
                <a:solidFill>
                  <a:srgbClr val="0077AA"/>
                </a:solidFill>
                <a:latin typeface="Liberation Mono"/>
              </a:rPr>
              <a:t>         statement_list</a:t>
            </a:r>
          </a:p>
          <a:p>
            <a:pPr>
              <a:spcAft>
                <a:spcPts val="0"/>
              </a:spcAft>
            </a:pPr>
            <a:r>
              <a:rPr lang="en-IN" dirty="0">
                <a:solidFill>
                  <a:srgbClr val="0077AA"/>
                </a:solidFill>
                <a:latin typeface="Liberation Mono"/>
              </a:rPr>
              <a:t>     END LOOP [end_label]</a:t>
            </a:r>
          </a:p>
          <a:p>
            <a:pPr>
              <a:spcAft>
                <a:spcPts val="0"/>
              </a:spcAft>
            </a:pPr>
            <a:endParaRPr lang="en-IN" dirty="0">
              <a:solidFill>
                <a:srgbClr val="0077AA"/>
              </a:solidFill>
              <a:latin typeface="Liberation Mono"/>
            </a:endParaRPr>
          </a:p>
          <a:p>
            <a:pPr>
              <a:spcAft>
                <a:spcPts val="0"/>
              </a:spcAft>
            </a:pPr>
            <a:r>
              <a:rPr lang="en-IN" dirty="0">
                <a:solidFill>
                  <a:srgbClr val="0077AA"/>
                </a:solidFill>
                <a:latin typeface="Liberation Mono"/>
              </a:rPr>
              <a:t>ITERATE label</a:t>
            </a:r>
          </a:p>
          <a:p>
            <a:pPr>
              <a:spcAft>
                <a:spcPts val="0"/>
              </a:spcAft>
            </a:pPr>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52400" y="2325469"/>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LEAVE</a:t>
            </a:r>
            <a:r>
              <a:rPr lang="en-IN" dirty="0" smtClean="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statement is used to exit the flow control construct that has the given label.</a:t>
            </a:r>
          </a:p>
        </p:txBody>
      </p:sp>
      <p:sp>
        <p:nvSpPr>
          <p:cNvPr id="5" name="Rectangle 4"/>
          <p:cNvSpPr/>
          <p:nvPr/>
        </p:nvSpPr>
        <p:spPr>
          <a:xfrm>
            <a:off x="152400" y="762000"/>
            <a:ext cx="8839200" cy="1200329"/>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IF search_condition THEN statement_list</a:t>
            </a:r>
          </a:p>
          <a:p>
            <a:pPr>
              <a:spcAft>
                <a:spcPts val="0"/>
              </a:spcAft>
            </a:pPr>
            <a:r>
              <a:rPr lang="en-IN" dirty="0">
                <a:solidFill>
                  <a:srgbClr val="0077AA"/>
                </a:solidFill>
                <a:latin typeface="Liberation Mono"/>
              </a:rPr>
              <a:t>    [ELSEIF search_condition THEN statement_list] ...</a:t>
            </a:r>
          </a:p>
          <a:p>
            <a:pPr>
              <a:spcAft>
                <a:spcPts val="0"/>
              </a:spcAft>
            </a:pPr>
            <a:r>
              <a:rPr lang="en-IN" dirty="0">
                <a:solidFill>
                  <a:srgbClr val="0077AA"/>
                </a:solidFill>
                <a:latin typeface="Liberation Mono"/>
              </a:rPr>
              <a:t>    [ELSE statement_list]</a:t>
            </a:r>
          </a:p>
          <a:p>
            <a:pPr>
              <a:spcAft>
                <a:spcPts val="0"/>
              </a:spcAft>
            </a:pPr>
            <a:r>
              <a:rPr lang="en-IN" dirty="0">
                <a:solidFill>
                  <a:srgbClr val="0077AA"/>
                </a:solidFill>
                <a:latin typeface="Liberation Mono"/>
              </a:rPr>
              <a:t>END IF</a:t>
            </a:r>
          </a:p>
        </p:txBody>
      </p:sp>
      <p:cxnSp>
        <p:nvCxnSpPr>
          <p:cNvPr id="6" name="Straight Connector 5"/>
          <p:cNvCxnSpPr/>
          <p:nvPr/>
        </p:nvCxnSpPr>
        <p:spPr>
          <a:xfrm>
            <a:off x="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1207183818"/>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4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IF and LOOP - Example</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152400" y="762000"/>
            <a:ext cx="8839200" cy="4801314"/>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loopLabel: loop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x&lt;=110 then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x + 1;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ITERATE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xmlns="" val="947457867"/>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4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CURSOR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4800" y="3135086"/>
            <a:ext cx="8534400" cy="1200329"/>
          </a:xfrm>
          <a:prstGeom prst="rect">
            <a:avLst/>
          </a:prstGeom>
          <a:solidFill>
            <a:srgbClr val="1B0125"/>
          </a:solidFill>
        </p:spPr>
        <p:txBody>
          <a:bodyPr wrap="square">
            <a:spAutoFit/>
          </a:bodyPr>
          <a:lstStyle/>
          <a:p>
            <a:pPr>
              <a:buFont typeface="Arial" panose="020B0604020202020204" pitchFamily="34" charset="0"/>
              <a:buNone/>
            </a:pPr>
            <a:r>
              <a:rPr lang="en-IN" sz="2400" dirty="0">
                <a:solidFill>
                  <a:srgbClr val="C8A0C3"/>
                </a:solidFill>
                <a:latin typeface="Segoe UI Light" panose="020B0502040204020203" pitchFamily="34" charset="0"/>
                <a:cs typeface="Segoe UI Light" panose="020B0502040204020203" pitchFamily="34" charset="0"/>
              </a:rPr>
              <a:t>Cursor declarations must appear before handler declarations. Variable and condition declarations must appear before cursor or handler declarations.</a:t>
            </a:r>
          </a:p>
        </p:txBody>
      </p:sp>
    </p:spTree>
    <p:extLst>
      <p:ext uri="{BB962C8B-B14F-4D97-AF65-F5344CB8AC3E}">
        <p14:creationId xmlns:p14="http://schemas.microsoft.com/office/powerpoint/2010/main" xmlns="" val="3844564716"/>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4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Cursor </a:t>
            </a:r>
          </a:p>
        </p:txBody>
      </p:sp>
      <p:sp>
        <p:nvSpPr>
          <p:cNvPr id="3" name="Rectangle 2"/>
          <p:cNvSpPr/>
          <p:nvPr/>
        </p:nvSpPr>
        <p:spPr>
          <a:xfrm>
            <a:off x="76200" y="6096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295400"/>
            <a:ext cx="89916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DECLARE cursor_name CURSOR FOR select_statement</a:t>
            </a:r>
          </a:p>
        </p:txBody>
      </p:sp>
      <p:sp>
        <p:nvSpPr>
          <p:cNvPr id="9" name="Rectangle 8"/>
          <p:cNvSpPr/>
          <p:nvPr/>
        </p:nvSpPr>
        <p:spPr>
          <a:xfrm>
            <a:off x="76200" y="176426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opens a previously declared cursor.</a:t>
            </a:r>
            <a:endParaRPr lang="en-IN" dirty="0">
              <a:solidFill>
                <a:schemeClr val="bg1"/>
              </a:solidFill>
              <a:latin typeface="Arial" panose="020B0604020202020204" pitchFamily="34" charset="0"/>
              <a:cs typeface="Arial" panose="020B0604020202020204" pitchFamily="34" charset="0"/>
            </a:endParaRPr>
          </a:p>
        </p:txBody>
      </p:sp>
      <p:sp>
        <p:nvSpPr>
          <p:cNvPr id="10" name="Rectangle 9"/>
          <p:cNvSpPr/>
          <p:nvPr/>
        </p:nvSpPr>
        <p:spPr>
          <a:xfrm>
            <a:off x="76200" y="2145268"/>
            <a:ext cx="89916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OPEN cursor_name</a:t>
            </a:r>
          </a:p>
        </p:txBody>
      </p:sp>
      <p:sp>
        <p:nvSpPr>
          <p:cNvPr id="11" name="Rectangle 10"/>
          <p:cNvSpPr/>
          <p:nvPr/>
        </p:nvSpPr>
        <p:spPr>
          <a:xfrm>
            <a:off x="76200" y="2625804"/>
            <a:ext cx="8991600"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Arial" panose="020B0604020202020204" pitchFamily="34" charset="0"/>
              <a:cs typeface="Arial" panose="020B0604020202020204" pitchFamily="34" charset="0"/>
            </a:endParaRPr>
          </a:p>
        </p:txBody>
      </p:sp>
      <p:sp>
        <p:nvSpPr>
          <p:cNvPr id="12" name="Rectangle 11"/>
          <p:cNvSpPr/>
          <p:nvPr/>
        </p:nvSpPr>
        <p:spPr>
          <a:xfrm>
            <a:off x="76200" y="4126468"/>
            <a:ext cx="89916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FETCH [[NEXT] FROM] cursor_name INTO var_name [, var_name] ...</a:t>
            </a:r>
          </a:p>
        </p:txBody>
      </p:sp>
      <p:sp>
        <p:nvSpPr>
          <p:cNvPr id="13" name="Rectangle 12"/>
          <p:cNvSpPr/>
          <p:nvPr/>
        </p:nvSpPr>
        <p:spPr>
          <a:xfrm>
            <a:off x="76200" y="4583668"/>
            <a:ext cx="8991600"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If no more rows are available, a No Data </a:t>
            </a:r>
            <a:r>
              <a:rPr lang="en-IN" dirty="0" smtClean="0">
                <a:latin typeface="Arial" panose="020B0604020202020204" pitchFamily="34" charset="0"/>
                <a:cs typeface="Arial" panose="020B0604020202020204" pitchFamily="34" charset="0"/>
              </a:rPr>
              <a:t>condition.</a:t>
            </a:r>
            <a:endParaRPr lang="en-IN" b="1" dirty="0">
              <a:latin typeface="Arial" panose="020B0604020202020204" pitchFamily="34" charset="0"/>
              <a:cs typeface="Arial" panose="020B0604020202020204" pitchFamily="34" charset="0"/>
            </a:endParaRPr>
          </a:p>
        </p:txBody>
      </p:sp>
      <p:sp>
        <p:nvSpPr>
          <p:cNvPr id="14" name="Rectangle 13"/>
          <p:cNvSpPr/>
          <p:nvPr/>
        </p:nvSpPr>
        <p:spPr>
          <a:xfrm>
            <a:off x="76200" y="51816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closes a previously opened cursor.</a:t>
            </a:r>
            <a:endParaRPr lang="en-IN" dirty="0">
              <a:solidFill>
                <a:schemeClr val="bg1"/>
              </a:solidFill>
              <a:latin typeface="Arial" panose="020B0604020202020204" pitchFamily="34" charset="0"/>
              <a:cs typeface="Arial" panose="020B0604020202020204" pitchFamily="34" charset="0"/>
            </a:endParaRPr>
          </a:p>
        </p:txBody>
      </p:sp>
      <p:sp>
        <p:nvSpPr>
          <p:cNvPr id="15" name="Rectangle 14"/>
          <p:cNvSpPr/>
          <p:nvPr/>
        </p:nvSpPr>
        <p:spPr>
          <a:xfrm>
            <a:off x="76200" y="5562600"/>
            <a:ext cx="89916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CLOSE cursor_name</a:t>
            </a:r>
          </a:p>
        </p:txBody>
      </p:sp>
    </p:spTree>
    <p:extLst>
      <p:ext uri="{BB962C8B-B14F-4D97-AF65-F5344CB8AC3E}">
        <p14:creationId xmlns:p14="http://schemas.microsoft.com/office/powerpoint/2010/main" xmlns="" val="3576506311"/>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4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Cursor</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652896"/>
            <a:ext cx="8839200" cy="587853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 para1 varchar(25))</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done TINYINT DEFAULT FALSE;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varEMPNO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varENAME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c1 cursor for SELECT empno, ename from EMP where job =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NOT FOUND set done=true;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OPEN c1;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loopLabel: loop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FETCH c1 into varEMPNO, varENAME;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done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CLOSE c1;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xmlns="" val="3845747002"/>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4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EXCEPTION / SIGNAL</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3663969365"/>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4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Exception / Signal </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76200" y="767477"/>
            <a:ext cx="8991600"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a = 10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'ok';</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xmlns="" val="582746930"/>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3" name="Rectangle 2"/>
          <p:cNvSpPr/>
          <p:nvPr/>
        </p:nvSpPr>
        <p:spPr>
          <a:xfrm>
            <a:off x="228600" y="344269"/>
            <a:ext cx="8686800"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a:t>
            </a:r>
            <a:r>
              <a:rPr lang="en-IN" sz="3600" i="1" dirty="0" smtClean="0">
                <a:solidFill>
                  <a:srgbClr val="FF9900"/>
                </a:solidFill>
                <a:latin typeface="Arial" pitchFamily="34" charset="0"/>
                <a:cs typeface="Arial" pitchFamily="34" charset="0"/>
              </a:rPr>
              <a:t>domain constraint in database?</a:t>
            </a:r>
            <a:endParaRPr lang="en-US" sz="3600"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52400" y="1219200"/>
            <a:ext cx="8839200" cy="707886"/>
          </a:xfrm>
          <a:prstGeom prst="rect">
            <a:avLst/>
          </a:prstGeom>
        </p:spPr>
        <p:txBody>
          <a:bodyPr wrap="square">
            <a:spAutoFit/>
          </a:bodyPr>
          <a:lstStyle/>
          <a:p>
            <a:pPr marL="342900" indent="-342900" algn="just">
              <a:buFont typeface="Arial" panose="020B0604020202020204" pitchFamily="34" charset="0"/>
              <a:buChar char="•"/>
            </a:pPr>
            <a:r>
              <a:rPr lang="en-IN" sz="2000" b="1" dirty="0" smtClean="0">
                <a:solidFill>
                  <a:srgbClr val="0089A4"/>
                </a:solidFill>
                <a:latin typeface="Gentium Basic"/>
              </a:rPr>
              <a:t>Domain Constraint </a:t>
            </a:r>
            <a:r>
              <a:rPr lang="en-IN" sz="2000" b="1" dirty="0">
                <a:solidFill>
                  <a:srgbClr val="0089A4"/>
                </a:solidFill>
                <a:latin typeface="Gentium Basic"/>
              </a:rPr>
              <a:t>= </a:t>
            </a:r>
            <a:r>
              <a:rPr lang="en-IN" sz="2000" dirty="0">
                <a:solidFill>
                  <a:srgbClr val="0089A4"/>
                </a:solidFill>
                <a:latin typeface="Gentium Basic"/>
              </a:rPr>
              <a:t>data type + Constraints (NOT NULL / UNIQUE / PRIMARY KEY / FOREIGN KEY / CHECK / DEFAULT)</a:t>
            </a:r>
          </a:p>
        </p:txBody>
      </p:sp>
      <p:sp>
        <p:nvSpPr>
          <p:cNvPr id="8" name="Rectangle 7"/>
          <p:cNvSpPr/>
          <p:nvPr/>
        </p:nvSpPr>
        <p:spPr>
          <a:xfrm>
            <a:off x="142844" y="2643182"/>
            <a:ext cx="8715436" cy="646331"/>
          </a:xfrm>
          <a:prstGeom prst="rect">
            <a:avLst/>
          </a:prstGeom>
        </p:spPr>
        <p:txBody>
          <a:bodyPr wrap="square">
            <a:spAutoFit/>
          </a:bodyPr>
          <a:lstStyle/>
          <a:p>
            <a:r>
              <a:rPr lang="en-US" dirty="0" smtClean="0">
                <a:solidFill>
                  <a:srgbClr val="006C86"/>
                </a:solidFill>
              </a:rPr>
              <a:t>Data Domain refers to all the valid values which a column may contain and can be done by giving data type to the column.</a:t>
            </a:r>
            <a:endParaRPr lang="en-US" dirty="0">
              <a:solidFill>
                <a:srgbClr val="006C86"/>
              </a:solidFill>
            </a:endParaRPr>
          </a:p>
        </p:txBody>
      </p:sp>
    </p:spTree>
    <p:extLst>
      <p:ext uri="{BB962C8B-B14F-4D97-AF65-F5344CB8AC3E}">
        <p14:creationId xmlns:p14="http://schemas.microsoft.com/office/powerpoint/2010/main" xmlns="" val="641206053"/>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2400"/>
            <a:ext cx="8839200" cy="1261884"/>
          </a:xfrm>
          <a:prstGeom prst="rect">
            <a:avLst/>
          </a:prstGeom>
          <a:solidFill>
            <a:srgbClr val="5F9378"/>
          </a:solidFill>
        </p:spPr>
        <p:txBody>
          <a:bodyPr wrap="square">
            <a:spAutoFit/>
          </a:bodyPr>
          <a:lstStyle/>
          <a:p>
            <a:pPr algn="just"/>
            <a:r>
              <a:rPr lang="en-IN" dirty="0">
                <a:solidFill>
                  <a:srgbClr val="E8F97F"/>
                </a:solidFill>
                <a:latin typeface="Arial" panose="020B0604020202020204" pitchFamily="34" charset="0"/>
                <a:cs typeface="Arial" panose="020B0604020202020204" pitchFamily="34" charset="0"/>
              </a:rPr>
              <a:t>First, you specify the name of the stored function after CREATE FUNCTION clause. Second, you list all parameters of the stored function inside the parentheses. </a:t>
            </a:r>
            <a:endParaRPr lang="en-IN" dirty="0" smtClean="0">
              <a:solidFill>
                <a:srgbClr val="E8F97F"/>
              </a:solidFill>
              <a:latin typeface="Arial" panose="020B0604020202020204" pitchFamily="34" charset="0"/>
              <a:cs typeface="Arial" panose="020B0604020202020204" pitchFamily="34" charset="0"/>
            </a:endParaRPr>
          </a:p>
          <a:p>
            <a:pPr algn="just"/>
            <a:r>
              <a:rPr lang="en-IN" sz="2000" dirty="0" smtClean="0">
                <a:solidFill>
                  <a:srgbClr val="FFFF00"/>
                </a:solidFill>
                <a:latin typeface="Arial" panose="020B0604020202020204" pitchFamily="34" charset="0"/>
                <a:cs typeface="Arial" panose="020B0604020202020204" pitchFamily="34" charset="0"/>
              </a:rPr>
              <a:t>By </a:t>
            </a:r>
            <a:r>
              <a:rPr lang="en-IN" sz="2000" dirty="0">
                <a:solidFill>
                  <a:srgbClr val="FFFF00"/>
                </a:solidFill>
                <a:latin typeface="Arial" panose="020B0604020202020204" pitchFamily="34" charset="0"/>
                <a:cs typeface="Arial" panose="020B0604020202020204" pitchFamily="34" charset="0"/>
              </a:rPr>
              <a:t>default, all parameters are IN parameters. You cannot specify IN , OUT or INOUT modifiers to the parameters.</a:t>
            </a:r>
            <a:endParaRPr lang="en-IN" sz="1600" dirty="0">
              <a:solidFill>
                <a:srgbClr val="FFFF00"/>
              </a:solidFill>
              <a:latin typeface="Arial" panose="020B0604020202020204" pitchFamily="34" charset="0"/>
              <a:cs typeface="Arial" panose="020B0604020202020204" pitchFamily="34" charset="0"/>
            </a:endParaRPr>
          </a:p>
        </p:txBody>
      </p:sp>
      <p:sp>
        <p:nvSpPr>
          <p:cNvPr id="4" name="Rectangle 3"/>
          <p:cNvSpPr/>
          <p:nvPr/>
        </p:nvSpPr>
        <p:spPr>
          <a:xfrm>
            <a:off x="152400" y="3581400"/>
            <a:ext cx="8839200" cy="984885"/>
          </a:xfrm>
          <a:prstGeom prst="rect">
            <a:avLst/>
          </a:prstGeom>
          <a:solidFill>
            <a:srgbClr val="5F9378"/>
          </a:solidFill>
        </p:spPr>
        <p:txBody>
          <a:bodyPr wrap="square">
            <a:spAutoFit/>
          </a:bodyPr>
          <a:lstStyle/>
          <a:p>
            <a:pPr algn="just"/>
            <a:r>
              <a:rPr lang="en-IN" dirty="0">
                <a:solidFill>
                  <a:srgbClr val="E8F97F"/>
                </a:solidFill>
                <a:latin typeface="Arial" panose="020B0604020202020204" pitchFamily="34" charset="0"/>
                <a:cs typeface="Arial" panose="020B0604020202020204" pitchFamily="34" charset="0"/>
              </a:rPr>
              <a:t>The </a:t>
            </a:r>
            <a:r>
              <a:rPr lang="en-IN" sz="2000" dirty="0">
                <a:solidFill>
                  <a:srgbClr val="FFFF00"/>
                </a:solidFill>
                <a:latin typeface="Arial" panose="020B0604020202020204" pitchFamily="34" charset="0"/>
                <a:cs typeface="Arial" panose="020B0604020202020204" pitchFamily="34" charset="0"/>
              </a:rPr>
              <a:t>RETURNS</a:t>
            </a:r>
            <a:r>
              <a:rPr lang="en-IN" sz="1600" dirty="0">
                <a:solidFill>
                  <a:srgbClr val="E8F97F"/>
                </a:solidFill>
                <a:latin typeface="Arial" panose="020B0604020202020204" pitchFamily="34" charset="0"/>
                <a:cs typeface="Arial" panose="020B0604020202020204" pitchFamily="34" charset="0"/>
              </a:rPr>
              <a:t> </a:t>
            </a:r>
            <a:r>
              <a:rPr lang="en-IN" dirty="0">
                <a:solidFill>
                  <a:srgbClr val="E8F97F"/>
                </a:solidFill>
                <a:latin typeface="Arial" panose="020B0604020202020204" pitchFamily="34" charset="0"/>
                <a:cs typeface="Arial" panose="020B0604020202020204" pitchFamily="34" charset="0"/>
              </a:rPr>
              <a:t>clause may be specified </a:t>
            </a:r>
            <a:r>
              <a:rPr lang="en-IN" i="1" dirty="0">
                <a:solidFill>
                  <a:srgbClr val="FFFF00"/>
                </a:solidFill>
                <a:latin typeface="Arial" panose="020B0604020202020204" pitchFamily="34" charset="0"/>
                <a:cs typeface="Arial" panose="020B0604020202020204" pitchFamily="34" charset="0"/>
              </a:rPr>
              <a:t>only for a FUNCTION</a:t>
            </a:r>
            <a:r>
              <a:rPr lang="en-IN" dirty="0">
                <a:solidFill>
                  <a:srgbClr val="E8F97F"/>
                </a:solidFill>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solidFill>
                  <a:srgbClr val="FFFF00"/>
                </a:solidFill>
                <a:latin typeface="Arial" panose="020B0604020202020204" pitchFamily="34" charset="0"/>
                <a:cs typeface="Arial" panose="020B0604020202020204" pitchFamily="34" charset="0"/>
              </a:rPr>
              <a:t>RETURN</a:t>
            </a:r>
            <a:r>
              <a:rPr lang="en-IN" dirty="0">
                <a:solidFill>
                  <a:srgbClr val="E8F97F"/>
                </a:solidFill>
                <a:latin typeface="Arial" panose="020B0604020202020204" pitchFamily="34" charset="0"/>
                <a:cs typeface="Arial" panose="020B0604020202020204" pitchFamily="34" charset="0"/>
              </a:rPr>
              <a:t> value statement.</a:t>
            </a:r>
          </a:p>
        </p:txBody>
      </p:sp>
      <p:sp>
        <p:nvSpPr>
          <p:cNvPr id="5" name="Rectangle 4"/>
          <p:cNvSpPr/>
          <p:nvPr/>
        </p:nvSpPr>
        <p:spPr>
          <a:xfrm>
            <a:off x="152400" y="5023485"/>
            <a:ext cx="8763000" cy="1477328"/>
          </a:xfrm>
          <a:prstGeom prst="rect">
            <a:avLst/>
          </a:prstGeom>
        </p:spPr>
        <p:txBody>
          <a:bodyPr wrap="square">
            <a:spAutoFit/>
          </a:bodyPr>
          <a:lstStyle/>
          <a:p>
            <a:r>
              <a:rPr lang="en-IN" dirty="0" smtClean="0">
                <a:solidFill>
                  <a:srgbClr val="FF0000"/>
                </a:solidFill>
              </a:rPr>
              <a:t>Note:</a:t>
            </a:r>
            <a:r>
              <a:rPr lang="en-IN" dirty="0" smtClean="0"/>
              <a:t> ERROR </a:t>
            </a:r>
            <a:r>
              <a:rPr lang="en-IN" dirty="0"/>
              <a:t>1415 (0A000): Not allowed to return a result set from a </a:t>
            </a:r>
            <a:r>
              <a:rPr lang="en-IN" dirty="0" smtClean="0"/>
              <a:t>function</a:t>
            </a:r>
          </a:p>
          <a:p>
            <a:endParaRPr lang="en-IN" dirty="0"/>
          </a:p>
          <a:p>
            <a:r>
              <a:rPr lang="en-IN" dirty="0" smtClean="0"/>
              <a:t> </a:t>
            </a:r>
            <a:r>
              <a:rPr lang="en-IN" dirty="0">
                <a:solidFill>
                  <a:srgbClr val="FF0000"/>
                </a:solidFill>
              </a:rPr>
              <a:t>SELECT "Hello World";             </a:t>
            </a:r>
            <a:r>
              <a:rPr lang="en-IN" dirty="0" smtClean="0">
                <a:solidFill>
                  <a:srgbClr val="92D050"/>
                </a:solidFill>
              </a:rPr>
              <a:t>// will not work in </a:t>
            </a:r>
            <a:r>
              <a:rPr lang="en-IN" dirty="0">
                <a:solidFill>
                  <a:srgbClr val="92D050"/>
                </a:solidFill>
              </a:rPr>
              <a:t>FUNCTION</a:t>
            </a:r>
            <a:endParaRPr lang="en-IN" dirty="0" smtClean="0">
              <a:solidFill>
                <a:srgbClr val="92D050"/>
              </a:solidFill>
            </a:endParaRPr>
          </a:p>
          <a:p>
            <a:r>
              <a:rPr lang="en-IN" dirty="0" smtClean="0"/>
              <a:t> SELECT "</a:t>
            </a:r>
            <a:r>
              <a:rPr lang="en-IN" dirty="0"/>
              <a:t>Hello </a:t>
            </a:r>
            <a:r>
              <a:rPr lang="en-IN" dirty="0" smtClean="0"/>
              <a:t>World" into x;   </a:t>
            </a:r>
            <a:r>
              <a:rPr lang="en-IN" dirty="0" smtClean="0">
                <a:solidFill>
                  <a:srgbClr val="92D050"/>
                </a:solidFill>
              </a:rPr>
              <a:t>// will work in FUNCTION</a:t>
            </a:r>
            <a:endParaRPr lang="en-IN" dirty="0">
              <a:solidFill>
                <a:srgbClr val="92D050"/>
              </a:solidFill>
            </a:endParaRPr>
          </a:p>
          <a:p>
            <a:endParaRPr lang="en-IN" dirty="0"/>
          </a:p>
        </p:txBody>
      </p:sp>
      <p:sp>
        <p:nvSpPr>
          <p:cNvPr id="6" name="Rectangle 5"/>
          <p:cNvSpPr/>
          <p:nvPr/>
        </p:nvSpPr>
        <p:spPr>
          <a:xfrm>
            <a:off x="142844" y="1714488"/>
            <a:ext cx="5929354" cy="400110"/>
          </a:xfrm>
          <a:prstGeom prst="rect">
            <a:avLst/>
          </a:prstGeom>
        </p:spPr>
        <p:txBody>
          <a:bodyPr wrap="square">
            <a:spAutoFit/>
          </a:bodyPr>
          <a:lstStyle/>
          <a:p>
            <a:r>
              <a:rPr lang="en-US" sz="2000" dirty="0" smtClean="0">
                <a:solidFill>
                  <a:schemeClr val="accent2">
                    <a:lumMod val="50000"/>
                  </a:schemeClr>
                </a:solidFill>
              </a:rPr>
              <a:t>SET GLOBAL log_bin_trust_function_creators = 1;</a:t>
            </a:r>
            <a:endParaRPr lang="en-US" sz="2000" dirty="0">
              <a:solidFill>
                <a:schemeClr val="accent2">
                  <a:lumMod val="50000"/>
                </a:schemeClr>
              </a:solidFill>
            </a:endParaRPr>
          </a:p>
        </p:txBody>
      </p:sp>
    </p:spTree>
    <p:extLst>
      <p:ext uri="{BB962C8B-B14F-4D97-AF65-F5344CB8AC3E}">
        <p14:creationId xmlns:p14="http://schemas.microsoft.com/office/powerpoint/2010/main" xmlns="" val="645071376"/>
      </p:ext>
    </p:extLst>
  </p:cSld>
  <p:clrMapOvr>
    <a:masterClrMapping/>
  </p:clrMapOvr>
  <p:timing>
    <p:tnLst>
      <p:par>
        <p:cTn id="1" dur="indefinite" restart="never" nodeType="tmRoot"/>
      </p:par>
    </p:tnLst>
  </p:timing>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User Defined Function </a:t>
            </a:r>
            <a:r>
              <a:rPr lang="en-IN" sz="3200" b="1" i="1">
                <a:solidFill>
                  <a:srgbClr val="FFFF00"/>
                </a:solidFill>
                <a:latin typeface="Arial" pitchFamily="34" charset="0"/>
                <a:cs typeface="Arial" pitchFamily="34" charset="0"/>
              </a:rPr>
              <a:t>- Examples</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76200" y="767477"/>
            <a:ext cx="89916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1001;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76200" y="3510677"/>
            <a:ext cx="89916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functionName(para1 varchar(12))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total int default 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sum(sal) into total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(total);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xmlns="" val="479279841"/>
      </p:ext>
    </p:extLst>
  </p:cSld>
  <p:clrMapOvr>
    <a:masterClrMapping/>
  </p:clrMapOvr>
  <p:timing>
    <p:tnLst>
      <p:par>
        <p:cTn id="1" dur="indefinite" restart="never" nodeType="tmRoot"/>
      </p:par>
    </p:tnLst>
  </p:timing>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User Defined Function </a:t>
            </a:r>
            <a:r>
              <a:rPr lang="en-IN" sz="3200" b="1" i="1">
                <a:solidFill>
                  <a:srgbClr val="FFFF00"/>
                </a:solidFill>
                <a:latin typeface="Arial" pitchFamily="34" charset="0"/>
                <a:cs typeface="Arial" pitchFamily="34" charset="0"/>
              </a:rPr>
              <a:t>- Examples</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76200" y="767477"/>
            <a:ext cx="89916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max(deptno) + 1 into x  from dept;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xmlns="" val="3797255485"/>
      </p:ext>
    </p:extLst>
  </p:cSld>
  <p:clrMapOvr>
    <a:masterClrMapping/>
  </p:clrMapOvr>
  <p:timing>
    <p:tnLst>
      <p:par>
        <p:cTn id="1" dur="indefinite" restart="never" nodeType="tmRoot"/>
      </p:par>
    </p:tnLst>
  </p:timing>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User Defined Function </a:t>
            </a:r>
            <a:r>
              <a:rPr lang="en-IN" sz="3200" b="1" i="1">
                <a:solidFill>
                  <a:srgbClr val="FFFF00"/>
                </a:solidFill>
                <a:latin typeface="Arial" pitchFamily="34" charset="0"/>
                <a:cs typeface="Arial" pitchFamily="34" charset="0"/>
              </a:rPr>
              <a:t>- Examples</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76200" y="762000"/>
            <a:ext cx="8991600"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functionName(no int) returns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xmlns="" val="3656056819"/>
      </p:ext>
    </p:extLst>
  </p:cSld>
  <p:clrMapOvr>
    <a:masterClrMapping/>
  </p:clrMapOvr>
  <p:timing>
    <p:tnLst>
      <p:par>
        <p:cTn id="1" dur="indefinite" restart="never" nodeType="tmRoot"/>
      </p:par>
    </p:tnLst>
  </p:timing>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TRIGGERS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2400"/>
            <a:ext cx="8839200" cy="1323439"/>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trigger or database trigger is a stored program executed automatically to respond to a specific event e.g., INSERT, UPDATE or DELETE occurred in a table. The database trigger is powerful tool for protecting the integrity of the data in </a:t>
            </a:r>
            <a:r>
              <a:rPr lang="en-IN" sz="2000" dirty="0" smtClean="0">
                <a:solidFill>
                  <a:srgbClr val="E8F97F"/>
                </a:solidFill>
                <a:latin typeface="Arial" panose="020B0604020202020204" pitchFamily="34" charset="0"/>
                <a:cs typeface="Arial" panose="020B0604020202020204" pitchFamily="34" charset="0"/>
              </a:rPr>
              <a:t>MySQL </a:t>
            </a:r>
            <a:r>
              <a:rPr lang="en-IN" sz="2000" dirty="0">
                <a:solidFill>
                  <a:srgbClr val="E8F97F"/>
                </a:solidFill>
                <a:latin typeface="Arial" panose="020B0604020202020204" pitchFamily="34" charset="0"/>
                <a:cs typeface="Arial" panose="020B0604020202020204" pitchFamily="34" charset="0"/>
              </a:rPr>
              <a:t>databases.</a:t>
            </a:r>
          </a:p>
        </p:txBody>
      </p:sp>
      <p:sp>
        <p:nvSpPr>
          <p:cNvPr id="4" name="Rectangle 3"/>
          <p:cNvSpPr/>
          <p:nvPr/>
        </p:nvSpPr>
        <p:spPr>
          <a:xfrm>
            <a:off x="76200" y="3697069"/>
            <a:ext cx="8991600" cy="1323439"/>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The trigger is always associated with the table named tbl_name, which must refer to a permanent table. You cannot associate a trigger with a TEMPORARY table or a VIEW. If you drop a table, any triggers for the table are also dropped.</a:t>
            </a:r>
          </a:p>
        </p:txBody>
      </p:sp>
    </p:spTree>
    <p:extLst>
      <p:ext uri="{BB962C8B-B14F-4D97-AF65-F5344CB8AC3E}">
        <p14:creationId xmlns:p14="http://schemas.microsoft.com/office/powerpoint/2010/main" xmlns="" val="2024117397"/>
      </p:ext>
    </p:extLst>
  </p:cSld>
  <p:clrMapOvr>
    <a:masterClrMapping/>
  </p:clrMapOvr>
  <p:timing>
    <p:tnLst>
      <p:par>
        <p:cTn id="1" dur="indefinite" restart="never" nodeType="tmRoot"/>
      </p:par>
    </p:tnLst>
  </p:timing>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TRIGGER </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76200" y="1828800"/>
            <a:ext cx="8991600" cy="2308324"/>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CREATE TRIGGER trigger_name</a:t>
            </a:r>
          </a:p>
          <a:p>
            <a:pPr>
              <a:spcAft>
                <a:spcPts val="0"/>
              </a:spcAft>
            </a:pPr>
            <a:r>
              <a:rPr lang="en-IN" dirty="0">
                <a:solidFill>
                  <a:srgbClr val="0077AA"/>
                </a:solidFill>
                <a:latin typeface="Liberation Mono"/>
              </a:rPr>
              <a:t>    trigger_time trigger_event</a:t>
            </a:r>
          </a:p>
          <a:p>
            <a:pPr>
              <a:spcAft>
                <a:spcPts val="0"/>
              </a:spcAft>
            </a:pPr>
            <a:r>
              <a:rPr lang="en-IN" dirty="0">
                <a:solidFill>
                  <a:srgbClr val="0077AA"/>
                </a:solidFill>
                <a:latin typeface="Liberation Mono"/>
              </a:rPr>
              <a:t>    ON tbl_name FOR EACH ROW</a:t>
            </a:r>
          </a:p>
          <a:p>
            <a:pPr>
              <a:spcAft>
                <a:spcPts val="0"/>
              </a:spcAft>
            </a:pPr>
            <a:r>
              <a:rPr lang="en-IN" dirty="0">
                <a:solidFill>
                  <a:srgbClr val="0077AA"/>
                </a:solidFill>
                <a:latin typeface="Liberation Mono"/>
              </a:rPr>
              <a:t>    trigger_body</a:t>
            </a:r>
          </a:p>
          <a:p>
            <a:pPr>
              <a:spcAft>
                <a:spcPts val="0"/>
              </a:spcAft>
            </a:pPr>
            <a:endParaRPr lang="en-IN" dirty="0">
              <a:solidFill>
                <a:srgbClr val="0077AA"/>
              </a:solidFill>
              <a:latin typeface="Liberation Mono"/>
            </a:endParaRPr>
          </a:p>
          <a:p>
            <a:pPr>
              <a:spcAft>
                <a:spcPts val="0"/>
              </a:spcAft>
            </a:pPr>
            <a:r>
              <a:rPr lang="en-IN" dirty="0">
                <a:solidFill>
                  <a:srgbClr val="0077AA"/>
                </a:solidFill>
                <a:latin typeface="Liberation Mono"/>
              </a:rPr>
              <a:t>trigger_time: { BEFORE | AFTER }</a:t>
            </a:r>
          </a:p>
          <a:p>
            <a:pPr>
              <a:spcAft>
                <a:spcPts val="0"/>
              </a:spcAft>
            </a:pPr>
            <a:endParaRPr lang="en-IN" dirty="0">
              <a:solidFill>
                <a:srgbClr val="0077AA"/>
              </a:solidFill>
              <a:latin typeface="Liberation Mono"/>
            </a:endParaRPr>
          </a:p>
          <a:p>
            <a:pPr>
              <a:spcAft>
                <a:spcPts val="0"/>
              </a:spcAft>
            </a:pPr>
            <a:r>
              <a:rPr lang="en-IN" dirty="0">
                <a:solidFill>
                  <a:srgbClr val="0077AA"/>
                </a:solidFill>
                <a:latin typeface="Liberation Mono"/>
              </a:rPr>
              <a:t>trigger_event: { INSERT | UPDATE | DELETE }</a:t>
            </a:r>
          </a:p>
        </p:txBody>
      </p:sp>
      <p:sp>
        <p:nvSpPr>
          <p:cNvPr id="6" name="Rectangle 5"/>
          <p:cNvSpPr/>
          <p:nvPr/>
        </p:nvSpPr>
        <p:spPr>
          <a:xfrm>
            <a:off x="76200" y="838200"/>
            <a:ext cx="8991600" cy="923330"/>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r>
              <a:rPr lang="en-US" b="1" dirty="0">
                <a:latin typeface="Arial" panose="020B0604020202020204" pitchFamily="34" charset="0"/>
                <a:cs typeface="Arial" panose="020B0604020202020204" pitchFamily="34" charset="0"/>
              </a:rPr>
              <a:t>You cannot associate a trigger with a TEMPORARY table or a VIEW</a:t>
            </a:r>
            <a:r>
              <a:rPr lang="en-US" b="1" dirty="0" smtClean="0">
                <a:latin typeface="Arial" panose="020B0604020202020204" pitchFamily="34" charset="0"/>
                <a:cs typeface="Arial" panose="020B0604020202020204" pitchFamily="34" charset="0"/>
              </a:rPr>
              <a:t>.</a:t>
            </a:r>
            <a:endParaRPr lang="en-US" b="1" dirty="0">
              <a:latin typeface="Arial" panose="020B0604020202020204" pitchFamily="34" charset="0"/>
              <a:cs typeface="Arial" panose="020B0604020202020204" pitchFamily="34" charset="0"/>
            </a:endParaRPr>
          </a:p>
        </p:txBody>
      </p:sp>
      <p:sp>
        <p:nvSpPr>
          <p:cNvPr id="7" name="Rectangle 6"/>
          <p:cNvSpPr/>
          <p:nvPr/>
        </p:nvSpPr>
        <p:spPr>
          <a:xfrm>
            <a:off x="152400" y="4736068"/>
            <a:ext cx="8839200" cy="369332"/>
          </a:xfrm>
          <a:prstGeom prst="rect">
            <a:avLst/>
          </a:prstGeom>
          <a:solidFill>
            <a:schemeClr val="bg1"/>
          </a:solidFill>
        </p:spPr>
        <p:txBody>
          <a:bodyPr wrap="square">
            <a:spAutoFit/>
          </a:bodyPr>
          <a:lstStyle/>
          <a:p>
            <a:r>
              <a:rPr lang="en-IN" dirty="0">
                <a:solidFill>
                  <a:srgbClr val="0077AA"/>
                </a:solidFill>
                <a:latin typeface="Liberation Mono"/>
              </a:rPr>
              <a:t>SHOW CREATE TRIGGER trigger_name</a:t>
            </a:r>
          </a:p>
        </p:txBody>
      </p:sp>
      <p:sp>
        <p:nvSpPr>
          <p:cNvPr id="2" name="Rectangle 1"/>
          <p:cNvSpPr/>
          <p:nvPr/>
        </p:nvSpPr>
        <p:spPr>
          <a:xfrm>
            <a:off x="163286" y="5410200"/>
            <a:ext cx="5704114" cy="400110"/>
          </a:xfrm>
          <a:prstGeom prst="rect">
            <a:avLst/>
          </a:prstGeom>
          <a:solidFill>
            <a:srgbClr val="DC525C"/>
          </a:solidFill>
        </p:spPr>
        <p:txBody>
          <a:bodyPr wrap="square">
            <a:spAutoFit/>
          </a:bodyPr>
          <a:lstStyle/>
          <a:p>
            <a:r>
              <a:rPr lang="en-IN" sz="2000" dirty="0" smtClean="0">
                <a:solidFill>
                  <a:srgbClr val="FFC000"/>
                </a:solidFill>
                <a:latin typeface="Arial" panose="020B0604020202020204" pitchFamily="34" charset="0"/>
                <a:cs typeface="Arial" panose="020B0604020202020204" pitchFamily="34" charset="0"/>
              </a:rPr>
              <a:t>DESC INFORMATION_SCHEMA.TRIGGERS</a:t>
            </a:r>
            <a:endParaRPr lang="en-IN" sz="2000" dirty="0">
              <a:solidFill>
                <a:srgbClr val="FFC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1888187217"/>
      </p:ext>
    </p:extLst>
  </p:cSld>
  <p:clrMapOvr>
    <a:masterClrMapping/>
  </p:clrMapOvr>
  <p:timing>
    <p:tnLst>
      <p:par>
        <p:cTn id="1" dur="indefinite" restart="never" nodeType="tmRoot"/>
      </p:par>
    </p:tnLst>
  </p:timing>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TRIGGER</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20868" y="685800"/>
            <a:ext cx="8915400" cy="5078313"/>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xmlns="" val="3421966015"/>
      </p:ext>
    </p:extLst>
  </p:cSld>
  <p:clrMapOvr>
    <a:masterClrMapping/>
  </p:clrMapOvr>
  <p:timing>
    <p:tnLst>
      <p:par>
        <p:cTn id="1" dur="indefinite" restart="never" nodeType="tmRoot"/>
      </p:par>
    </p:tnLst>
  </p:timing>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What is trigger_time  and  trigger_event ?</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2260699"/>
            <a:ext cx="8839200" cy="2616101"/>
          </a:xfrm>
          <a:prstGeom prst="rect">
            <a:avLst/>
          </a:prstGeom>
        </p:spPr>
        <p:txBody>
          <a:bodyPr wrap="square">
            <a:spAutoFit/>
          </a:bodyPr>
          <a:lstStyle/>
          <a:p>
            <a:pPr algn="just"/>
            <a:r>
              <a:rPr lang="en-IN" b="1" dirty="0">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The trigger activates whenever a new row is inserted into the table; for example</a:t>
            </a:r>
            <a:r>
              <a:rPr lang="en-IN" b="1" dirty="0">
                <a:latin typeface="Arial" panose="020B0604020202020204" pitchFamily="34" charset="0"/>
                <a:cs typeface="Arial" panose="020B0604020202020204" pitchFamily="34" charset="0"/>
              </a:rPr>
              <a:t>, through INSERT, LOAD DATA, and REPLACE statements.</a:t>
            </a:r>
          </a:p>
          <a:p>
            <a:pPr algn="just"/>
            <a:endParaRPr lang="en-IN" sz="1000" dirty="0">
              <a:latin typeface="Arial" panose="020B0604020202020204" pitchFamily="34" charset="0"/>
              <a:cs typeface="Arial" panose="020B0604020202020204" pitchFamily="34" charset="0"/>
            </a:endParaRPr>
          </a:p>
          <a:p>
            <a:pPr algn="just"/>
            <a:r>
              <a:rPr lang="en-IN" b="1" dirty="0">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The trigger activates whenever a row is modified; for example, </a:t>
            </a:r>
            <a:r>
              <a:rPr lang="en-IN" b="1" dirty="0">
                <a:latin typeface="Arial" panose="020B0604020202020204" pitchFamily="34" charset="0"/>
                <a:cs typeface="Arial" panose="020B0604020202020204" pitchFamily="34" charset="0"/>
              </a:rPr>
              <a:t>through UPDATE statements.</a:t>
            </a:r>
          </a:p>
          <a:p>
            <a:pPr algn="just"/>
            <a:endParaRPr lang="en-IN" sz="1000" b="1" dirty="0">
              <a:latin typeface="Arial" panose="020B0604020202020204" pitchFamily="34" charset="0"/>
              <a:cs typeface="Arial" panose="020B0604020202020204" pitchFamily="34" charset="0"/>
            </a:endParaRPr>
          </a:p>
          <a:p>
            <a:pPr algn="just"/>
            <a:r>
              <a:rPr lang="en-IN" b="1" dirty="0">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The trigger activates whenever a row is deleted from the table; for example, </a:t>
            </a:r>
            <a:r>
              <a:rPr lang="en-IN" b="1" dirty="0">
                <a:latin typeface="Arial" panose="020B0604020202020204" pitchFamily="34" charset="0"/>
                <a:cs typeface="Arial" panose="020B0604020202020204" pitchFamily="34" charset="0"/>
              </a:rPr>
              <a:t>through DELETE and REPLACE statements.</a:t>
            </a:r>
            <a:r>
              <a:rPr lang="en-IN" dirty="0">
                <a:latin typeface="Arial" panose="020B0604020202020204" pitchFamily="34" charset="0"/>
                <a:cs typeface="Arial" panose="020B0604020202020204" pitchFamily="34" charset="0"/>
              </a:rPr>
              <a:t> DROP TABLE and TRUNCATE TABLE statements on the table do not activate this trigger, because they do not use DELETE. Dropping a partition does not activate DELETE triggers, either.</a:t>
            </a:r>
          </a:p>
        </p:txBody>
      </p:sp>
      <p:sp>
        <p:nvSpPr>
          <p:cNvPr id="5" name="Rectangle 4"/>
          <p:cNvSpPr/>
          <p:nvPr/>
        </p:nvSpPr>
        <p:spPr>
          <a:xfrm>
            <a:off x="152400" y="838200"/>
            <a:ext cx="8839200" cy="646331"/>
          </a:xfrm>
          <a:prstGeom prst="rect">
            <a:avLst/>
          </a:prstGeom>
        </p:spPr>
        <p:txBody>
          <a:bodyPr wrap="square">
            <a:spAutoFit/>
          </a:bodyPr>
          <a:lstStyle/>
          <a:p>
            <a:pPr algn="just"/>
            <a:r>
              <a:rPr lang="en-US" b="1" dirty="0">
                <a:latin typeface="Arial" panose="020B0604020202020204" pitchFamily="34" charset="0"/>
                <a:cs typeface="Arial" panose="020B0604020202020204" pitchFamily="34" charset="0"/>
              </a:rPr>
              <a:t>trigger_time</a:t>
            </a:r>
            <a:r>
              <a:rPr lang="en-US" dirty="0">
                <a:latin typeface="Arial" panose="020B0604020202020204" pitchFamily="34" charset="0"/>
                <a:cs typeface="Arial" panose="020B0604020202020204" pitchFamily="34" charset="0"/>
              </a:rPr>
              <a:t> : trigger_time is the trigger action time. It can be </a:t>
            </a:r>
            <a:r>
              <a:rPr lang="en-US" b="1" dirty="0">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to indicate that the trigger activates before or after each row to be modified.</a:t>
            </a:r>
          </a:p>
        </p:txBody>
      </p:sp>
      <p:sp>
        <p:nvSpPr>
          <p:cNvPr id="6" name="Rectangle 5"/>
          <p:cNvSpPr/>
          <p:nvPr/>
        </p:nvSpPr>
        <p:spPr>
          <a:xfrm>
            <a:off x="152400" y="1737956"/>
            <a:ext cx="8839200" cy="369332"/>
          </a:xfrm>
          <a:prstGeom prst="rect">
            <a:avLst/>
          </a:prstGeom>
        </p:spPr>
        <p:txBody>
          <a:bodyPr wrap="square">
            <a:spAutoFit/>
          </a:bodyPr>
          <a:lstStyle/>
          <a:p>
            <a:r>
              <a:rPr lang="en-US" b="1" dirty="0">
                <a:latin typeface="Arial" panose="020B0604020202020204" pitchFamily="34" charset="0"/>
                <a:cs typeface="Arial" panose="020B0604020202020204" pitchFamily="34" charset="0"/>
              </a:rPr>
              <a:t>trigger_event</a:t>
            </a:r>
            <a:r>
              <a:rPr lang="en-US" dirty="0">
                <a:latin typeface="Arial" panose="020B0604020202020204" pitchFamily="34" charset="0"/>
                <a:cs typeface="Arial" panose="020B0604020202020204" pitchFamily="34" charset="0"/>
              </a:rPr>
              <a:t> </a:t>
            </a:r>
            <a:r>
              <a:rPr lang="en-US" dirty="0" smtClean="0">
                <a:latin typeface="Arial" panose="020B0604020202020204" pitchFamily="34" charset="0"/>
                <a:cs typeface="Arial" panose="020B0604020202020204" pitchFamily="34" charset="0"/>
              </a:rPr>
              <a:t>: trigger_event </a:t>
            </a:r>
            <a:r>
              <a:rPr lang="en-US" dirty="0">
                <a:latin typeface="Arial" panose="020B0604020202020204" pitchFamily="34" charset="0"/>
                <a:cs typeface="Arial" panose="020B0604020202020204" pitchFamily="34" charset="0"/>
              </a:rPr>
              <a:t>indicates the kind of operation that activates the trigger.</a:t>
            </a:r>
          </a:p>
        </p:txBody>
      </p:sp>
    </p:spTree>
    <p:extLst>
      <p:ext uri="{BB962C8B-B14F-4D97-AF65-F5344CB8AC3E}">
        <p14:creationId xmlns:p14="http://schemas.microsoft.com/office/powerpoint/2010/main" xmlns="" val="2722119115"/>
      </p:ext>
    </p:extLst>
  </p:cSld>
  <p:clrMapOvr>
    <a:masterClrMapping/>
  </p:clrMapOvr>
  <p:timing>
    <p:tnLst>
      <p:par>
        <p:cTn id="1" dur="indefinite" restart="never" nodeType="tmRoot"/>
      </p:par>
    </p:tnLst>
  </p:timing>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BEFORE and </a:t>
            </a:r>
            <a:r>
              <a:rPr lang="en-US" sz="3200" b="1" i="1" dirty="0" smtClean="0">
                <a:solidFill>
                  <a:srgbClr val="FFFF00"/>
                </a:solidFill>
                <a:latin typeface="Arial" pitchFamily="34" charset="0"/>
                <a:cs typeface="Arial" pitchFamily="34" charset="0"/>
              </a:rPr>
              <a:t>AFTER</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228600" y="990600"/>
            <a:ext cx="8686800" cy="3139321"/>
          </a:xfrm>
          <a:prstGeom prst="rect">
            <a:avLst/>
          </a:prstGeom>
        </p:spPr>
        <p:txBody>
          <a:bodyPr wrap="square">
            <a:spAutoFit/>
          </a:bodyPr>
          <a:lstStyle/>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a BEFORE trigger fails, the operation on the corresponding row is not performed</a:t>
            </a:r>
            <a:r>
              <a:rPr lang="en-IN" dirty="0" smtClean="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 BEFORE trigger is activated by the attempt to insert or modify the </a:t>
            </a:r>
            <a:r>
              <a:rPr lang="en-IN" dirty="0" smtClean="0">
                <a:latin typeface="Arial" panose="020B0604020202020204" pitchFamily="34" charset="0"/>
                <a:cs typeface="Arial" panose="020B0604020202020204" pitchFamily="34" charset="0"/>
              </a:rPr>
              <a:t>row or delete the row, </a:t>
            </a:r>
            <a:r>
              <a:rPr lang="en-IN" dirty="0">
                <a:latin typeface="Arial" panose="020B0604020202020204" pitchFamily="34" charset="0"/>
                <a:cs typeface="Arial" panose="020B0604020202020204" pitchFamily="34" charset="0"/>
              </a:rPr>
              <a:t>regardless of whether the attempt subsequently succeeds</a:t>
            </a:r>
            <a:r>
              <a:rPr lang="en-IN" dirty="0" smtClean="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An AFTER trigger is executed only if any BEFORE triggers and the row operation execute successfully</a:t>
            </a:r>
            <a:r>
              <a:rPr lang="en-IN" dirty="0" smtClean="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xmlns="" val="3473350734"/>
      </p:ext>
    </p:extLst>
  </p:cSld>
  <p:clrMapOvr>
    <a:masterClrMapping/>
  </p:clrMapOvr>
  <p:timing>
    <p:tnLst>
      <p:par>
        <p:cTn id="1" dur="indefinite" restart="never" nodeType="tmRoot"/>
      </p:par>
    </p:tnLst>
  </p:timing>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NEW and </a:t>
            </a:r>
            <a:r>
              <a:rPr lang="en-US" sz="3200" b="1" i="1" dirty="0" smtClean="0">
                <a:solidFill>
                  <a:srgbClr val="FFFF00"/>
                </a:solidFill>
                <a:latin typeface="Arial" pitchFamily="34" charset="0"/>
                <a:cs typeface="Arial" pitchFamily="34" charset="0"/>
              </a:rPr>
              <a:t>OLD</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OLD</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NEW</a:t>
            </a:r>
            <a:r>
              <a:rPr lang="en-IN" dirty="0">
                <a:latin typeface="Arial" panose="020B0604020202020204" pitchFamily="34" charset="0"/>
                <a:cs typeface="Arial" panose="020B0604020202020204" pitchFamily="34" charset="0"/>
              </a:rPr>
              <a:t> keywords enable you to access columns in the rows affected by a trigger. </a:t>
            </a:r>
            <a:r>
              <a:rPr lang="en-IN" b="1" dirty="0">
                <a:latin typeface="Arial" panose="020B0604020202020204" pitchFamily="34" charset="0"/>
                <a:cs typeface="Arial" panose="020B0604020202020204" pitchFamily="34" charset="0"/>
              </a:rPr>
              <a:t>OLD</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NEW</a:t>
            </a:r>
            <a:r>
              <a:rPr lang="en-IN" dirty="0">
                <a:latin typeface="Arial" panose="020B0604020202020204" pitchFamily="34" charset="0"/>
                <a:cs typeface="Arial" panose="020B0604020202020204" pitchFamily="34" charset="0"/>
              </a:rPr>
              <a:t> are MySQL extensions to triggers; they are not case sensitive.</a:t>
            </a:r>
            <a:endParaRPr lang="en-US" dirty="0">
              <a:latin typeface="Arial" panose="020B0604020202020204" pitchFamily="34" charset="0"/>
              <a:cs typeface="Arial" panose="020B0604020202020204" pitchFamily="34" charset="0"/>
            </a:endParaRPr>
          </a:p>
        </p:txBody>
      </p:sp>
      <p:sp>
        <p:nvSpPr>
          <p:cNvPr id="7" name="Rectangle 6"/>
          <p:cNvSpPr/>
          <p:nvPr/>
        </p:nvSpPr>
        <p:spPr>
          <a:xfrm>
            <a:off x="76200" y="1688068"/>
            <a:ext cx="8991600" cy="646331"/>
          </a:xfrm>
          <a:prstGeom prst="rect">
            <a:avLst/>
          </a:prstGeom>
          <a:solidFill>
            <a:srgbClr val="5F9378"/>
          </a:solidFill>
        </p:spPr>
        <p:txBody>
          <a:bodyPr wrap="square">
            <a:spAutoFit/>
          </a:bodyPr>
          <a:lstStyle/>
          <a:p>
            <a:pPr algn="just"/>
            <a:r>
              <a:rPr lang="en-IN" dirty="0">
                <a:solidFill>
                  <a:srgbClr val="E8F97F"/>
                </a:solidFill>
                <a:latin typeface="Arial" panose="020B0604020202020204" pitchFamily="34"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76200" y="2630269"/>
            <a:ext cx="8991600" cy="1723549"/>
          </a:xfrm>
          <a:prstGeom prst="rect">
            <a:avLst/>
          </a:prstGeom>
        </p:spPr>
        <p:txBody>
          <a:bodyPr wrap="square">
            <a:spAutoFit/>
          </a:bodyPr>
          <a:lstStyle/>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an INSERT trigger, only </a:t>
            </a:r>
            <a:r>
              <a:rPr lang="en-IN" b="1" dirty="0">
                <a:latin typeface="Arial" panose="020B0604020202020204" pitchFamily="34" charset="0"/>
                <a:cs typeface="Arial" panose="020B0604020202020204" pitchFamily="34" charset="0"/>
              </a:rPr>
              <a:t>NEW.col_name</a:t>
            </a:r>
            <a:r>
              <a:rPr lang="en-IN" dirty="0">
                <a:latin typeface="Arial" panose="020B0604020202020204" pitchFamily="34" charset="0"/>
                <a:cs typeface="Arial" panose="020B0604020202020204" pitchFamily="34" charset="0"/>
              </a:rPr>
              <a:t> can be used; there is no </a:t>
            </a:r>
            <a:r>
              <a:rPr lang="en-IN" b="1" dirty="0" smtClean="0">
                <a:latin typeface="Arial" panose="020B0604020202020204" pitchFamily="34" charset="0"/>
                <a:cs typeface="Arial" panose="020B0604020202020204" pitchFamily="34" charset="0"/>
              </a:rPr>
              <a:t>OLD </a:t>
            </a:r>
            <a:r>
              <a:rPr lang="en-IN" dirty="0" smtClean="0">
                <a:latin typeface="Arial" panose="020B0604020202020204" pitchFamily="34" charset="0"/>
                <a:cs typeface="Arial" panose="020B0604020202020204" pitchFamily="34" charset="0"/>
              </a:rPr>
              <a:t>row</a:t>
            </a:r>
            <a:r>
              <a:rPr lang="en-IN" dirty="0">
                <a:latin typeface="Arial" panose="020B0604020202020204" pitchFamily="34" charset="0"/>
                <a:cs typeface="Arial" panose="020B0604020202020204" pitchFamily="34" charset="0"/>
              </a:rPr>
              <a:t>. </a:t>
            </a:r>
            <a:endParaRPr lang="en-IN" dirty="0" smtClean="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 DELETE trigger, only </a:t>
            </a:r>
            <a:r>
              <a:rPr lang="en-IN" b="1" dirty="0">
                <a:latin typeface="Arial" panose="020B0604020202020204" pitchFamily="34" charset="0"/>
                <a:cs typeface="Arial" panose="020B0604020202020204" pitchFamily="34" charset="0"/>
              </a:rPr>
              <a:t>OLD.col_name</a:t>
            </a:r>
            <a:r>
              <a:rPr lang="en-IN" dirty="0">
                <a:latin typeface="Arial" panose="020B0604020202020204" pitchFamily="34" charset="0"/>
                <a:cs typeface="Arial" panose="020B0604020202020204" pitchFamily="34" charset="0"/>
              </a:rPr>
              <a:t> can be used; there is no </a:t>
            </a:r>
            <a:r>
              <a:rPr lang="en-IN" b="1" dirty="0" smtClean="0">
                <a:latin typeface="Arial" panose="020B0604020202020204" pitchFamily="34" charset="0"/>
                <a:cs typeface="Arial" panose="020B0604020202020204" pitchFamily="34" charset="0"/>
              </a:rPr>
              <a:t>NEW </a:t>
            </a:r>
            <a:r>
              <a:rPr lang="en-IN" dirty="0" smtClean="0">
                <a:latin typeface="Arial" panose="020B0604020202020204" pitchFamily="34" charset="0"/>
                <a:cs typeface="Arial" panose="020B0604020202020204" pitchFamily="34" charset="0"/>
              </a:rPr>
              <a:t>row</a:t>
            </a:r>
            <a:r>
              <a:rPr lang="en-IN" dirty="0">
                <a:latin typeface="Arial" panose="020B0604020202020204" pitchFamily="34" charset="0"/>
                <a:cs typeface="Arial" panose="020B0604020202020204" pitchFamily="34" charset="0"/>
              </a:rPr>
              <a:t>. </a:t>
            </a:r>
            <a:endParaRPr lang="en-IN" dirty="0" smtClean="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an UPDATE trigger, you can use </a:t>
            </a:r>
            <a:r>
              <a:rPr lang="en-IN" b="1" dirty="0">
                <a:latin typeface="Arial" panose="020B0604020202020204" pitchFamily="34" charset="0"/>
                <a:cs typeface="Arial" panose="020B0604020202020204" pitchFamily="34" charset="0"/>
              </a:rPr>
              <a:t>OLD.col_name</a:t>
            </a:r>
            <a:r>
              <a:rPr lang="en-IN" dirty="0">
                <a:latin typeface="Arial" panose="020B0604020202020204" pitchFamily="34" charset="0"/>
                <a:cs typeface="Arial" panose="020B0604020202020204" pitchFamily="34" charset="0"/>
              </a:rPr>
              <a:t> to refer to the columns of a row before it is updated and </a:t>
            </a:r>
            <a:r>
              <a:rPr lang="en-IN" b="1" dirty="0">
                <a:latin typeface="Arial" panose="020B0604020202020204" pitchFamily="34" charset="0"/>
                <a:cs typeface="Arial" panose="020B0604020202020204" pitchFamily="34" charset="0"/>
              </a:rPr>
              <a:t>NEW.col_name</a:t>
            </a:r>
            <a:r>
              <a:rPr lang="en-IN" dirty="0">
                <a:latin typeface="Arial" panose="020B0604020202020204" pitchFamily="34" charset="0"/>
                <a:cs typeface="Arial" panose="020B0604020202020204" pitchFamily="34" charset="0"/>
              </a:rPr>
              <a:t> to refer to the columns of the row after it is updated.</a:t>
            </a:r>
            <a:endParaRPr lang="en-US" dirty="0">
              <a:latin typeface="Arial" panose="020B0604020202020204" pitchFamily="34" charset="0"/>
              <a:cs typeface="Arial" panose="020B0604020202020204" pitchFamily="34" charset="0"/>
            </a:endParaRPr>
          </a:p>
        </p:txBody>
      </p:sp>
      <p:sp>
        <p:nvSpPr>
          <p:cNvPr id="2" name="Rectangle 1"/>
          <p:cNvSpPr/>
          <p:nvPr/>
        </p:nvSpPr>
        <p:spPr>
          <a:xfrm>
            <a:off x="228600" y="4419600"/>
            <a:ext cx="8763000" cy="1323439"/>
          </a:xfrm>
          <a:prstGeom prst="rect">
            <a:avLst/>
          </a:prstGeom>
        </p:spPr>
        <p:txBody>
          <a:bodyPr wrap="square">
            <a:spAutoFit/>
          </a:bodyPr>
          <a:lstStyle/>
          <a:p>
            <a:r>
              <a:rPr lang="en-IN" sz="2000" dirty="0" smtClean="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3581400" y="5867400"/>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xmlns="" val="325237510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228600" y="344269"/>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smtClean="0">
                <a:solidFill>
                  <a:srgbClr val="FF9900"/>
                </a:solidFill>
                <a:latin typeface="Arial" pitchFamily="34" charset="0"/>
                <a:cs typeface="Arial" pitchFamily="34" charset="0"/>
              </a:rPr>
              <a:t>?</a:t>
            </a:r>
            <a:endParaRPr lang="en-US" sz="3600"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55575" y="1001486"/>
            <a:ext cx="8912225" cy="5078313"/>
          </a:xfrm>
          <a:prstGeom prst="rect">
            <a:avLst/>
          </a:prstGeom>
        </p:spPr>
        <p:txBody>
          <a:bodyPr wrap="square">
            <a:spAutoFit/>
          </a:bodyPr>
          <a:lstStyle/>
          <a:p>
            <a:r>
              <a:rPr lang="en-US" dirty="0" smtClean="0">
                <a:solidFill>
                  <a:srgbClr val="0089A4"/>
                </a:solidFill>
                <a:latin typeface="Gentium Basic"/>
              </a:rPr>
              <a:t>1</a:t>
            </a:r>
            <a:r>
              <a:rPr lang="en-US" b="1" dirty="0">
                <a:solidFill>
                  <a:srgbClr val="0089A4"/>
                </a:solidFill>
                <a:latin typeface="Gentium Basic"/>
              </a:rPr>
              <a:t>. Candidate Key</a:t>
            </a:r>
            <a:r>
              <a:rPr lang="en-US" dirty="0">
                <a:solidFill>
                  <a:srgbClr val="0089A4"/>
                </a:solidFill>
                <a:latin typeface="Gentium Basic"/>
              </a:rPr>
              <a:t>: are individual columns in a table that qualifies for uniqueness of all the rows. Here in Employee table EmployeeID &amp; SSN are Candidate keys.</a:t>
            </a:r>
          </a:p>
          <a:p>
            <a:endParaRPr lang="en-US" dirty="0">
              <a:solidFill>
                <a:srgbClr val="0089A4"/>
              </a:solidFill>
              <a:latin typeface="Gentium Basic"/>
            </a:endParaRPr>
          </a:p>
          <a:p>
            <a:r>
              <a:rPr lang="en-US" dirty="0">
                <a:solidFill>
                  <a:srgbClr val="0089A4"/>
                </a:solidFill>
                <a:latin typeface="Gentium Basic"/>
              </a:rPr>
              <a:t>2. </a:t>
            </a:r>
            <a:r>
              <a:rPr lang="en-US" b="1" dirty="0">
                <a:solidFill>
                  <a:srgbClr val="0089A4"/>
                </a:solidFill>
                <a:latin typeface="Gentium Basic"/>
              </a:rPr>
              <a:t>Primary Key</a:t>
            </a:r>
            <a:r>
              <a:rPr lang="en-US" dirty="0">
                <a:solidFill>
                  <a:srgbClr val="0089A4"/>
                </a:solidFill>
                <a:latin typeface="Gentium Basic"/>
              </a:rPr>
              <a:t>: is the columns you choose to maintain uniqueness in a table. Here in Employee table you can choose either EmployeeID or SSN columns, EmployeeID is preferable choice, as SSN is a secure value.</a:t>
            </a:r>
          </a:p>
          <a:p>
            <a:endParaRPr lang="en-US" dirty="0">
              <a:solidFill>
                <a:srgbClr val="0089A4"/>
              </a:solidFill>
              <a:latin typeface="Gentium Basic"/>
            </a:endParaRPr>
          </a:p>
          <a:p>
            <a:r>
              <a:rPr lang="en-US" dirty="0">
                <a:solidFill>
                  <a:srgbClr val="0089A4"/>
                </a:solidFill>
                <a:latin typeface="Gentium Basic"/>
              </a:rPr>
              <a:t>3. </a:t>
            </a:r>
            <a:r>
              <a:rPr lang="en-US" b="1" dirty="0">
                <a:solidFill>
                  <a:srgbClr val="0089A4"/>
                </a:solidFill>
                <a:latin typeface="Gentium Basic"/>
              </a:rPr>
              <a:t>Alternate Key</a:t>
            </a:r>
            <a:r>
              <a:rPr lang="en-US" dirty="0">
                <a:solidFill>
                  <a:srgbClr val="0089A4"/>
                </a:solidFill>
                <a:latin typeface="Gentium Basic"/>
              </a:rPr>
              <a:t>: Candidate column other the Primary column, like if EmployeeID is PK then SSN would be the Alternate key.</a:t>
            </a:r>
          </a:p>
          <a:p>
            <a:endParaRPr lang="en-US" dirty="0">
              <a:solidFill>
                <a:srgbClr val="0089A4"/>
              </a:solidFill>
              <a:latin typeface="Gentium Basic"/>
            </a:endParaRPr>
          </a:p>
          <a:p>
            <a:r>
              <a:rPr lang="en-US" dirty="0">
                <a:solidFill>
                  <a:srgbClr val="0089A4"/>
                </a:solidFill>
                <a:latin typeface="Gentium Basic"/>
              </a:rPr>
              <a:t>4. </a:t>
            </a:r>
            <a:r>
              <a:rPr lang="en-US" b="1" dirty="0">
                <a:solidFill>
                  <a:srgbClr val="0089A4"/>
                </a:solidFill>
                <a:latin typeface="Gentium Basic"/>
              </a:rPr>
              <a:t>Super Key</a:t>
            </a:r>
            <a:r>
              <a:rPr lang="en-US" dirty="0">
                <a:solidFill>
                  <a:srgbClr val="0089A4"/>
                </a:solidFill>
                <a:latin typeface="Gentium Basic"/>
              </a:rPr>
              <a:t>: If you add any other column/attribute to a Primary Key then it become a super key, like EmployeeID + FullName is a Super Key.</a:t>
            </a:r>
          </a:p>
          <a:p>
            <a:endParaRPr lang="en-US" dirty="0">
              <a:solidFill>
                <a:srgbClr val="0089A4"/>
              </a:solidFill>
              <a:latin typeface="Gentium Basic"/>
            </a:endParaRPr>
          </a:p>
          <a:p>
            <a:r>
              <a:rPr lang="en-US" dirty="0">
                <a:solidFill>
                  <a:srgbClr val="0089A4"/>
                </a:solidFill>
                <a:latin typeface="Gentium Basic"/>
              </a:rPr>
              <a:t>5. </a:t>
            </a:r>
            <a:r>
              <a:rPr lang="en-US" b="1" dirty="0">
                <a:solidFill>
                  <a:srgbClr val="0089A4"/>
                </a:solidFill>
                <a:latin typeface="Gentium Basic"/>
              </a:rPr>
              <a:t>Composite Key</a:t>
            </a:r>
            <a:r>
              <a:rPr lang="en-US" dirty="0">
                <a:solidFill>
                  <a:srgbClr val="0089A4"/>
                </a:solidFill>
                <a:latin typeface="Gentium Basic"/>
              </a:rPr>
              <a:t>: If a table do not have any single column that qualifies for a Candidate key, then you have to select 2 or more columns to make a row unique. Like if there is no EmployeeID or SSN columns, then you can make FullName + DateOfBirth as Composite primary Key. But still there can be a narrow chance of duplicate row.</a:t>
            </a:r>
          </a:p>
        </p:txBody>
      </p:sp>
      <p:sp>
        <p:nvSpPr>
          <p:cNvPr id="7" name="Rectangle 6"/>
          <p:cNvSpPr/>
          <p:nvPr/>
        </p:nvSpPr>
        <p:spPr>
          <a:xfrm>
            <a:off x="76200" y="71414"/>
            <a:ext cx="7639072" cy="430887"/>
          </a:xfrm>
          <a:prstGeom prst="rect">
            <a:avLst/>
          </a:prstGeom>
          <a:solidFill>
            <a:schemeClr val="accent5">
              <a:lumMod val="20000"/>
              <a:lumOff val="80000"/>
            </a:schemeClr>
          </a:solidFill>
        </p:spPr>
        <p:txBody>
          <a:bodyPr wrap="square">
            <a:spAutoFit/>
          </a:bodyPr>
          <a:lstStyle/>
          <a:p>
            <a:r>
              <a:rPr lang="en-US" sz="2200" b="1" dirty="0">
                <a:solidFill>
                  <a:schemeClr val="accent4">
                    <a:lumMod val="50000"/>
                  </a:schemeClr>
                </a:solidFill>
                <a:latin typeface="Gentium Basic"/>
              </a:rPr>
              <a:t>Employee (</a:t>
            </a:r>
            <a:r>
              <a:rPr lang="en-US" sz="2200" b="1" dirty="0" smtClean="0">
                <a:solidFill>
                  <a:schemeClr val="accent4">
                    <a:lumMod val="50000"/>
                  </a:schemeClr>
                </a:solidFill>
                <a:latin typeface="Gentium Basic"/>
              </a:rPr>
              <a:t>EmployeeID</a:t>
            </a:r>
            <a:r>
              <a:rPr lang="en-US" sz="2200" b="1" dirty="0">
                <a:solidFill>
                  <a:schemeClr val="accent4">
                    <a:lumMod val="50000"/>
                  </a:schemeClr>
                </a:solidFill>
                <a:latin typeface="Gentium Basic"/>
              </a:rPr>
              <a:t>, FullName, SSN, </a:t>
            </a:r>
            <a:r>
              <a:rPr lang="en-US" sz="2200" b="1" dirty="0" smtClean="0">
                <a:solidFill>
                  <a:schemeClr val="accent4">
                    <a:lumMod val="50000"/>
                  </a:schemeClr>
                </a:solidFill>
                <a:latin typeface="Gentium Basic"/>
              </a:rPr>
              <a:t>DateOfBirth)</a:t>
            </a:r>
            <a:endParaRPr lang="en-US" sz="2200" b="1" dirty="0">
              <a:solidFill>
                <a:schemeClr val="accent4">
                  <a:lumMod val="50000"/>
                </a:schemeClr>
              </a:solidFill>
              <a:latin typeface="Gentium Basic"/>
            </a:endParaRPr>
          </a:p>
        </p:txBody>
      </p:sp>
    </p:spTree>
    <p:extLst>
      <p:ext uri="{BB962C8B-B14F-4D97-AF65-F5344CB8AC3E}">
        <p14:creationId xmlns:p14="http://schemas.microsoft.com/office/powerpoint/2010/main" xmlns="" val="1065837352"/>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NOTE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trigger cannot use the </a:t>
            </a:r>
            <a:r>
              <a:rPr lang="en-IN" b="1" i="1" dirty="0">
                <a:latin typeface="Arial" panose="020B0604020202020204" pitchFamily="34" charset="0"/>
                <a:cs typeface="Arial" panose="020B0604020202020204" pitchFamily="34" charset="0"/>
              </a:rPr>
              <a:t>CALL</a:t>
            </a:r>
            <a:r>
              <a:rPr lang="en-IN" dirty="0">
                <a:latin typeface="Arial" panose="020B0604020202020204" pitchFamily="34"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1342202093"/>
      </p:ext>
    </p:extLst>
  </p:cSld>
  <p:clrMapOvr>
    <a:masterClrMapping/>
  </p:clrMapOvr>
  <p:timing>
    <p:tnLst>
      <p:par>
        <p:cTn id="1" dur="indefinite" restart="never" nodeType="tmRoot"/>
      </p:par>
    </p:tnLst>
  </p:timing>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DROP TRIGGER </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152400" y="1881664"/>
            <a:ext cx="88392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DROP TRIGGER [IF EXISTS] [schema_name.]trigger_name</a:t>
            </a:r>
          </a:p>
        </p:txBody>
      </p:sp>
      <p:sp>
        <p:nvSpPr>
          <p:cNvPr id="6" name="Rectangle 5"/>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152400" y="2648129"/>
            <a:ext cx="88392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228600" y="3886200"/>
            <a:ext cx="8610600" cy="1200329"/>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xmlns="" val="1574821277"/>
      </p:ext>
    </p:extLst>
  </p:cSld>
  <p:clrMapOvr>
    <a:masterClrMapping/>
  </p:clrMapOvr>
  <p:timing>
    <p:tnLst>
      <p:par>
        <p:cTn id="1" dur="indefinite" restart="never" nodeType="tmRoot"/>
      </p:par>
    </p:tnLst>
  </p:timing>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228600" y="788075"/>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228600" y="31242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xmlns="" val="196236573"/>
      </p:ext>
    </p:extLst>
  </p:cSld>
  <p:clrMapOvr>
    <a:masterClrMapping/>
  </p:clrMapOvr>
  <p:timing>
    <p:tnLst>
      <p:par>
        <p:cTn id="1" dur="indefinite" restart="never" nodeType="tmRoot"/>
      </p:par>
    </p:tnLst>
  </p:timing>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228600" y="2677886"/>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UPDATE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d1 values (old.dname, new.dname);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228600" y="4761361"/>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DELETE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(old.deptno, old.dname, old.loc, old.pwd,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228600" y="609600"/>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d1 values (new.deptno, new.dname, new.loc, new.pwd);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xmlns="" val="1471185523"/>
      </p:ext>
    </p:extLst>
  </p:cSld>
  <p:clrMapOvr>
    <a:masterClrMapping/>
  </p:clrMapOvr>
  <p:timing>
    <p:tnLst>
      <p:par>
        <p:cTn id="1" dur="indefinite" restart="never" nodeType="tmRoot"/>
      </p:par>
    </p:tnLst>
  </p:timing>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228600" y="3048000"/>
            <a:ext cx="86868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DATE_FORMAT (now(), '%W') = 'Wednesday'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228600" y="762000"/>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(new.deptno, new.dname, new.loc, new.pwd,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xmlns="" val="1960509063"/>
      </p:ext>
    </p:extLst>
  </p:cSld>
  <p:clrMapOvr>
    <a:masterClrMapping/>
  </p:clrMapOvr>
  <p:timing>
    <p:tnLst>
      <p:par>
        <p:cTn id="1" dur="indefinite" restart="never" nodeType="tmRoot"/>
      </p:par>
    </p:tnLst>
  </p:timing>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228600" y="762000"/>
            <a:ext cx="8686800"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new.dname = 'A'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'Apple';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'My error message';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xmlns="" val="317148394"/>
      </p:ext>
    </p:extLst>
  </p:cSld>
  <p:clrMapOvr>
    <a:masterClrMapping/>
  </p:clrMapOvr>
  <p:timing>
    <p:tnLst>
      <p:par>
        <p:cTn id="1" dur="indefinite" restart="never" nodeType="tmRoot"/>
      </p:par>
    </p:tnLst>
  </p:timing>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228600" y="767477"/>
            <a:ext cx="86868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new.deptno &lt; 50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 department number';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228600" y="3586877"/>
            <a:ext cx="8686800"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EMP for 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new.sal &lt;=0 then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new.sal = 25000;</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3733800" y="4800600"/>
            <a:ext cx="5029200" cy="646331"/>
          </a:xfrm>
          <a:prstGeom prst="rect">
            <a:avLst/>
          </a:prstGeom>
        </p:spPr>
        <p:txBody>
          <a:bodyPr wrap="square">
            <a:spAutoFit/>
          </a:bodyPr>
          <a:lstStyle/>
          <a:p>
            <a:r>
              <a:rPr lang="en-US" dirty="0" smtClean="0">
                <a:solidFill>
                  <a:srgbClr val="FF0000"/>
                </a:solidFill>
              </a:rPr>
              <a:t>ERROR 1362 (HY000): Updating of NEW row is not allowed in after trigger</a:t>
            </a:r>
            <a:endParaRPr lang="en-US" dirty="0">
              <a:solidFill>
                <a:srgbClr val="FF0000"/>
              </a:solidFill>
            </a:endParaRPr>
          </a:p>
        </p:txBody>
      </p:sp>
      <p:sp>
        <p:nvSpPr>
          <p:cNvPr id="8" name="Rectangle 7"/>
          <p:cNvSpPr/>
          <p:nvPr/>
        </p:nvSpPr>
        <p:spPr>
          <a:xfrm>
            <a:off x="1676400" y="5562600"/>
            <a:ext cx="7239000" cy="646331"/>
          </a:xfrm>
          <a:prstGeom prst="rect">
            <a:avLst/>
          </a:prstGeom>
        </p:spPr>
        <p:txBody>
          <a:bodyPr wrap="square">
            <a:spAutoFit/>
          </a:bodyPr>
          <a:lstStyle/>
          <a:p>
            <a:r>
              <a:rPr lang="en-US" dirty="0" err="1" smtClean="0">
                <a:solidFill>
                  <a:srgbClr val="0083A2"/>
                </a:solidFill>
              </a:rPr>
              <a:t>mysql</a:t>
            </a:r>
            <a:r>
              <a:rPr lang="en-US" dirty="0" smtClean="0">
                <a:solidFill>
                  <a:srgbClr val="0083A2"/>
                </a:solidFill>
              </a:rPr>
              <a:t>&gt; insert into emp (empno,  ename,  sal,  mgr,  deptno) values(1, ‘ abc',   -10000,  7788, 10);</a:t>
            </a:r>
            <a:endParaRPr lang="en-US" dirty="0">
              <a:solidFill>
                <a:srgbClr val="0083A2"/>
              </a:solidFill>
            </a:endParaRPr>
          </a:p>
        </p:txBody>
      </p:sp>
    </p:spTree>
    <p:extLst>
      <p:ext uri="{BB962C8B-B14F-4D97-AF65-F5344CB8AC3E}">
        <p14:creationId xmlns:p14="http://schemas.microsoft.com/office/powerpoint/2010/main" xmlns="" val="1092632628"/>
      </p:ext>
    </p:extLst>
  </p:cSld>
  <p:clrMapOvr>
    <a:masterClrMapping/>
  </p:clrMapOvr>
  <p:timing>
    <p:tnLst>
      <p:par>
        <p:cTn id="1" dur="indefinite" restart="never" nodeType="tmRoot"/>
      </p:par>
    </p:tnLst>
  </p:timing>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228600" y="906482"/>
            <a:ext cx="8686800"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city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new.c1 &lt;&gt;  '</a:t>
            </a:r>
            <a:r>
              <a:rPr lang="en-IN" dirty="0" err="1">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Pune</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'Invalid city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xmlns="" val="1092632628"/>
      </p:ext>
    </p:extLst>
  </p:cSld>
  <p:clrMapOvr>
    <a:masterClrMapping/>
  </p:clrMapOvr>
  <p:timing>
    <p:tnLst>
      <p:par>
        <p:cTn id="1" dur="indefinite" restart="never" nodeType="tmRoot"/>
      </p:par>
    </p:tnLst>
  </p:timing>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228600" y="906482"/>
            <a:ext cx="8686800"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dept for </a:t>
            </a:r>
          </a:p>
          <a:p>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upper(new.dname);</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114800" y="1981200"/>
            <a:ext cx="4724400" cy="369332"/>
          </a:xfrm>
          <a:prstGeom prst="rect">
            <a:avLst/>
          </a:prstGeom>
        </p:spPr>
        <p:txBody>
          <a:bodyPr wrap="square">
            <a:spAutoFit/>
          </a:bodyPr>
          <a:lstStyle/>
          <a:p>
            <a:r>
              <a:rPr lang="en-US" dirty="0" err="1" smtClean="0">
                <a:solidFill>
                  <a:schemeClr val="accent4">
                    <a:lumMod val="75000"/>
                  </a:schemeClr>
                </a:solidFill>
              </a:rPr>
              <a:t>mysql</a:t>
            </a:r>
            <a:r>
              <a:rPr lang="en-US" dirty="0" smtClean="0">
                <a:solidFill>
                  <a:schemeClr val="accent4">
                    <a:lumMod val="75000"/>
                  </a:schemeClr>
                </a:solidFill>
              </a:rPr>
              <a:t>&gt; insert into dept values(2, '</a:t>
            </a:r>
            <a:r>
              <a:rPr lang="en-US" dirty="0" err="1" smtClean="0">
                <a:solidFill>
                  <a:schemeClr val="accent4">
                    <a:lumMod val="75000"/>
                  </a:schemeClr>
                </a:solidFill>
              </a:rPr>
              <a:t>abc</a:t>
            </a:r>
            <a:r>
              <a:rPr lang="en-US" dirty="0" smtClean="0">
                <a:solidFill>
                  <a:schemeClr val="accent4">
                    <a:lumMod val="75000"/>
                  </a:schemeClr>
                </a:solidFill>
              </a:rPr>
              <a:t>', 2, 2);</a:t>
            </a:r>
          </a:p>
        </p:txBody>
      </p:sp>
    </p:spTree>
    <p:extLst>
      <p:ext uri="{BB962C8B-B14F-4D97-AF65-F5344CB8AC3E}">
        <p14:creationId xmlns:p14="http://schemas.microsoft.com/office/powerpoint/2010/main" xmlns="" val="1092632628"/>
      </p:ext>
    </p:extLst>
  </p:cSld>
  <p:clrMapOvr>
    <a:masterClrMapping/>
  </p:clrMapOvr>
  <p:timing>
    <p:tnLst>
      <p:par>
        <p:cTn id="1" dur="indefinite" restart="never" nodeType="tmRoot"/>
      </p:par>
    </p:tnLst>
  </p:timing>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228600" y="774680"/>
            <a:ext cx="8686800" cy="313932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emp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deptno from DEPT where deptno=new.deptno);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'error';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228600" y="4038600"/>
            <a:ext cx="86868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max(deptno) + 1 from dept);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new.deptno =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xmlns="" val="162685245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3" name="Rectangle 2"/>
          <p:cNvSpPr/>
          <p:nvPr/>
        </p:nvSpPr>
        <p:spPr>
          <a:xfrm>
            <a:off x="2928926" y="330623"/>
            <a:ext cx="6172200" cy="1169551"/>
          </a:xfrm>
          <a:prstGeom prst="rect">
            <a:avLst/>
          </a:prstGeom>
        </p:spPr>
        <p:txBody>
          <a:bodyPr wrap="square">
            <a:spAutoFit/>
          </a:bodyPr>
          <a:lstStyle/>
          <a:p>
            <a:pPr lvl="0" algn="r">
              <a:spcBef>
                <a:spcPct val="0"/>
              </a:spcBef>
              <a:defRPr/>
            </a:pPr>
            <a:r>
              <a:rPr lang="en-IN" sz="3500" b="1" i="1" dirty="0" smtClean="0">
                <a:solidFill>
                  <a:srgbClr val="FF9900"/>
                </a:solidFill>
                <a:latin typeface="Arial" pitchFamily="34" charset="0"/>
                <a:cs typeface="Arial" pitchFamily="34" charset="0"/>
              </a:rPr>
              <a:t>A domain constraint and </a:t>
            </a:r>
            <a:r>
              <a:rPr lang="en-IN" sz="3500" b="1" i="1" dirty="0">
                <a:solidFill>
                  <a:srgbClr val="FF9900"/>
                </a:solidFill>
                <a:latin typeface="Arial" pitchFamily="34" charset="0"/>
                <a:cs typeface="Arial" pitchFamily="34" charset="0"/>
              </a:rPr>
              <a:t>data integrity?</a:t>
            </a:r>
            <a:endParaRPr lang="en-US" sz="35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52400" y="1845439"/>
            <a:ext cx="8839200" cy="646331"/>
          </a:xfrm>
          <a:prstGeom prst="rect">
            <a:avLst/>
          </a:prstGeom>
        </p:spPr>
        <p:txBody>
          <a:bodyPr wrap="square">
            <a:spAutoFit/>
          </a:bodyPr>
          <a:lstStyle/>
          <a:p>
            <a:pPr marL="342900" indent="-342900" algn="just">
              <a:buFont typeface="Arial" panose="020B0604020202020204" pitchFamily="34" charset="0"/>
              <a:buChar char="•"/>
            </a:pPr>
            <a:r>
              <a:rPr lang="en-IN" b="1" dirty="0" smtClean="0">
                <a:solidFill>
                  <a:srgbClr val="0089A4"/>
                </a:solidFill>
                <a:latin typeface="Gentium Basic"/>
              </a:rPr>
              <a:t>Domain Constraint </a:t>
            </a:r>
            <a:r>
              <a:rPr lang="en-IN" b="1" dirty="0">
                <a:solidFill>
                  <a:srgbClr val="0089A4"/>
                </a:solidFill>
                <a:latin typeface="Gentium Basic"/>
              </a:rPr>
              <a:t>= </a:t>
            </a:r>
            <a:r>
              <a:rPr lang="en-IN" dirty="0">
                <a:solidFill>
                  <a:srgbClr val="0089A4"/>
                </a:solidFill>
                <a:latin typeface="Gentium Basic"/>
              </a:rPr>
              <a:t>data type + Constraints (NOT NULL / UNIQUE / PRIMARY KEY / FOREIGN KEY / CHECK / DEFAULT)</a:t>
            </a:r>
          </a:p>
        </p:txBody>
      </p:sp>
      <p:sp>
        <p:nvSpPr>
          <p:cNvPr id="4" name="Rectangle 3"/>
          <p:cNvSpPr/>
          <p:nvPr/>
        </p:nvSpPr>
        <p:spPr>
          <a:xfrm>
            <a:off x="152400" y="2819400"/>
            <a:ext cx="8839200" cy="923330"/>
          </a:xfrm>
          <a:prstGeom prst="rect">
            <a:avLst/>
          </a:prstGeom>
        </p:spPr>
        <p:txBody>
          <a:bodyPr wrap="square">
            <a:spAutoFit/>
          </a:bodyPr>
          <a:lstStyle/>
          <a:p>
            <a:r>
              <a:rPr lang="en-IN" b="1" dirty="0">
                <a:solidFill>
                  <a:srgbClr val="0089A4"/>
                </a:solidFill>
                <a:latin typeface="Gentium Basic"/>
              </a:rPr>
              <a:t>Data</a:t>
            </a:r>
            <a:r>
              <a:rPr lang="en-IN" dirty="0">
                <a:solidFill>
                  <a:srgbClr val="0089A4"/>
                </a:solidFill>
                <a:latin typeface="Gentium Basic"/>
              </a:rPr>
              <a:t> </a:t>
            </a:r>
            <a:r>
              <a:rPr lang="en-IN" b="1" dirty="0">
                <a:solidFill>
                  <a:srgbClr val="0089A4"/>
                </a:solidFill>
                <a:latin typeface="Gentium Basic"/>
              </a:rPr>
              <a:t>integrity</a:t>
            </a:r>
            <a:r>
              <a:rPr lang="en-IN" dirty="0">
                <a:solidFill>
                  <a:srgbClr val="0089A4"/>
                </a:solidFill>
                <a:latin typeface="Gentium Basic"/>
              </a:rPr>
              <a:t> refers to the validity of data, meaning data is consistent and correct</a:t>
            </a:r>
            <a:r>
              <a:rPr lang="en-IN" dirty="0" smtClean="0"/>
              <a:t>. </a:t>
            </a:r>
            <a:r>
              <a:rPr lang="en-IN" dirty="0">
                <a:solidFill>
                  <a:srgbClr val="0089A4"/>
                </a:solidFill>
                <a:latin typeface="Gentium Basic"/>
              </a:rPr>
              <a:t>Data integrity is normally enforced in a database </a:t>
            </a:r>
            <a:r>
              <a:rPr lang="en-IN" dirty="0" smtClean="0">
                <a:solidFill>
                  <a:srgbClr val="0089A4"/>
                </a:solidFill>
                <a:latin typeface="Gentium Basic"/>
              </a:rPr>
              <a:t>by </a:t>
            </a:r>
            <a:r>
              <a:rPr lang="en-IN" dirty="0">
                <a:solidFill>
                  <a:srgbClr val="0089A4"/>
                </a:solidFill>
                <a:latin typeface="Gentium Basic"/>
              </a:rPr>
              <a:t>a series of integrity constraints or rules. </a:t>
            </a:r>
          </a:p>
        </p:txBody>
      </p:sp>
      <p:sp>
        <p:nvSpPr>
          <p:cNvPr id="6" name="Rectangle 5"/>
          <p:cNvSpPr/>
          <p:nvPr/>
        </p:nvSpPr>
        <p:spPr>
          <a:xfrm>
            <a:off x="266700" y="4705224"/>
            <a:ext cx="8610600" cy="1287532"/>
          </a:xfrm>
          <a:prstGeom prst="rect">
            <a:avLst/>
          </a:prstGeom>
        </p:spPr>
        <p:txBody>
          <a:bodyPr wrap="square">
            <a:spAutoFit/>
          </a:bodyPr>
          <a:lstStyle/>
          <a:p>
            <a:pPr>
              <a:lnSpc>
                <a:spcPct val="150000"/>
              </a:lnSpc>
            </a:pPr>
            <a:r>
              <a:rPr lang="en-IN" b="1" i="1" dirty="0">
                <a:solidFill>
                  <a:srgbClr val="006C86"/>
                </a:solidFill>
              </a:rPr>
              <a:t>Entity</a:t>
            </a:r>
            <a:r>
              <a:rPr lang="en-IN" dirty="0">
                <a:solidFill>
                  <a:srgbClr val="006C86"/>
                </a:solidFill>
              </a:rPr>
              <a:t> </a:t>
            </a:r>
            <a:r>
              <a:rPr lang="en-IN" b="1" i="1" dirty="0">
                <a:solidFill>
                  <a:srgbClr val="006C86"/>
                </a:solidFill>
              </a:rPr>
              <a:t>integrity</a:t>
            </a:r>
            <a:r>
              <a:rPr lang="en-IN" dirty="0">
                <a:solidFill>
                  <a:srgbClr val="006C86"/>
                </a:solidFill>
              </a:rPr>
              <a:t> concerns the concept of a primary key.</a:t>
            </a:r>
          </a:p>
          <a:p>
            <a:pPr>
              <a:lnSpc>
                <a:spcPct val="150000"/>
              </a:lnSpc>
            </a:pPr>
            <a:r>
              <a:rPr lang="en-IN" b="1" i="1" dirty="0" smtClean="0">
                <a:solidFill>
                  <a:srgbClr val="006C86"/>
                </a:solidFill>
              </a:rPr>
              <a:t>Referential</a:t>
            </a:r>
            <a:r>
              <a:rPr lang="en-IN" dirty="0" smtClean="0">
                <a:solidFill>
                  <a:srgbClr val="006C86"/>
                </a:solidFill>
              </a:rPr>
              <a:t> </a:t>
            </a:r>
            <a:r>
              <a:rPr lang="en-IN" b="1" i="1" dirty="0">
                <a:solidFill>
                  <a:srgbClr val="006C86"/>
                </a:solidFill>
              </a:rPr>
              <a:t>integrity</a:t>
            </a:r>
            <a:r>
              <a:rPr lang="en-IN" dirty="0">
                <a:solidFill>
                  <a:srgbClr val="006C86"/>
                </a:solidFill>
              </a:rPr>
              <a:t> concerns the concept of a foreign key.</a:t>
            </a:r>
          </a:p>
          <a:p>
            <a:pPr>
              <a:lnSpc>
                <a:spcPct val="150000"/>
              </a:lnSpc>
            </a:pPr>
            <a:r>
              <a:rPr lang="en-IN" b="1" i="1" dirty="0" smtClean="0">
                <a:solidFill>
                  <a:srgbClr val="006C86"/>
                </a:solidFill>
              </a:rPr>
              <a:t>Domain</a:t>
            </a:r>
            <a:r>
              <a:rPr lang="en-IN" i="1" dirty="0" smtClean="0">
                <a:solidFill>
                  <a:srgbClr val="006C86"/>
                </a:solidFill>
              </a:rPr>
              <a:t> </a:t>
            </a:r>
            <a:r>
              <a:rPr lang="en-IN" b="1" i="1" dirty="0" smtClean="0">
                <a:solidFill>
                  <a:srgbClr val="006C86"/>
                </a:solidFill>
              </a:rPr>
              <a:t>integrity</a:t>
            </a:r>
            <a:r>
              <a:rPr lang="en-IN" i="1" dirty="0" smtClean="0">
                <a:solidFill>
                  <a:srgbClr val="006C86"/>
                </a:solidFill>
              </a:rPr>
              <a:t> </a:t>
            </a:r>
            <a:r>
              <a:rPr lang="en-IN" dirty="0" smtClean="0">
                <a:solidFill>
                  <a:srgbClr val="006C86"/>
                </a:solidFill>
              </a:rPr>
              <a:t>A </a:t>
            </a:r>
            <a:r>
              <a:rPr lang="en-IN" dirty="0">
                <a:solidFill>
                  <a:srgbClr val="006C86"/>
                </a:solidFill>
              </a:rPr>
              <a:t>domain is a set of values of the same type.</a:t>
            </a:r>
          </a:p>
        </p:txBody>
      </p:sp>
      <p:sp>
        <p:nvSpPr>
          <p:cNvPr id="7" name="Rectangle 6"/>
          <p:cNvSpPr/>
          <p:nvPr/>
        </p:nvSpPr>
        <p:spPr>
          <a:xfrm>
            <a:off x="214282" y="4058893"/>
            <a:ext cx="8643998" cy="646331"/>
          </a:xfrm>
          <a:prstGeom prst="rect">
            <a:avLst/>
          </a:prstGeom>
        </p:spPr>
        <p:txBody>
          <a:bodyPr wrap="square">
            <a:spAutoFit/>
          </a:bodyPr>
          <a:lstStyle/>
          <a:p>
            <a:r>
              <a:rPr lang="en-IN" dirty="0">
                <a:solidFill>
                  <a:srgbClr val="0089A4"/>
                </a:solidFill>
                <a:latin typeface="Gentium Basic"/>
              </a:rPr>
              <a:t>Three types of integrity </a:t>
            </a:r>
            <a:r>
              <a:rPr lang="en-IN" dirty="0" smtClean="0">
                <a:solidFill>
                  <a:srgbClr val="0089A4"/>
                </a:solidFill>
                <a:latin typeface="Gentium Basic"/>
              </a:rPr>
              <a:t>constraints: </a:t>
            </a:r>
            <a:r>
              <a:rPr lang="en-IN" b="1" i="1" dirty="0">
                <a:solidFill>
                  <a:srgbClr val="0089A4"/>
                </a:solidFill>
                <a:latin typeface="Gentium Basic"/>
              </a:rPr>
              <a:t>entity integrity, referential integrity and domain integrity</a:t>
            </a:r>
            <a:r>
              <a:rPr lang="en-IN" dirty="0">
                <a:solidFill>
                  <a:srgbClr val="0089A4"/>
                </a:solidFill>
                <a:latin typeface="Gentium Basic"/>
              </a:rPr>
              <a:t>:</a:t>
            </a:r>
            <a:endParaRPr lang="en-IN" dirty="0"/>
          </a:p>
        </p:txBody>
      </p:sp>
      <p:sp>
        <p:nvSpPr>
          <p:cNvPr id="8" name="Rectangle 7"/>
          <p:cNvSpPr/>
          <p:nvPr/>
        </p:nvSpPr>
        <p:spPr>
          <a:xfrm>
            <a:off x="0" y="7937"/>
            <a:ext cx="5638800" cy="830997"/>
          </a:xfrm>
          <a:prstGeom prst="rect">
            <a:avLst/>
          </a:prstGeom>
        </p:spPr>
        <p:txBody>
          <a:bodyPr wrap="square">
            <a:spAutoFit/>
          </a:bodyPr>
          <a:lstStyle/>
          <a:p>
            <a:r>
              <a:rPr lang="en-IN" sz="2400" dirty="0">
                <a:solidFill>
                  <a:srgbClr val="C74C49"/>
                </a:solidFill>
              </a:rPr>
              <a:t>Data integrity refers to the correctness and completeness of </a:t>
            </a:r>
            <a:r>
              <a:rPr lang="en-IN" sz="2400" dirty="0" smtClean="0">
                <a:solidFill>
                  <a:srgbClr val="C74C49"/>
                </a:solidFill>
              </a:rPr>
              <a:t>data.</a:t>
            </a:r>
            <a:endParaRPr lang="en-IN" sz="2400" dirty="0">
              <a:solidFill>
                <a:srgbClr val="C74C49"/>
              </a:solidFill>
            </a:endParaRPr>
          </a:p>
        </p:txBody>
      </p:sp>
    </p:spTree>
    <p:extLst>
      <p:ext uri="{BB962C8B-B14F-4D97-AF65-F5344CB8AC3E}">
        <p14:creationId xmlns:p14="http://schemas.microsoft.com/office/powerpoint/2010/main" xmlns="" val="647665937"/>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SQL Injection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76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838200"/>
            <a:ext cx="8991600" cy="369332"/>
          </a:xfrm>
          <a:prstGeom prst="rect">
            <a:avLst/>
          </a:prstGeom>
        </p:spPr>
        <p:txBody>
          <a:bodyPr wrap="square">
            <a:spAutoFit/>
          </a:bodyPr>
          <a:lstStyle/>
          <a:p>
            <a:r>
              <a:rPr lang="en-IN" dirty="0" smtClean="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2604208935"/>
      </p:ext>
    </p:extLst>
  </p:cSld>
  <p:clrMapOvr>
    <a:masterClrMapping/>
  </p:clrMapOvr>
  <p:timing>
    <p:tnLst>
      <p:par>
        <p:cTn id="1" dur="indefinite" restart="never" nodeType="tmRoot"/>
      </p:par>
    </p:tnLst>
  </p:timing>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Injection in Insert/Update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76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838200"/>
            <a:ext cx="8991600" cy="369332"/>
          </a:xfrm>
          <a:prstGeom prst="rect">
            <a:avLst/>
          </a:prstGeom>
        </p:spPr>
        <p:txBody>
          <a:bodyPr wrap="square">
            <a:spAutoFit/>
          </a:bodyPr>
          <a:lstStyle/>
          <a:p>
            <a:r>
              <a:rPr lang="en-IN" dirty="0" smtClean="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2604208935"/>
      </p:ext>
    </p:extLst>
  </p:cSld>
  <p:clrMapOvr>
    <a:masterClrMapping/>
  </p:clrMapOvr>
  <p:timing>
    <p:tnLst>
      <p:par>
        <p:cTn id="1" dur="indefinite" restart="never" nodeType="tmRoot"/>
      </p:par>
    </p:tnLst>
  </p:timing>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Load- XML</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76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838200"/>
            <a:ext cx="8991600" cy="369332"/>
          </a:xfrm>
          <a:prstGeom prst="rect">
            <a:avLst/>
          </a:prstGeom>
        </p:spPr>
        <p:txBody>
          <a:bodyPr wrap="square">
            <a:spAutoFit/>
          </a:bodyPr>
          <a:lstStyle/>
          <a:p>
            <a:r>
              <a:rPr lang="en-IN" dirty="0" smtClean="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2604208935"/>
      </p:ext>
    </p:extLst>
  </p:cSld>
  <p:clrMapOvr>
    <a:masterClrMapping/>
  </p:clrMapOvr>
  <p:timing>
    <p:tnLst>
      <p:par>
        <p:cTn id="1" dur="indefinite" restart="never" nodeType="tmRoot"/>
      </p:par>
    </p:tnLst>
  </p:timing>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XML file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214282" y="1214422"/>
            <a:ext cx="4929222" cy="5016758"/>
          </a:xfrm>
          <a:prstGeom prst="rect">
            <a:avLst/>
          </a:prstGeom>
        </p:spPr>
        <p:txBody>
          <a:bodyPr wrap="square">
            <a:spAutoFit/>
          </a:bodyPr>
          <a:lstStyle/>
          <a:p>
            <a:r>
              <a:rPr lang="en-US" sz="2000" dirty="0" smtClean="0">
                <a:solidFill>
                  <a:srgbClr val="2658E6"/>
                </a:solidFill>
              </a:rPr>
              <a:t>&lt;?xml version="1.0" encoding="utf-16"?&gt;</a:t>
            </a:r>
          </a:p>
          <a:p>
            <a:r>
              <a:rPr lang="en-US" sz="2000" dirty="0" smtClean="0">
                <a:solidFill>
                  <a:srgbClr val="C74C49"/>
                </a:solidFill>
              </a:rPr>
              <a:t>&lt;employees&gt;</a:t>
            </a:r>
          </a:p>
          <a:p>
            <a:r>
              <a:rPr lang="en-US" sz="2000" dirty="0" smtClean="0">
                <a:solidFill>
                  <a:srgbClr val="2658E6"/>
                </a:solidFill>
              </a:rPr>
              <a:t>      </a:t>
            </a:r>
            <a:r>
              <a:rPr lang="en-US" sz="2000" dirty="0" smtClean="0">
                <a:solidFill>
                  <a:schemeClr val="accent4">
                    <a:lumMod val="50000"/>
                  </a:schemeClr>
                </a:solidFill>
              </a:rPr>
              <a:t>&lt;employee&gt;</a:t>
            </a:r>
          </a:p>
          <a:p>
            <a:r>
              <a:rPr lang="en-US" sz="2000" dirty="0" smtClean="0">
                <a:solidFill>
                  <a:srgbClr val="2658E6"/>
                </a:solidFill>
              </a:rPr>
              <a:t>           </a:t>
            </a:r>
            <a:r>
              <a:rPr lang="en-US" sz="2000" dirty="0" smtClean="0">
                <a:solidFill>
                  <a:schemeClr val="accent2">
                    <a:lumMod val="75000"/>
                  </a:schemeClr>
                </a:solidFill>
              </a:rPr>
              <a:t>&lt;id&gt;</a:t>
            </a:r>
            <a:r>
              <a:rPr lang="en-US" sz="2000" dirty="0" smtClean="0">
                <a:solidFill>
                  <a:srgbClr val="2658E6"/>
                </a:solidFill>
              </a:rPr>
              <a:t> </a:t>
            </a:r>
            <a:r>
              <a:rPr lang="en-US" sz="2000" dirty="0" smtClean="0"/>
              <a:t>be129</a:t>
            </a:r>
            <a:r>
              <a:rPr lang="en-US" sz="2000" dirty="0" smtClean="0">
                <a:solidFill>
                  <a:srgbClr val="2658E6"/>
                </a:solidFill>
              </a:rPr>
              <a:t> </a:t>
            </a:r>
            <a:r>
              <a:rPr lang="en-US" sz="2000" dirty="0" smtClean="0">
                <a:solidFill>
                  <a:schemeClr val="accent2">
                    <a:lumMod val="75000"/>
                  </a:schemeClr>
                </a:solidFill>
              </a:rPr>
              <a:t>&lt;/id&gt;</a:t>
            </a:r>
          </a:p>
          <a:p>
            <a:r>
              <a:rPr lang="en-US" sz="2000" dirty="0" smtClean="0">
                <a:solidFill>
                  <a:srgbClr val="2658E6"/>
                </a:solidFill>
              </a:rPr>
              <a:t>           </a:t>
            </a:r>
            <a:r>
              <a:rPr lang="en-US" sz="2000" dirty="0" smtClean="0">
                <a:solidFill>
                  <a:schemeClr val="accent2">
                    <a:lumMod val="75000"/>
                  </a:schemeClr>
                </a:solidFill>
              </a:rPr>
              <a:t>&lt;firstname&gt; </a:t>
            </a:r>
            <a:r>
              <a:rPr lang="en-US" sz="2000" dirty="0" smtClean="0"/>
              <a:t>Jane</a:t>
            </a:r>
            <a:r>
              <a:rPr lang="en-US" sz="2000" dirty="0" smtClean="0">
                <a:solidFill>
                  <a:srgbClr val="2658E6"/>
                </a:solidFill>
              </a:rPr>
              <a:t> </a:t>
            </a:r>
            <a:r>
              <a:rPr lang="en-US" sz="2000" dirty="0" smtClean="0">
                <a:solidFill>
                  <a:schemeClr val="accent2">
                    <a:lumMod val="75000"/>
                  </a:schemeClr>
                </a:solidFill>
              </a:rPr>
              <a:t>&lt;/firstname&gt;</a:t>
            </a:r>
          </a:p>
          <a:p>
            <a:r>
              <a:rPr lang="en-US" sz="2000" dirty="0" smtClean="0">
                <a:solidFill>
                  <a:schemeClr val="accent2">
                    <a:lumMod val="75000"/>
                  </a:schemeClr>
                </a:solidFill>
              </a:rPr>
              <a:t>           &lt;lastname&gt; </a:t>
            </a:r>
            <a:r>
              <a:rPr lang="en-US" sz="2000" dirty="0" smtClean="0"/>
              <a:t>Doe</a:t>
            </a:r>
            <a:r>
              <a:rPr lang="en-US" sz="2000" dirty="0" smtClean="0">
                <a:solidFill>
                  <a:srgbClr val="2658E6"/>
                </a:solidFill>
              </a:rPr>
              <a:t> </a:t>
            </a:r>
            <a:r>
              <a:rPr lang="en-US" sz="2000" dirty="0" smtClean="0">
                <a:solidFill>
                  <a:schemeClr val="accent2">
                    <a:lumMod val="75000"/>
                  </a:schemeClr>
                </a:solidFill>
              </a:rPr>
              <a:t>&lt;/lastname&gt;</a:t>
            </a:r>
          </a:p>
          <a:p>
            <a:r>
              <a:rPr lang="en-US" sz="2000" dirty="0" smtClean="0">
                <a:solidFill>
                  <a:schemeClr val="accent2">
                    <a:lumMod val="75000"/>
                  </a:schemeClr>
                </a:solidFill>
              </a:rPr>
              <a:t>           &lt;title&gt; </a:t>
            </a:r>
            <a:r>
              <a:rPr lang="en-US" sz="2000" dirty="0" smtClean="0"/>
              <a:t>Engineer</a:t>
            </a:r>
            <a:r>
              <a:rPr lang="en-US" sz="2000" dirty="0" smtClean="0">
                <a:solidFill>
                  <a:srgbClr val="2658E6"/>
                </a:solidFill>
              </a:rPr>
              <a:t> </a:t>
            </a:r>
            <a:r>
              <a:rPr lang="en-US" sz="2000" dirty="0" smtClean="0">
                <a:solidFill>
                  <a:schemeClr val="accent2">
                    <a:lumMod val="75000"/>
                  </a:schemeClr>
                </a:solidFill>
              </a:rPr>
              <a:t>&lt;/title&gt;</a:t>
            </a:r>
          </a:p>
          <a:p>
            <a:r>
              <a:rPr lang="en-US" sz="2000" dirty="0" smtClean="0">
                <a:solidFill>
                  <a:srgbClr val="2658E6"/>
                </a:solidFill>
              </a:rPr>
              <a:t>      </a:t>
            </a:r>
            <a:r>
              <a:rPr lang="en-US" sz="2000" dirty="0" smtClean="0">
                <a:solidFill>
                  <a:schemeClr val="accent4">
                    <a:lumMod val="50000"/>
                  </a:schemeClr>
                </a:solidFill>
              </a:rPr>
              <a:t>&lt;/employee&gt;</a:t>
            </a:r>
          </a:p>
          <a:p>
            <a:r>
              <a:rPr lang="en-US" sz="2000" dirty="0" smtClean="0">
                <a:solidFill>
                  <a:srgbClr val="2658E6"/>
                </a:solidFill>
              </a:rPr>
              <a:t> </a:t>
            </a:r>
          </a:p>
          <a:p>
            <a:r>
              <a:rPr lang="en-US" sz="2000" dirty="0" smtClean="0">
                <a:solidFill>
                  <a:srgbClr val="2658E6"/>
                </a:solidFill>
              </a:rPr>
              <a:t>      </a:t>
            </a:r>
            <a:r>
              <a:rPr lang="en-US" sz="2000" dirty="0" smtClean="0">
                <a:solidFill>
                  <a:schemeClr val="accent4">
                    <a:lumMod val="50000"/>
                  </a:schemeClr>
                </a:solidFill>
              </a:rPr>
              <a:t>&lt;employee&gt;</a:t>
            </a:r>
          </a:p>
          <a:p>
            <a:r>
              <a:rPr lang="en-US" sz="2000" dirty="0" smtClean="0">
                <a:solidFill>
                  <a:schemeClr val="accent2">
                    <a:lumMod val="75000"/>
                  </a:schemeClr>
                </a:solidFill>
              </a:rPr>
              <a:t>           &lt;id&gt;</a:t>
            </a:r>
            <a:r>
              <a:rPr lang="en-US" sz="2000" dirty="0" smtClean="0">
                <a:solidFill>
                  <a:srgbClr val="2658E6"/>
                </a:solidFill>
              </a:rPr>
              <a:t> </a:t>
            </a:r>
            <a:r>
              <a:rPr lang="en-US" sz="2000" dirty="0" smtClean="0"/>
              <a:t>be130</a:t>
            </a:r>
            <a:r>
              <a:rPr lang="en-US" sz="2000" dirty="0" smtClean="0">
                <a:solidFill>
                  <a:srgbClr val="2658E6"/>
                </a:solidFill>
              </a:rPr>
              <a:t> </a:t>
            </a:r>
            <a:r>
              <a:rPr lang="en-US" sz="2000" dirty="0" smtClean="0">
                <a:solidFill>
                  <a:schemeClr val="accent2">
                    <a:lumMod val="75000"/>
                  </a:schemeClr>
                </a:solidFill>
              </a:rPr>
              <a:t>&lt;/id&gt;</a:t>
            </a:r>
          </a:p>
          <a:p>
            <a:r>
              <a:rPr lang="en-US" sz="2000" dirty="0" smtClean="0">
                <a:solidFill>
                  <a:schemeClr val="accent2">
                    <a:lumMod val="75000"/>
                  </a:schemeClr>
                </a:solidFill>
              </a:rPr>
              <a:t>           &lt;firstname&gt; </a:t>
            </a:r>
            <a:r>
              <a:rPr lang="en-US" sz="2000" dirty="0" smtClean="0"/>
              <a:t>William</a:t>
            </a:r>
            <a:r>
              <a:rPr lang="en-US" sz="2000" dirty="0" smtClean="0">
                <a:solidFill>
                  <a:srgbClr val="2658E6"/>
                </a:solidFill>
              </a:rPr>
              <a:t> </a:t>
            </a:r>
            <a:r>
              <a:rPr lang="en-US" sz="2000" dirty="0" smtClean="0">
                <a:solidFill>
                  <a:schemeClr val="accent2">
                    <a:lumMod val="75000"/>
                  </a:schemeClr>
                </a:solidFill>
              </a:rPr>
              <a:t>&lt;/firstname&gt;</a:t>
            </a:r>
          </a:p>
          <a:p>
            <a:r>
              <a:rPr lang="en-US" sz="2000" dirty="0" smtClean="0">
                <a:solidFill>
                  <a:schemeClr val="accent2">
                    <a:lumMod val="75000"/>
                  </a:schemeClr>
                </a:solidFill>
              </a:rPr>
              <a:t>           &lt;lastname&gt; </a:t>
            </a:r>
            <a:r>
              <a:rPr lang="en-US" sz="2000" dirty="0" smtClean="0"/>
              <a:t>Defoe</a:t>
            </a:r>
            <a:r>
              <a:rPr lang="en-US" sz="2000" dirty="0" smtClean="0">
                <a:solidFill>
                  <a:srgbClr val="2658E6"/>
                </a:solidFill>
              </a:rPr>
              <a:t> </a:t>
            </a:r>
            <a:r>
              <a:rPr lang="en-US" sz="2000" dirty="0" smtClean="0">
                <a:solidFill>
                  <a:schemeClr val="accent2">
                    <a:lumMod val="75000"/>
                  </a:schemeClr>
                </a:solidFill>
              </a:rPr>
              <a:t>&lt;/lastname&gt;</a:t>
            </a:r>
          </a:p>
          <a:p>
            <a:r>
              <a:rPr lang="en-US" sz="2000" dirty="0" smtClean="0">
                <a:solidFill>
                  <a:schemeClr val="accent2">
                    <a:lumMod val="75000"/>
                  </a:schemeClr>
                </a:solidFill>
              </a:rPr>
              <a:t>           &lt;title&gt; </a:t>
            </a:r>
            <a:r>
              <a:rPr lang="en-US" sz="2000" dirty="0" smtClean="0"/>
              <a:t>Accountant</a:t>
            </a:r>
            <a:r>
              <a:rPr lang="en-US" sz="2000" dirty="0" smtClean="0">
                <a:solidFill>
                  <a:srgbClr val="2658E6"/>
                </a:solidFill>
              </a:rPr>
              <a:t> </a:t>
            </a:r>
            <a:r>
              <a:rPr lang="en-US" sz="2000" dirty="0" smtClean="0">
                <a:solidFill>
                  <a:schemeClr val="accent2">
                    <a:lumMod val="75000"/>
                  </a:schemeClr>
                </a:solidFill>
              </a:rPr>
              <a:t>&lt;/title&gt;</a:t>
            </a:r>
          </a:p>
          <a:p>
            <a:r>
              <a:rPr lang="en-US" sz="2000" dirty="0" smtClean="0">
                <a:solidFill>
                  <a:srgbClr val="2658E6"/>
                </a:solidFill>
              </a:rPr>
              <a:t>      </a:t>
            </a:r>
            <a:r>
              <a:rPr lang="en-US" sz="2000" dirty="0" smtClean="0">
                <a:solidFill>
                  <a:schemeClr val="accent4">
                    <a:lumMod val="50000"/>
                  </a:schemeClr>
                </a:solidFill>
              </a:rPr>
              <a:t>&lt;/employee&gt;</a:t>
            </a:r>
          </a:p>
          <a:p>
            <a:r>
              <a:rPr lang="en-US" sz="2000" dirty="0" smtClean="0">
                <a:solidFill>
                  <a:srgbClr val="C74C49"/>
                </a:solidFill>
              </a:rPr>
              <a:t>&lt;/employees&gt;</a:t>
            </a:r>
            <a:endParaRPr lang="en-US" sz="2000" dirty="0">
              <a:solidFill>
                <a:srgbClr val="C74C49"/>
              </a:solidFill>
            </a:endParaRPr>
          </a:p>
        </p:txBody>
      </p:sp>
      <p:sp>
        <p:nvSpPr>
          <p:cNvPr id="6" name="TextBox 5"/>
          <p:cNvSpPr txBox="1"/>
          <p:nvPr/>
        </p:nvSpPr>
        <p:spPr>
          <a:xfrm>
            <a:off x="285720" y="785794"/>
            <a:ext cx="1188274" cy="400110"/>
          </a:xfrm>
          <a:prstGeom prst="rect">
            <a:avLst/>
          </a:prstGeom>
          <a:noFill/>
        </p:spPr>
        <p:txBody>
          <a:bodyPr wrap="none" rtlCol="0">
            <a:spAutoFit/>
          </a:bodyPr>
          <a:lstStyle/>
          <a:p>
            <a:r>
              <a:rPr lang="en-US" sz="2000" dirty="0" smtClean="0">
                <a:solidFill>
                  <a:srgbClr val="00B050"/>
                </a:solidFill>
              </a:rPr>
              <a:t>XML File</a:t>
            </a:r>
            <a:endParaRPr lang="en-US" sz="2000" dirty="0">
              <a:solidFill>
                <a:srgbClr val="00B050"/>
              </a:solidFill>
            </a:endParaRPr>
          </a:p>
        </p:txBody>
      </p:sp>
    </p:spTree>
    <p:extLst>
      <p:ext uri="{BB962C8B-B14F-4D97-AF65-F5344CB8AC3E}">
        <p14:creationId xmlns:p14="http://schemas.microsoft.com/office/powerpoint/2010/main" xmlns="" val="2250237353"/>
      </p:ext>
    </p:extLst>
  </p:cSld>
  <p:clrMapOvr>
    <a:masterClrMapping/>
  </p:clrMapOvr>
  <p:timing>
    <p:tnLst>
      <p:par>
        <p:cTn id="1" dur="indefinite" restart="never" nodeType="tmRoot"/>
      </p:par>
    </p:tnLst>
  </p:timing>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5720" y="785794"/>
            <a:ext cx="1324402" cy="400110"/>
          </a:xfrm>
          <a:prstGeom prst="rect">
            <a:avLst/>
          </a:prstGeom>
          <a:noFill/>
        </p:spPr>
        <p:txBody>
          <a:bodyPr wrap="none" rtlCol="0">
            <a:spAutoFit/>
          </a:bodyPr>
          <a:lstStyle/>
          <a:p>
            <a:r>
              <a:rPr lang="en-US" sz="2000" dirty="0" smtClean="0">
                <a:solidFill>
                  <a:srgbClr val="00B050"/>
                </a:solidFill>
              </a:rPr>
              <a:t>Example: </a:t>
            </a:r>
            <a:endParaRPr lang="en-US" sz="2000" dirty="0">
              <a:solidFill>
                <a:srgbClr val="00B050"/>
              </a:solidFill>
            </a:endParaRPr>
          </a:p>
        </p:txBody>
      </p:sp>
      <p:sp>
        <p:nvSpPr>
          <p:cNvPr id="7" name="Rectangle 6"/>
          <p:cNvSpPr/>
          <p:nvPr/>
        </p:nvSpPr>
        <p:spPr>
          <a:xfrm>
            <a:off x="71438" y="3864122"/>
            <a:ext cx="9001156" cy="707886"/>
          </a:xfrm>
          <a:prstGeom prst="rect">
            <a:avLst/>
          </a:prstGeom>
        </p:spPr>
        <p:txBody>
          <a:bodyPr wrap="square">
            <a:spAutoFit/>
          </a:bodyPr>
          <a:lstStyle/>
          <a:p>
            <a:r>
              <a:rPr lang="en-US" sz="2000" dirty="0" smtClean="0">
                <a:solidFill>
                  <a:srgbClr val="0077AA"/>
                </a:solidFill>
                <a:latin typeface="Arial" panose="020B0604020202020204" pitchFamily="34" charset="0"/>
                <a:ea typeface="Times New Roman" panose="02020603050405020304" pitchFamily="18" charset="0"/>
              </a:rPr>
              <a:t>LOAD XML INFILE </a:t>
            </a:r>
            <a:r>
              <a:rPr lang="en-US" sz="2000" dirty="0" smtClean="0">
                <a:solidFill>
                  <a:srgbClr val="FFC000"/>
                </a:solidFill>
                <a:latin typeface="Arial" panose="020B0604020202020204" pitchFamily="34" charset="0"/>
                <a:ea typeface="Times New Roman" panose="02020603050405020304" pitchFamily="18" charset="0"/>
              </a:rPr>
              <a:t>‘C:\\EMPLOYEE.XML'</a:t>
            </a:r>
            <a:r>
              <a:rPr lang="en-US" sz="2000" dirty="0" smtClean="0">
                <a:solidFill>
                  <a:srgbClr val="0077AA"/>
                </a:solidFill>
                <a:latin typeface="Arial" panose="020B0604020202020204" pitchFamily="34" charset="0"/>
                <a:ea typeface="Times New Roman" panose="02020603050405020304" pitchFamily="18" charset="0"/>
              </a:rPr>
              <a:t> INTO TABLE </a:t>
            </a:r>
            <a:r>
              <a:rPr lang="en-US" sz="2000" dirty="0" smtClean="0">
                <a:latin typeface="Arial" panose="020B0604020202020204" pitchFamily="34" charset="0"/>
                <a:ea typeface="Times New Roman" panose="02020603050405020304" pitchFamily="18" charset="0"/>
              </a:rPr>
              <a:t>EMPLOYEE</a:t>
            </a:r>
            <a:r>
              <a:rPr lang="en-US" sz="2000" dirty="0" smtClean="0">
                <a:solidFill>
                  <a:srgbClr val="0077AA"/>
                </a:solidFill>
                <a:latin typeface="Arial" panose="020B0604020202020204" pitchFamily="34" charset="0"/>
                <a:ea typeface="Times New Roman" panose="02020603050405020304" pitchFamily="18" charset="0"/>
              </a:rPr>
              <a:t> ROWS IDENTIFIED BY </a:t>
            </a:r>
            <a:r>
              <a:rPr lang="en-US" sz="2000" dirty="0" smtClean="0">
                <a:solidFill>
                  <a:srgbClr val="FFC000"/>
                </a:solidFill>
                <a:latin typeface="Arial" panose="020B0604020202020204" pitchFamily="34" charset="0"/>
                <a:ea typeface="Times New Roman" panose="02020603050405020304" pitchFamily="18" charset="0"/>
              </a:rPr>
              <a:t>'&lt;employee&gt;'</a:t>
            </a:r>
            <a:r>
              <a:rPr lang="en-US" sz="2000" dirty="0" smtClean="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285720" y="1428736"/>
            <a:ext cx="8501122" cy="1938992"/>
          </a:xfrm>
          <a:prstGeom prst="rect">
            <a:avLst/>
          </a:prstGeom>
        </p:spPr>
        <p:txBody>
          <a:bodyPr wrap="square">
            <a:spAutoFit/>
          </a:bodyPr>
          <a:lstStyle/>
          <a:p>
            <a:r>
              <a:rPr lang="en-US" sz="2000" dirty="0" smtClean="0">
                <a:solidFill>
                  <a:schemeClr val="accent2">
                    <a:lumMod val="75000"/>
                  </a:schemeClr>
                </a:solidFill>
              </a:rPr>
              <a:t>CREATE</a:t>
            </a:r>
            <a:r>
              <a:rPr lang="en-US" sz="2000" dirty="0" smtClean="0"/>
              <a:t> </a:t>
            </a:r>
            <a:r>
              <a:rPr lang="en-US" sz="2000" dirty="0" smtClean="0">
                <a:solidFill>
                  <a:schemeClr val="accent2">
                    <a:lumMod val="75000"/>
                  </a:schemeClr>
                </a:solidFill>
              </a:rPr>
              <a:t>TABLE</a:t>
            </a:r>
            <a:r>
              <a:rPr lang="en-US" sz="2000" dirty="0" smtClean="0"/>
              <a:t> </a:t>
            </a:r>
            <a:r>
              <a:rPr lang="en-US" sz="2000" dirty="0" smtClean="0">
                <a:solidFill>
                  <a:schemeClr val="accent5">
                    <a:lumMod val="75000"/>
                  </a:schemeClr>
                </a:solidFill>
              </a:rPr>
              <a:t>`EMPLOYEE` </a:t>
            </a:r>
            <a:r>
              <a:rPr lang="en-US" sz="2000" dirty="0" smtClean="0"/>
              <a:t>(  </a:t>
            </a:r>
          </a:p>
          <a:p>
            <a:r>
              <a:rPr lang="en-US" sz="2000" dirty="0" smtClean="0"/>
              <a:t>	`</a:t>
            </a:r>
            <a:r>
              <a:rPr lang="en-US" sz="2000" dirty="0" smtClean="0">
                <a:solidFill>
                  <a:schemeClr val="accent5">
                    <a:lumMod val="75000"/>
                  </a:schemeClr>
                </a:solidFill>
              </a:rPr>
              <a:t>id</a:t>
            </a:r>
            <a:r>
              <a:rPr lang="en-US" sz="2000" dirty="0" smtClean="0"/>
              <a:t>` </a:t>
            </a:r>
            <a:r>
              <a:rPr lang="en-US" sz="2000" dirty="0" smtClean="0">
                <a:solidFill>
                  <a:schemeClr val="accent2">
                    <a:lumMod val="75000"/>
                  </a:schemeClr>
                </a:solidFill>
              </a:rPr>
              <a:t>varchar </a:t>
            </a:r>
            <a:r>
              <a:rPr lang="en-US" sz="2000" dirty="0" smtClean="0"/>
              <a:t>(</a:t>
            </a:r>
            <a:r>
              <a:rPr lang="en-US" sz="2000" dirty="0" smtClean="0">
                <a:solidFill>
                  <a:srgbClr val="FFC000"/>
                </a:solidFill>
              </a:rPr>
              <a:t>45</a:t>
            </a:r>
            <a:r>
              <a:rPr lang="en-US" sz="2000" dirty="0" smtClean="0"/>
              <a:t>) </a:t>
            </a:r>
            <a:r>
              <a:rPr lang="en-US" sz="2000" dirty="0" smtClean="0">
                <a:solidFill>
                  <a:schemeClr val="accent2">
                    <a:lumMod val="75000"/>
                  </a:schemeClr>
                </a:solidFill>
              </a:rPr>
              <a:t>DEFAULT NULL</a:t>
            </a:r>
            <a:r>
              <a:rPr lang="en-US" sz="2000" dirty="0" smtClean="0"/>
              <a:t>,  </a:t>
            </a:r>
          </a:p>
          <a:p>
            <a:r>
              <a:rPr lang="en-US" sz="2000" dirty="0" smtClean="0"/>
              <a:t>	`</a:t>
            </a:r>
            <a:r>
              <a:rPr lang="en-US" sz="2000" dirty="0" smtClean="0">
                <a:solidFill>
                  <a:schemeClr val="accent5">
                    <a:lumMod val="75000"/>
                  </a:schemeClr>
                </a:solidFill>
              </a:rPr>
              <a:t>firstname</a:t>
            </a:r>
            <a:r>
              <a:rPr lang="en-US" sz="2000" dirty="0" smtClean="0"/>
              <a:t>` </a:t>
            </a:r>
            <a:r>
              <a:rPr lang="en-US" sz="2000" dirty="0" smtClean="0">
                <a:solidFill>
                  <a:schemeClr val="accent2">
                    <a:lumMod val="75000"/>
                  </a:schemeClr>
                </a:solidFill>
              </a:rPr>
              <a:t>varchar</a:t>
            </a:r>
            <a:r>
              <a:rPr lang="en-US" sz="2000" dirty="0" smtClean="0"/>
              <a:t> (</a:t>
            </a:r>
            <a:r>
              <a:rPr lang="en-US" sz="2000" dirty="0" smtClean="0">
                <a:solidFill>
                  <a:srgbClr val="FFC000"/>
                </a:solidFill>
              </a:rPr>
              <a:t>45</a:t>
            </a:r>
            <a:r>
              <a:rPr lang="en-US" sz="2000" dirty="0" smtClean="0"/>
              <a:t>) </a:t>
            </a:r>
            <a:r>
              <a:rPr lang="en-US" sz="2000" dirty="0" smtClean="0">
                <a:solidFill>
                  <a:schemeClr val="accent2">
                    <a:lumMod val="75000"/>
                  </a:schemeClr>
                </a:solidFill>
              </a:rPr>
              <a:t>DEFAULT NULL</a:t>
            </a:r>
            <a:r>
              <a:rPr lang="en-US" sz="2000" dirty="0" smtClean="0"/>
              <a:t>, </a:t>
            </a:r>
          </a:p>
          <a:p>
            <a:r>
              <a:rPr lang="en-US" sz="2000" dirty="0" smtClean="0"/>
              <a:t>	`</a:t>
            </a:r>
            <a:r>
              <a:rPr lang="en-US" sz="2000" dirty="0" smtClean="0">
                <a:solidFill>
                  <a:schemeClr val="accent5">
                    <a:lumMod val="75000"/>
                  </a:schemeClr>
                </a:solidFill>
              </a:rPr>
              <a:t>lastname</a:t>
            </a:r>
            <a:r>
              <a:rPr lang="en-US" sz="2000" dirty="0" smtClean="0"/>
              <a:t>` </a:t>
            </a:r>
            <a:r>
              <a:rPr lang="en-US" sz="2000" dirty="0" smtClean="0">
                <a:solidFill>
                  <a:schemeClr val="accent2">
                    <a:lumMod val="75000"/>
                  </a:schemeClr>
                </a:solidFill>
              </a:rPr>
              <a:t>varchar</a:t>
            </a:r>
            <a:r>
              <a:rPr lang="en-US" sz="2000" dirty="0" smtClean="0"/>
              <a:t> (</a:t>
            </a:r>
            <a:r>
              <a:rPr lang="en-US" sz="2000" dirty="0" smtClean="0">
                <a:solidFill>
                  <a:srgbClr val="FFC000"/>
                </a:solidFill>
              </a:rPr>
              <a:t>45</a:t>
            </a:r>
            <a:r>
              <a:rPr lang="en-US" sz="2000" dirty="0" smtClean="0"/>
              <a:t>) </a:t>
            </a:r>
            <a:r>
              <a:rPr lang="en-US" sz="2000" dirty="0" smtClean="0">
                <a:solidFill>
                  <a:schemeClr val="accent2">
                    <a:lumMod val="75000"/>
                  </a:schemeClr>
                </a:solidFill>
              </a:rPr>
              <a:t>DEFAULT NULL</a:t>
            </a:r>
            <a:r>
              <a:rPr lang="en-US" sz="2000" dirty="0" smtClean="0"/>
              <a:t>,  </a:t>
            </a:r>
          </a:p>
          <a:p>
            <a:r>
              <a:rPr lang="en-US" sz="2000" dirty="0" smtClean="0"/>
              <a:t>	`</a:t>
            </a:r>
            <a:r>
              <a:rPr lang="en-US" sz="2000" dirty="0" smtClean="0">
                <a:solidFill>
                  <a:schemeClr val="accent5">
                    <a:lumMod val="75000"/>
                  </a:schemeClr>
                </a:solidFill>
              </a:rPr>
              <a:t>title</a:t>
            </a:r>
            <a:r>
              <a:rPr lang="en-US" sz="2000" dirty="0" smtClean="0"/>
              <a:t>` </a:t>
            </a:r>
            <a:r>
              <a:rPr lang="en-US" sz="2000" dirty="0" smtClean="0">
                <a:solidFill>
                  <a:schemeClr val="accent2">
                    <a:lumMod val="75000"/>
                  </a:schemeClr>
                </a:solidFill>
              </a:rPr>
              <a:t>varchar</a:t>
            </a:r>
            <a:r>
              <a:rPr lang="en-US" sz="2000" dirty="0" smtClean="0"/>
              <a:t> (</a:t>
            </a:r>
            <a:r>
              <a:rPr lang="en-US" sz="2000" dirty="0" smtClean="0">
                <a:solidFill>
                  <a:srgbClr val="FFC000"/>
                </a:solidFill>
              </a:rPr>
              <a:t>45</a:t>
            </a:r>
            <a:r>
              <a:rPr lang="en-US" sz="2000" dirty="0" smtClean="0"/>
              <a:t>) </a:t>
            </a:r>
            <a:r>
              <a:rPr lang="en-US" sz="2000" dirty="0" smtClean="0">
                <a:solidFill>
                  <a:schemeClr val="accent2">
                    <a:lumMod val="75000"/>
                  </a:schemeClr>
                </a:solidFill>
              </a:rPr>
              <a:t>DEFAULT NULL</a:t>
            </a:r>
          </a:p>
          <a:p>
            <a:r>
              <a:rPr lang="en-US" sz="2000" dirty="0" smtClean="0"/>
              <a:t>);</a:t>
            </a:r>
            <a:endParaRPr lang="en-US" sz="2000" dirty="0"/>
          </a:p>
        </p:txBody>
      </p:sp>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Table structure for XML file and load XML file.</a:t>
            </a:r>
            <a:endParaRPr lang="en-IN" sz="3200" b="1" i="1" dirty="0">
              <a:solidFill>
                <a:srgbClr val="FFFF00"/>
              </a:solidFill>
              <a:latin typeface="Arial" pitchFamily="34" charset="0"/>
              <a:cs typeface="Arial" pitchFamily="34" charset="0"/>
            </a:endParaRPr>
          </a:p>
        </p:txBody>
      </p:sp>
      <p:sp>
        <p:nvSpPr>
          <p:cNvPr id="11" name="Rectangle 10"/>
          <p:cNvSpPr/>
          <p:nvPr/>
        </p:nvSpPr>
        <p:spPr>
          <a:xfrm>
            <a:off x="71406" y="5000636"/>
            <a:ext cx="4500594" cy="400110"/>
          </a:xfrm>
          <a:prstGeom prst="rect">
            <a:avLst/>
          </a:prstGeom>
        </p:spPr>
        <p:txBody>
          <a:bodyPr wrap="square">
            <a:spAutoFit/>
          </a:bodyPr>
          <a:lstStyle/>
          <a:p>
            <a:r>
              <a:rPr lang="en-US" sz="2000" dirty="0" smtClean="0">
                <a:solidFill>
                  <a:srgbClr val="0077AA"/>
                </a:solidFill>
                <a:latin typeface="Arial" panose="020B0604020202020204" pitchFamily="34" charset="0"/>
                <a:ea typeface="Times New Roman" panose="02020603050405020304" pitchFamily="18" charset="0"/>
              </a:rPr>
              <a:t>SELECT </a:t>
            </a:r>
            <a:r>
              <a:rPr lang="en-US" sz="2000" dirty="0" smtClean="0">
                <a:latin typeface="Arial" panose="020B0604020202020204" pitchFamily="34" charset="0"/>
                <a:ea typeface="Times New Roman" panose="02020603050405020304" pitchFamily="18" charset="0"/>
              </a:rPr>
              <a:t>*</a:t>
            </a:r>
            <a:r>
              <a:rPr lang="en-US" sz="2000" dirty="0" smtClean="0">
                <a:solidFill>
                  <a:srgbClr val="0077AA"/>
                </a:solidFill>
                <a:latin typeface="Arial" panose="020B0604020202020204" pitchFamily="34" charset="0"/>
                <a:ea typeface="Times New Roman" panose="02020603050405020304" pitchFamily="18" charset="0"/>
              </a:rPr>
              <a:t> FROM </a:t>
            </a:r>
            <a:r>
              <a:rPr lang="en-US" sz="2000" dirty="0" smtClean="0">
                <a:latin typeface="Arial" panose="020B0604020202020204" pitchFamily="34" charset="0"/>
                <a:ea typeface="Times New Roman" panose="02020603050405020304" pitchFamily="18" charset="0"/>
              </a:rPr>
              <a:t>EMPLOYEE</a:t>
            </a:r>
            <a:r>
              <a:rPr lang="en-US" sz="2000" dirty="0" smtClean="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xmlns="" val="2250237353"/>
      </p:ext>
    </p:extLst>
  </p:cSld>
  <p:clrMapOvr>
    <a:masterClrMapping/>
  </p:clrMapOvr>
  <p:timing>
    <p:tnLst>
      <p:par>
        <p:cTn id="1" dur="indefinite" restart="never" nodeType="tmRoot"/>
      </p:par>
    </p:tnLst>
  </p:timing>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5720" y="785794"/>
            <a:ext cx="1324402" cy="400110"/>
          </a:xfrm>
          <a:prstGeom prst="rect">
            <a:avLst/>
          </a:prstGeom>
          <a:noFill/>
        </p:spPr>
        <p:txBody>
          <a:bodyPr wrap="none" rtlCol="0">
            <a:spAutoFit/>
          </a:bodyPr>
          <a:lstStyle/>
          <a:p>
            <a:r>
              <a:rPr lang="en-US" sz="2000" dirty="0" smtClean="0">
                <a:solidFill>
                  <a:srgbClr val="00B050"/>
                </a:solidFill>
              </a:rPr>
              <a:t>Example: </a:t>
            </a:r>
            <a:endParaRPr lang="en-US" sz="2000" dirty="0">
              <a:solidFill>
                <a:srgbClr val="00B050"/>
              </a:solidFill>
            </a:endParaRPr>
          </a:p>
        </p:txBody>
      </p:sp>
      <p:sp>
        <p:nvSpPr>
          <p:cNvPr id="8" name="Rectangle 7"/>
          <p:cNvSpPr/>
          <p:nvPr/>
        </p:nvSpPr>
        <p:spPr>
          <a:xfrm>
            <a:off x="285720" y="1357298"/>
            <a:ext cx="8501122" cy="4401205"/>
          </a:xfrm>
          <a:prstGeom prst="rect">
            <a:avLst/>
          </a:prstGeom>
        </p:spPr>
        <p:txBody>
          <a:bodyPr wrap="square">
            <a:spAutoFit/>
          </a:bodyPr>
          <a:lstStyle/>
          <a:p>
            <a:r>
              <a:rPr lang="en-US" sz="2000" dirty="0" smtClean="0">
                <a:solidFill>
                  <a:srgbClr val="006C86"/>
                </a:solidFill>
              </a:rPr>
              <a:t>SELECT</a:t>
            </a:r>
            <a:r>
              <a:rPr lang="en-US" sz="2000" dirty="0" smtClean="0"/>
              <a:t> ExtractValue( </a:t>
            </a:r>
            <a:r>
              <a:rPr lang="en-US" sz="2000" dirty="0" smtClean="0">
                <a:solidFill>
                  <a:srgbClr val="FFC000"/>
                </a:solidFill>
              </a:rPr>
              <a:t>'&lt;?xml version="1.0" encoding="UTF-8"?&gt;</a:t>
            </a:r>
          </a:p>
          <a:p>
            <a:r>
              <a:rPr lang="en-US" sz="2000" dirty="0" smtClean="0">
                <a:solidFill>
                  <a:srgbClr val="FFC000"/>
                </a:solidFill>
              </a:rPr>
              <a:t>	&lt;student&gt;</a:t>
            </a:r>
          </a:p>
          <a:p>
            <a:r>
              <a:rPr lang="en-US" sz="2000" dirty="0" smtClean="0">
                <a:solidFill>
                  <a:srgbClr val="FFC000"/>
                </a:solidFill>
              </a:rPr>
              <a:t>	    &lt;p1&gt;</a:t>
            </a:r>
          </a:p>
          <a:p>
            <a:r>
              <a:rPr lang="en-US" sz="2000" dirty="0" smtClean="0">
                <a:solidFill>
                  <a:srgbClr val="FFC000"/>
                </a:solidFill>
              </a:rPr>
              <a:t>		&lt;id&gt;1001&lt;/id&gt;</a:t>
            </a:r>
          </a:p>
          <a:p>
            <a:r>
              <a:rPr lang="en-US" sz="2000" dirty="0" smtClean="0">
                <a:solidFill>
                  <a:srgbClr val="FFC000"/>
                </a:solidFill>
              </a:rPr>
              <a:t>		&lt;name&gt; Saleel Bagde &lt;/name&gt;</a:t>
            </a:r>
          </a:p>
          <a:p>
            <a:r>
              <a:rPr lang="en-US" sz="2000" dirty="0" smtClean="0">
                <a:solidFill>
                  <a:srgbClr val="FFC000"/>
                </a:solidFill>
              </a:rPr>
              <a:t>		&lt;email&gt; saleelbagde@gmail.com &lt;/email&gt;	</a:t>
            </a:r>
          </a:p>
          <a:p>
            <a:r>
              <a:rPr lang="en-US" sz="2000" dirty="0" smtClean="0">
                <a:solidFill>
                  <a:srgbClr val="FFC000"/>
                </a:solidFill>
              </a:rPr>
              <a:t>	             &lt;email&gt; saleel.bagde@yahoomail.com &lt;/email&gt;</a:t>
            </a:r>
          </a:p>
          <a:p>
            <a:r>
              <a:rPr lang="en-US" sz="2000" dirty="0" smtClean="0">
                <a:solidFill>
                  <a:srgbClr val="FFC000"/>
                </a:solidFill>
              </a:rPr>
              <a:t> 	   &lt;/p1&gt;</a:t>
            </a:r>
          </a:p>
          <a:p>
            <a:r>
              <a:rPr lang="en-US" sz="2000" dirty="0" smtClean="0">
                <a:solidFill>
                  <a:srgbClr val="FFC000"/>
                </a:solidFill>
              </a:rPr>
              <a:t>    	   &lt;p1&gt;</a:t>
            </a:r>
          </a:p>
          <a:p>
            <a:r>
              <a:rPr lang="en-US" sz="2000" dirty="0" smtClean="0">
                <a:solidFill>
                  <a:srgbClr val="FFC000"/>
                </a:solidFill>
              </a:rPr>
              <a:t>		&lt;id&gt;1002&lt;/id&gt;</a:t>
            </a:r>
          </a:p>
          <a:p>
            <a:r>
              <a:rPr lang="en-US" sz="2000" dirty="0" smtClean="0">
                <a:solidFill>
                  <a:srgbClr val="FFC000"/>
                </a:solidFill>
              </a:rPr>
              <a:t>		&lt;name&gt; Sharmin Bagde &lt;/name&gt;</a:t>
            </a:r>
          </a:p>
          <a:p>
            <a:r>
              <a:rPr lang="en-US" sz="2000" dirty="0" smtClean="0">
                <a:solidFill>
                  <a:srgbClr val="FFC000"/>
                </a:solidFill>
              </a:rPr>
              <a:t>		&lt;email&gt; sharminbagde@gmail.com &lt;/email&gt;	</a:t>
            </a:r>
          </a:p>
          <a:p>
            <a:r>
              <a:rPr lang="en-US" sz="2000" dirty="0" smtClean="0">
                <a:solidFill>
                  <a:srgbClr val="FFC000"/>
                </a:solidFill>
              </a:rPr>
              <a:t>	  &lt;/p1&gt;</a:t>
            </a:r>
          </a:p>
          <a:p>
            <a:r>
              <a:rPr lang="en-US" sz="2000" dirty="0" smtClean="0">
                <a:solidFill>
                  <a:srgbClr val="FFC000"/>
                </a:solidFill>
              </a:rPr>
              <a:t>&lt;/student&gt;'</a:t>
            </a:r>
            <a:r>
              <a:rPr lang="en-US" sz="2000" dirty="0" smtClean="0"/>
              <a:t>,</a:t>
            </a:r>
            <a:r>
              <a:rPr lang="en-US" sz="2000" dirty="0" smtClean="0">
                <a:solidFill>
                  <a:srgbClr val="FFC000"/>
                </a:solidFill>
              </a:rPr>
              <a:t> '//student//p1[$1]//email[$2]'</a:t>
            </a:r>
            <a:r>
              <a:rPr lang="en-US" sz="2000" dirty="0" smtClean="0"/>
              <a:t>);</a:t>
            </a:r>
            <a:endParaRPr lang="en-US" sz="2000" dirty="0"/>
          </a:p>
        </p:txBody>
      </p:sp>
      <p:sp>
        <p:nvSpPr>
          <p:cNvPr id="11" name="Rectangle 10"/>
          <p:cNvSpPr/>
          <p:nvPr/>
        </p:nvSpPr>
        <p:spPr>
          <a:xfrm>
            <a:off x="0" y="0"/>
            <a:ext cx="9144000" cy="1077218"/>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Select data from XML using MySQL ExtractValue function</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xmlns="" val="2250237353"/>
      </p:ext>
    </p:extLst>
  </p:cSld>
  <p:clrMapOvr>
    <a:masterClrMapping/>
  </p:clrMapOvr>
  <p:timing>
    <p:tnLst>
      <p:par>
        <p:cTn id="1" dur="indefinite" restart="never" nodeType="tmRoot"/>
      </p:par>
    </p:tnLst>
  </p:timing>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5720" y="571480"/>
            <a:ext cx="1324402" cy="400110"/>
          </a:xfrm>
          <a:prstGeom prst="rect">
            <a:avLst/>
          </a:prstGeom>
          <a:noFill/>
        </p:spPr>
        <p:txBody>
          <a:bodyPr wrap="none" rtlCol="0">
            <a:spAutoFit/>
          </a:bodyPr>
          <a:lstStyle/>
          <a:p>
            <a:r>
              <a:rPr lang="en-US" sz="2000" dirty="0" smtClean="0">
                <a:solidFill>
                  <a:srgbClr val="00B050"/>
                </a:solidFill>
              </a:rPr>
              <a:t>Example: </a:t>
            </a:r>
            <a:endParaRPr lang="en-US" sz="2000" dirty="0">
              <a:solidFill>
                <a:srgbClr val="00B050"/>
              </a:solidFill>
            </a:endParaRPr>
          </a:p>
        </p:txBody>
      </p:sp>
      <p:sp>
        <p:nvSpPr>
          <p:cNvPr id="9" name="Rectangle 8"/>
          <p:cNvSpPr/>
          <p:nvPr/>
        </p:nvSpPr>
        <p:spPr>
          <a:xfrm>
            <a:off x="285720" y="928670"/>
            <a:ext cx="8501122" cy="400110"/>
          </a:xfrm>
          <a:prstGeom prst="rect">
            <a:avLst/>
          </a:prstGeom>
        </p:spPr>
        <p:txBody>
          <a:bodyPr wrap="square">
            <a:spAutoFit/>
          </a:bodyPr>
          <a:lstStyle/>
          <a:p>
            <a:r>
              <a:rPr lang="en-US" sz="2000" dirty="0" smtClean="0">
                <a:solidFill>
                  <a:schemeClr val="accent2">
                    <a:lumMod val="75000"/>
                  </a:schemeClr>
                </a:solidFill>
              </a:rPr>
              <a:t>CREATE</a:t>
            </a:r>
            <a:r>
              <a:rPr lang="en-US" sz="2000" dirty="0" smtClean="0"/>
              <a:t> </a:t>
            </a:r>
            <a:r>
              <a:rPr lang="en-US" sz="2000" dirty="0" smtClean="0">
                <a:solidFill>
                  <a:schemeClr val="accent2">
                    <a:lumMod val="75000"/>
                  </a:schemeClr>
                </a:solidFill>
              </a:rPr>
              <a:t>TABLE</a:t>
            </a:r>
            <a:r>
              <a:rPr lang="en-US" sz="2000" dirty="0" smtClean="0"/>
              <a:t> </a:t>
            </a:r>
            <a:r>
              <a:rPr lang="en-US" sz="2000" dirty="0" smtClean="0">
                <a:solidFill>
                  <a:schemeClr val="accent5">
                    <a:lumMod val="75000"/>
                  </a:schemeClr>
                </a:solidFill>
              </a:rPr>
              <a:t>`xmlTable` </a:t>
            </a:r>
            <a:r>
              <a:rPr lang="en-US" sz="2000" dirty="0" smtClean="0"/>
              <a:t>( `</a:t>
            </a:r>
            <a:r>
              <a:rPr lang="en-US" sz="2000" dirty="0" smtClean="0">
                <a:solidFill>
                  <a:schemeClr val="accent5">
                    <a:lumMod val="75000"/>
                  </a:schemeClr>
                </a:solidFill>
              </a:rPr>
              <a:t>xmlData</a:t>
            </a:r>
            <a:r>
              <a:rPr lang="en-US" sz="2000" dirty="0" smtClean="0"/>
              <a:t>` </a:t>
            </a:r>
            <a:r>
              <a:rPr lang="en-US" sz="2000" dirty="0" smtClean="0">
                <a:solidFill>
                  <a:schemeClr val="accent2">
                    <a:lumMod val="75000"/>
                  </a:schemeClr>
                </a:solidFill>
              </a:rPr>
              <a:t>text</a:t>
            </a:r>
            <a:r>
              <a:rPr lang="en-US" sz="2000" dirty="0" smtClean="0"/>
              <a:t>);</a:t>
            </a:r>
            <a:endParaRPr lang="en-US" sz="2000" dirty="0"/>
          </a:p>
        </p:txBody>
      </p:sp>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Inserting XML script in table.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214282" y="1357298"/>
            <a:ext cx="8643998" cy="5386090"/>
          </a:xfrm>
          <a:prstGeom prst="rect">
            <a:avLst/>
          </a:prstGeom>
        </p:spPr>
        <p:txBody>
          <a:bodyPr wrap="square">
            <a:spAutoFit/>
          </a:bodyPr>
          <a:lstStyle/>
          <a:p>
            <a:r>
              <a:rPr lang="en-US" dirty="0" smtClean="0">
                <a:solidFill>
                  <a:schemeClr val="accent2">
                    <a:lumMod val="75000"/>
                  </a:schemeClr>
                </a:solidFill>
              </a:rPr>
              <a:t>INSERT</a:t>
            </a:r>
            <a:r>
              <a:rPr lang="en-US" dirty="0" smtClean="0"/>
              <a:t> </a:t>
            </a:r>
            <a:r>
              <a:rPr lang="en-US" dirty="0" smtClean="0">
                <a:solidFill>
                  <a:schemeClr val="accent2">
                    <a:lumMod val="75000"/>
                  </a:schemeClr>
                </a:solidFill>
              </a:rPr>
              <a:t>INTO</a:t>
            </a:r>
            <a:r>
              <a:rPr lang="en-US" dirty="0" smtClean="0"/>
              <a:t> XMLTABLE </a:t>
            </a:r>
            <a:r>
              <a:rPr lang="en-US" dirty="0" smtClean="0">
                <a:solidFill>
                  <a:schemeClr val="accent2">
                    <a:lumMod val="75000"/>
                  </a:schemeClr>
                </a:solidFill>
              </a:rPr>
              <a:t>VALUES</a:t>
            </a:r>
            <a:r>
              <a:rPr lang="en-US" dirty="0" smtClean="0"/>
              <a:t> (</a:t>
            </a:r>
            <a:r>
              <a:rPr lang="en-US" dirty="0" smtClean="0">
                <a:solidFill>
                  <a:srgbClr val="FFC000"/>
                </a:solidFill>
              </a:rPr>
              <a:t>“</a:t>
            </a:r>
          </a:p>
          <a:p>
            <a:r>
              <a:rPr lang="en-US" dirty="0" smtClean="0">
                <a:solidFill>
                  <a:srgbClr val="FFC000"/>
                </a:solidFill>
              </a:rPr>
              <a:t>&lt;Students&gt;</a:t>
            </a:r>
            <a:r>
              <a:rPr lang="en-US" dirty="0" smtClean="0"/>
              <a:t>      </a:t>
            </a:r>
          </a:p>
          <a:p>
            <a:r>
              <a:rPr lang="en-US" dirty="0" smtClean="0"/>
              <a:t>	</a:t>
            </a:r>
            <a:r>
              <a:rPr lang="en-US" dirty="0" smtClean="0">
                <a:solidFill>
                  <a:srgbClr val="FFC000"/>
                </a:solidFill>
              </a:rPr>
              <a:t>&lt;student1&gt;</a:t>
            </a:r>
          </a:p>
          <a:p>
            <a:r>
              <a:rPr lang="en-US" dirty="0" smtClean="0">
                <a:solidFill>
                  <a:srgbClr val="FFC000"/>
                </a:solidFill>
              </a:rPr>
              <a:t>	     &lt;RollNumber&gt;1&lt;/RollNumber&gt;</a:t>
            </a:r>
          </a:p>
          <a:p>
            <a:r>
              <a:rPr lang="en-US" dirty="0" smtClean="0">
                <a:solidFill>
                  <a:srgbClr val="FFC000"/>
                </a:solidFill>
              </a:rPr>
              <a:t>	     &lt;Name&gt; Saleel &lt;/Name&gt;</a:t>
            </a:r>
          </a:p>
          <a:p>
            <a:r>
              <a:rPr lang="en-US" dirty="0" smtClean="0">
                <a:solidFill>
                  <a:srgbClr val="FFC000"/>
                </a:solidFill>
              </a:rPr>
              <a:t>                   &lt;email&gt; saleelbagde@gmail.com &lt;/email&gt;</a:t>
            </a:r>
          </a:p>
          <a:p>
            <a:r>
              <a:rPr lang="en-US" dirty="0" smtClean="0">
                <a:solidFill>
                  <a:srgbClr val="FFC000"/>
                </a:solidFill>
              </a:rPr>
              <a:t>                   &lt;email&gt; saleelbagde@yahoomail.com &lt;/email&gt;      	&lt;/student1&gt; </a:t>
            </a:r>
          </a:p>
          <a:p>
            <a:r>
              <a:rPr lang="en-US" dirty="0" smtClean="0">
                <a:solidFill>
                  <a:srgbClr val="FFC000"/>
                </a:solidFill>
              </a:rPr>
              <a:t>              &lt;student2&gt;</a:t>
            </a:r>
          </a:p>
          <a:p>
            <a:r>
              <a:rPr lang="en-US" dirty="0" smtClean="0">
                <a:solidFill>
                  <a:srgbClr val="FFC000"/>
                </a:solidFill>
              </a:rPr>
              <a:t>    	    &lt;RollNumber&gt; 2 &lt;/RollNumber&gt;</a:t>
            </a:r>
          </a:p>
          <a:p>
            <a:r>
              <a:rPr lang="en-US" dirty="0" smtClean="0">
                <a:solidFill>
                  <a:srgbClr val="FFC000"/>
                </a:solidFill>
              </a:rPr>
              <a:t>                  &lt;Name&gt; Vrushali &lt;/Name&gt;</a:t>
            </a:r>
          </a:p>
          <a:p>
            <a:r>
              <a:rPr lang="en-US" dirty="0" smtClean="0">
                <a:solidFill>
                  <a:srgbClr val="FFC000"/>
                </a:solidFill>
              </a:rPr>
              <a:t>                  &lt;email&gt; vrushalibagde@gmail.com &lt;/email&gt;</a:t>
            </a:r>
          </a:p>
          <a:p>
            <a:r>
              <a:rPr lang="en-US" dirty="0" smtClean="0">
                <a:solidFill>
                  <a:srgbClr val="FFC000"/>
                </a:solidFill>
              </a:rPr>
              <a:t>              &lt;/student2&gt;</a:t>
            </a:r>
          </a:p>
          <a:p>
            <a:r>
              <a:rPr lang="en-US" dirty="0" smtClean="0">
                <a:solidFill>
                  <a:srgbClr val="FFC000"/>
                </a:solidFill>
              </a:rPr>
              <a:t>              &lt;student3&gt;</a:t>
            </a:r>
          </a:p>
          <a:p>
            <a:r>
              <a:rPr lang="en-US" dirty="0" smtClean="0">
                <a:solidFill>
                  <a:srgbClr val="FFC000"/>
                </a:solidFill>
              </a:rPr>
              <a:t>     	    &lt;RollNumber&gt; 3 &lt;/RollNumber&gt;</a:t>
            </a:r>
          </a:p>
          <a:p>
            <a:r>
              <a:rPr lang="en-US" dirty="0" smtClean="0">
                <a:solidFill>
                  <a:srgbClr val="FFC000"/>
                </a:solidFill>
              </a:rPr>
              <a:t>                  &lt;Name&gt; Sharmin &lt;/Name&gt;        </a:t>
            </a:r>
          </a:p>
          <a:p>
            <a:r>
              <a:rPr lang="en-US" dirty="0" smtClean="0">
                <a:solidFill>
                  <a:srgbClr val="FFC000"/>
                </a:solidFill>
              </a:rPr>
              <a:t>                  &lt;email&gt; sharminbagde@gmail.com &lt;/email&gt; </a:t>
            </a:r>
          </a:p>
          <a:p>
            <a:r>
              <a:rPr lang="en-US" dirty="0" smtClean="0">
                <a:solidFill>
                  <a:srgbClr val="FFC000"/>
                </a:solidFill>
              </a:rPr>
              <a:t>              &lt;/student3&gt;</a:t>
            </a:r>
          </a:p>
          <a:p>
            <a:r>
              <a:rPr lang="en-US" dirty="0" smtClean="0">
                <a:solidFill>
                  <a:srgbClr val="FFC000"/>
                </a:solidFill>
              </a:rPr>
              <a:t>&lt;/Students&gt;"</a:t>
            </a:r>
            <a:r>
              <a:rPr lang="en-US" dirty="0" smtClean="0"/>
              <a:t>);</a:t>
            </a:r>
            <a:endParaRPr lang="en-US" dirty="0"/>
          </a:p>
        </p:txBody>
      </p:sp>
    </p:spTree>
    <p:extLst>
      <p:ext uri="{BB962C8B-B14F-4D97-AF65-F5344CB8AC3E}">
        <p14:creationId xmlns:p14="http://schemas.microsoft.com/office/powerpoint/2010/main" xmlns="" val="2250237353"/>
      </p:ext>
    </p:extLst>
  </p:cSld>
  <p:clrMapOvr>
    <a:masterClrMapping/>
  </p:clrMapOvr>
  <p:timing>
    <p:tnLst>
      <p:par>
        <p:cTn id="1" dur="indefinite" restart="never" nodeType="tmRoot"/>
      </p:par>
    </p:tnLst>
  </p:timing>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5720" y="720850"/>
            <a:ext cx="1324402" cy="400110"/>
          </a:xfrm>
          <a:prstGeom prst="rect">
            <a:avLst/>
          </a:prstGeom>
          <a:noFill/>
        </p:spPr>
        <p:txBody>
          <a:bodyPr wrap="none" rtlCol="0">
            <a:spAutoFit/>
          </a:bodyPr>
          <a:lstStyle/>
          <a:p>
            <a:r>
              <a:rPr lang="en-US" sz="2000" dirty="0" smtClean="0">
                <a:solidFill>
                  <a:srgbClr val="00B050"/>
                </a:solidFill>
              </a:rPr>
              <a:t>Example: </a:t>
            </a:r>
            <a:endParaRPr lang="en-US" sz="2000" dirty="0">
              <a:solidFill>
                <a:srgbClr val="00B050"/>
              </a:solidFill>
            </a:endParaRPr>
          </a:p>
        </p:txBody>
      </p:sp>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Select  from XML script from table.</a:t>
            </a:r>
            <a:endParaRPr lang="en-IN" sz="3200" b="1" i="1" dirty="0">
              <a:solidFill>
                <a:srgbClr val="FFFF00"/>
              </a:solidFill>
              <a:latin typeface="Arial" pitchFamily="34" charset="0"/>
              <a:cs typeface="Arial" pitchFamily="34" charset="0"/>
            </a:endParaRPr>
          </a:p>
        </p:txBody>
      </p:sp>
      <p:sp>
        <p:nvSpPr>
          <p:cNvPr id="7" name="Rectangle 6"/>
          <p:cNvSpPr/>
          <p:nvPr/>
        </p:nvSpPr>
        <p:spPr>
          <a:xfrm>
            <a:off x="71406" y="1935296"/>
            <a:ext cx="8929718" cy="707886"/>
          </a:xfrm>
          <a:prstGeom prst="rect">
            <a:avLst/>
          </a:prstGeom>
        </p:spPr>
        <p:txBody>
          <a:bodyPr wrap="square">
            <a:spAutoFit/>
          </a:bodyPr>
          <a:lstStyle/>
          <a:p>
            <a:r>
              <a:rPr lang="en-US" sz="2000" dirty="0" smtClean="0">
                <a:solidFill>
                  <a:schemeClr val="accent2">
                    <a:lumMod val="75000"/>
                  </a:schemeClr>
                </a:solidFill>
              </a:rPr>
              <a:t>SELECT</a:t>
            </a:r>
            <a:r>
              <a:rPr lang="en-US" sz="2000" dirty="0" smtClean="0"/>
              <a:t> </a:t>
            </a:r>
            <a:r>
              <a:rPr lang="en-US" sz="2000" dirty="0" smtClean="0">
                <a:solidFill>
                  <a:schemeClr val="accent5">
                    <a:lumMod val="75000"/>
                  </a:schemeClr>
                </a:solidFill>
              </a:rPr>
              <a:t>EXTRACTVALUE</a:t>
            </a:r>
            <a:r>
              <a:rPr lang="en-US" sz="2000" dirty="0" smtClean="0"/>
              <a:t> (</a:t>
            </a:r>
            <a:r>
              <a:rPr lang="en-US" sz="2000" dirty="0" smtClean="0">
                <a:solidFill>
                  <a:schemeClr val="accent5">
                    <a:lumMod val="75000"/>
                  </a:schemeClr>
                </a:solidFill>
              </a:rPr>
              <a:t>xmlData</a:t>
            </a:r>
            <a:r>
              <a:rPr lang="en-US" sz="2000" dirty="0" smtClean="0"/>
              <a:t>,</a:t>
            </a:r>
            <a:r>
              <a:rPr lang="en-US" sz="2000" dirty="0" smtClean="0">
                <a:solidFill>
                  <a:srgbClr val="FFC000"/>
                </a:solidFill>
              </a:rPr>
              <a:t>"//Students//student1//email[$2]"</a:t>
            </a:r>
            <a:r>
              <a:rPr lang="en-US" sz="2000" dirty="0" smtClean="0"/>
              <a:t>) </a:t>
            </a:r>
            <a:r>
              <a:rPr lang="en-US" sz="2000" dirty="0" smtClean="0">
                <a:solidFill>
                  <a:schemeClr val="accent2">
                    <a:lumMod val="75000"/>
                  </a:schemeClr>
                </a:solidFill>
              </a:rPr>
              <a:t>FROM</a:t>
            </a:r>
            <a:r>
              <a:rPr lang="en-US" sz="2000" dirty="0" smtClean="0"/>
              <a:t> XMLTABLE;</a:t>
            </a:r>
            <a:endParaRPr lang="en-US" sz="2000" dirty="0"/>
          </a:p>
        </p:txBody>
      </p:sp>
    </p:spTree>
    <p:extLst>
      <p:ext uri="{BB962C8B-B14F-4D97-AF65-F5344CB8AC3E}">
        <p14:creationId xmlns:p14="http://schemas.microsoft.com/office/powerpoint/2010/main" xmlns="" val="2250237353"/>
      </p:ext>
    </p:extLst>
  </p:cSld>
  <p:clrMapOvr>
    <a:masterClrMapping/>
  </p:clrMapOvr>
  <p:timing>
    <p:tnLst>
      <p:par>
        <p:cTn id="1" dur="indefinite" restart="never" nodeType="tmRoot"/>
      </p:par>
    </p:tnLst>
  </p:timing>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Inserting XML script in table.</a:t>
            </a:r>
            <a:endParaRPr lang="en-IN" sz="3200" b="1" i="1" dirty="0">
              <a:solidFill>
                <a:srgbClr val="FFFF00"/>
              </a:solidFill>
              <a:latin typeface="Arial" pitchFamily="34" charset="0"/>
              <a:cs typeface="Arial" pitchFamily="34" charset="0"/>
            </a:endParaRPr>
          </a:p>
        </p:txBody>
      </p:sp>
      <p:sp>
        <p:nvSpPr>
          <p:cNvPr id="4" name="TextBox 3"/>
          <p:cNvSpPr txBox="1"/>
          <p:nvPr/>
        </p:nvSpPr>
        <p:spPr>
          <a:xfrm>
            <a:off x="285720" y="571480"/>
            <a:ext cx="1324402" cy="400110"/>
          </a:xfrm>
          <a:prstGeom prst="rect">
            <a:avLst/>
          </a:prstGeom>
          <a:noFill/>
        </p:spPr>
        <p:txBody>
          <a:bodyPr wrap="none" rtlCol="0">
            <a:spAutoFit/>
          </a:bodyPr>
          <a:lstStyle/>
          <a:p>
            <a:r>
              <a:rPr lang="en-US" sz="2000" dirty="0" smtClean="0">
                <a:solidFill>
                  <a:srgbClr val="00B050"/>
                </a:solidFill>
              </a:rPr>
              <a:t>Example: </a:t>
            </a:r>
            <a:endParaRPr lang="en-US" sz="2000" dirty="0">
              <a:solidFill>
                <a:srgbClr val="00B050"/>
              </a:solidFill>
            </a:endParaRPr>
          </a:p>
        </p:txBody>
      </p:sp>
      <p:sp>
        <p:nvSpPr>
          <p:cNvPr id="5" name="Rectangle 4"/>
          <p:cNvSpPr/>
          <p:nvPr/>
        </p:nvSpPr>
        <p:spPr>
          <a:xfrm>
            <a:off x="285720" y="928670"/>
            <a:ext cx="8501122" cy="400110"/>
          </a:xfrm>
          <a:prstGeom prst="rect">
            <a:avLst/>
          </a:prstGeom>
        </p:spPr>
        <p:txBody>
          <a:bodyPr wrap="square">
            <a:spAutoFit/>
          </a:bodyPr>
          <a:lstStyle/>
          <a:p>
            <a:r>
              <a:rPr lang="en-US" sz="2000" dirty="0" smtClean="0">
                <a:solidFill>
                  <a:schemeClr val="accent2">
                    <a:lumMod val="75000"/>
                  </a:schemeClr>
                </a:solidFill>
              </a:rPr>
              <a:t>CREATE</a:t>
            </a:r>
            <a:r>
              <a:rPr lang="en-US" sz="2000" dirty="0" smtClean="0"/>
              <a:t> </a:t>
            </a:r>
            <a:r>
              <a:rPr lang="en-US" sz="2000" dirty="0" smtClean="0">
                <a:solidFill>
                  <a:schemeClr val="accent2">
                    <a:lumMod val="75000"/>
                  </a:schemeClr>
                </a:solidFill>
              </a:rPr>
              <a:t>TABLE</a:t>
            </a:r>
            <a:r>
              <a:rPr lang="en-US" sz="2000" dirty="0" smtClean="0"/>
              <a:t> </a:t>
            </a:r>
            <a:r>
              <a:rPr lang="en-US" sz="2000" dirty="0" smtClean="0">
                <a:solidFill>
                  <a:schemeClr val="accent5">
                    <a:lumMod val="75000"/>
                  </a:schemeClr>
                </a:solidFill>
              </a:rPr>
              <a:t>`xmlTable` </a:t>
            </a:r>
            <a:r>
              <a:rPr lang="en-US" sz="2000" dirty="0" smtClean="0"/>
              <a:t>( `</a:t>
            </a:r>
            <a:r>
              <a:rPr lang="en-US" sz="2000" dirty="0" smtClean="0">
                <a:solidFill>
                  <a:schemeClr val="accent5">
                    <a:lumMod val="75000"/>
                  </a:schemeClr>
                </a:solidFill>
              </a:rPr>
              <a:t>xmlData</a:t>
            </a:r>
            <a:r>
              <a:rPr lang="en-US" sz="2000" dirty="0" smtClean="0"/>
              <a:t>` </a:t>
            </a:r>
            <a:r>
              <a:rPr lang="en-US" sz="2000" dirty="0" smtClean="0">
                <a:solidFill>
                  <a:schemeClr val="accent2">
                    <a:lumMod val="75000"/>
                  </a:schemeClr>
                </a:solidFill>
              </a:rPr>
              <a:t>text</a:t>
            </a:r>
            <a:r>
              <a:rPr lang="en-US" sz="2000" dirty="0" smtClean="0"/>
              <a:t>);</a:t>
            </a:r>
            <a:endParaRPr lang="en-US" sz="2000" dirty="0"/>
          </a:p>
        </p:txBody>
      </p:sp>
      <p:sp>
        <p:nvSpPr>
          <p:cNvPr id="6" name="Rectangle 5"/>
          <p:cNvSpPr/>
          <p:nvPr/>
        </p:nvSpPr>
        <p:spPr>
          <a:xfrm>
            <a:off x="214282" y="1357298"/>
            <a:ext cx="8643998" cy="5386090"/>
          </a:xfrm>
          <a:prstGeom prst="rect">
            <a:avLst/>
          </a:prstGeom>
        </p:spPr>
        <p:txBody>
          <a:bodyPr wrap="square">
            <a:spAutoFit/>
          </a:bodyPr>
          <a:lstStyle/>
          <a:p>
            <a:r>
              <a:rPr lang="en-US" sz="2000" dirty="0" smtClean="0">
                <a:solidFill>
                  <a:schemeClr val="accent2">
                    <a:lumMod val="75000"/>
                  </a:schemeClr>
                </a:solidFill>
              </a:rPr>
              <a:t>INSERT</a:t>
            </a:r>
            <a:r>
              <a:rPr lang="en-US" dirty="0" smtClean="0"/>
              <a:t> </a:t>
            </a:r>
            <a:r>
              <a:rPr lang="en-US" sz="2000" dirty="0" smtClean="0">
                <a:solidFill>
                  <a:schemeClr val="accent2">
                    <a:lumMod val="75000"/>
                  </a:schemeClr>
                </a:solidFill>
              </a:rPr>
              <a:t>INTO</a:t>
            </a:r>
            <a:r>
              <a:rPr lang="en-US" dirty="0" smtClean="0"/>
              <a:t> XMLTABLE </a:t>
            </a:r>
            <a:r>
              <a:rPr lang="en-US" sz="2000" dirty="0" smtClean="0">
                <a:solidFill>
                  <a:schemeClr val="accent2">
                    <a:lumMod val="75000"/>
                  </a:schemeClr>
                </a:solidFill>
              </a:rPr>
              <a:t>VALUES</a:t>
            </a:r>
            <a:r>
              <a:rPr lang="en-US" dirty="0" smtClean="0"/>
              <a:t> (</a:t>
            </a:r>
            <a:r>
              <a:rPr lang="en-US" dirty="0" smtClean="0">
                <a:solidFill>
                  <a:srgbClr val="FFC000"/>
                </a:solidFill>
              </a:rPr>
              <a:t>“</a:t>
            </a:r>
          </a:p>
          <a:p>
            <a:r>
              <a:rPr lang="en-US" dirty="0" smtClean="0">
                <a:solidFill>
                  <a:srgbClr val="FFC000"/>
                </a:solidFill>
              </a:rPr>
              <a:t>&lt;Students&gt;</a:t>
            </a:r>
            <a:r>
              <a:rPr lang="en-US" dirty="0" smtClean="0"/>
              <a:t>      </a:t>
            </a:r>
          </a:p>
          <a:p>
            <a:r>
              <a:rPr lang="en-US" dirty="0" smtClean="0"/>
              <a:t>	</a:t>
            </a:r>
            <a:r>
              <a:rPr lang="en-US" dirty="0" smtClean="0">
                <a:solidFill>
                  <a:srgbClr val="FFC000"/>
                </a:solidFill>
              </a:rPr>
              <a:t>&lt;student&gt;</a:t>
            </a:r>
          </a:p>
          <a:p>
            <a:r>
              <a:rPr lang="en-US" dirty="0" smtClean="0">
                <a:solidFill>
                  <a:srgbClr val="FFC000"/>
                </a:solidFill>
              </a:rPr>
              <a:t>	     &lt;RollNumber&gt;1&lt;/RollNumber&gt;</a:t>
            </a:r>
          </a:p>
          <a:p>
            <a:r>
              <a:rPr lang="en-US" dirty="0" smtClean="0">
                <a:solidFill>
                  <a:srgbClr val="FFC000"/>
                </a:solidFill>
              </a:rPr>
              <a:t>	     &lt;Name&gt; Saleel &lt;/Name&gt;</a:t>
            </a:r>
          </a:p>
          <a:p>
            <a:r>
              <a:rPr lang="en-US" dirty="0" smtClean="0">
                <a:solidFill>
                  <a:srgbClr val="FFC000"/>
                </a:solidFill>
              </a:rPr>
              <a:t>                   &lt;email&gt; saleelbagde@gmail.com &lt;/email&gt;</a:t>
            </a:r>
          </a:p>
          <a:p>
            <a:r>
              <a:rPr lang="en-US" dirty="0" smtClean="0">
                <a:solidFill>
                  <a:srgbClr val="FFC000"/>
                </a:solidFill>
              </a:rPr>
              <a:t>                   &lt;email&gt; saleelbagde@yahoomail.com &lt;/email&gt;</a:t>
            </a:r>
          </a:p>
          <a:p>
            <a:r>
              <a:rPr lang="en-US" dirty="0" smtClean="0">
                <a:solidFill>
                  <a:srgbClr val="FFC000"/>
                </a:solidFill>
              </a:rPr>
              <a:t>      	&lt;/student&gt; </a:t>
            </a:r>
          </a:p>
          <a:p>
            <a:r>
              <a:rPr lang="en-US" dirty="0" smtClean="0">
                <a:solidFill>
                  <a:srgbClr val="FFC000"/>
                </a:solidFill>
              </a:rPr>
              <a:t>              &lt;student&gt;</a:t>
            </a:r>
          </a:p>
          <a:p>
            <a:r>
              <a:rPr lang="en-US" dirty="0" smtClean="0">
                <a:solidFill>
                  <a:srgbClr val="FFC000"/>
                </a:solidFill>
              </a:rPr>
              <a:t>    	    &lt;RollNumber&gt; 2 &lt;/RollNumber&gt;</a:t>
            </a:r>
          </a:p>
          <a:p>
            <a:r>
              <a:rPr lang="en-US" dirty="0" smtClean="0">
                <a:solidFill>
                  <a:srgbClr val="FFC000"/>
                </a:solidFill>
              </a:rPr>
              <a:t>                  &lt;Name&gt; Vrushali &lt;/Name&gt;</a:t>
            </a:r>
          </a:p>
          <a:p>
            <a:r>
              <a:rPr lang="en-US" dirty="0" smtClean="0">
                <a:solidFill>
                  <a:srgbClr val="FFC000"/>
                </a:solidFill>
              </a:rPr>
              <a:t>                  &lt;email&gt; vrushalibagde@gmail.com &lt;/email&gt;</a:t>
            </a:r>
          </a:p>
          <a:p>
            <a:r>
              <a:rPr lang="en-US" dirty="0" smtClean="0">
                <a:solidFill>
                  <a:srgbClr val="FFC000"/>
                </a:solidFill>
              </a:rPr>
              <a:t>              &lt;/student&gt;</a:t>
            </a:r>
          </a:p>
          <a:p>
            <a:r>
              <a:rPr lang="en-US" dirty="0" smtClean="0">
                <a:solidFill>
                  <a:srgbClr val="FFC000"/>
                </a:solidFill>
              </a:rPr>
              <a:t>              &lt;student&gt;</a:t>
            </a:r>
          </a:p>
          <a:p>
            <a:r>
              <a:rPr lang="en-US" dirty="0" smtClean="0">
                <a:solidFill>
                  <a:srgbClr val="FFC000"/>
                </a:solidFill>
              </a:rPr>
              <a:t>     	    &lt;RollNumber&gt; 3 &lt;/RollNumber&gt;</a:t>
            </a:r>
          </a:p>
          <a:p>
            <a:r>
              <a:rPr lang="en-US" dirty="0" smtClean="0">
                <a:solidFill>
                  <a:srgbClr val="FFC000"/>
                </a:solidFill>
              </a:rPr>
              <a:t>                  &lt;Name&gt; Sharmin &lt;/Name&gt;        </a:t>
            </a:r>
          </a:p>
          <a:p>
            <a:r>
              <a:rPr lang="en-US" dirty="0" smtClean="0">
                <a:solidFill>
                  <a:srgbClr val="FFC000"/>
                </a:solidFill>
              </a:rPr>
              <a:t>                  &lt;email&gt; sharminbagde@gmail.com &lt;/email&gt; </a:t>
            </a:r>
          </a:p>
          <a:p>
            <a:r>
              <a:rPr lang="en-US" dirty="0" smtClean="0">
                <a:solidFill>
                  <a:srgbClr val="FFC000"/>
                </a:solidFill>
              </a:rPr>
              <a:t>              &lt;/student&gt;</a:t>
            </a:r>
          </a:p>
          <a:p>
            <a:r>
              <a:rPr lang="en-US" dirty="0" smtClean="0">
                <a:solidFill>
                  <a:srgbClr val="FFC000"/>
                </a:solidFill>
              </a:rPr>
              <a:t>&lt;/Students&gt;"</a:t>
            </a:r>
            <a:r>
              <a:rPr lang="en-US" dirty="0" smtClean="0"/>
              <a:t>);</a:t>
            </a:r>
            <a:endParaRPr lang="en-US" dirty="0"/>
          </a:p>
        </p:txBody>
      </p:sp>
    </p:spTree>
    <p:extLst>
      <p:ext uri="{BB962C8B-B14F-4D97-AF65-F5344CB8AC3E}">
        <p14:creationId xmlns:p14="http://schemas.microsoft.com/office/powerpoint/2010/main" xmlns="" val="2250237353"/>
      </p:ext>
    </p:extLst>
  </p:cSld>
  <p:clrMapOvr>
    <a:masterClrMapping/>
  </p:clrMapOvr>
  <p:timing>
    <p:tnLst>
      <p:par>
        <p:cTn id="1" dur="indefinite" restart="never" nodeType="tmRoot"/>
      </p:par>
    </p:tnLst>
  </p:timing>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5720" y="720850"/>
            <a:ext cx="1324402" cy="400110"/>
          </a:xfrm>
          <a:prstGeom prst="rect">
            <a:avLst/>
          </a:prstGeom>
          <a:noFill/>
        </p:spPr>
        <p:txBody>
          <a:bodyPr wrap="none" rtlCol="0">
            <a:spAutoFit/>
          </a:bodyPr>
          <a:lstStyle/>
          <a:p>
            <a:r>
              <a:rPr lang="en-US" sz="2000" dirty="0" smtClean="0">
                <a:solidFill>
                  <a:srgbClr val="00B050"/>
                </a:solidFill>
              </a:rPr>
              <a:t>Example: </a:t>
            </a:r>
            <a:endParaRPr lang="en-US" sz="2000" dirty="0">
              <a:solidFill>
                <a:srgbClr val="00B050"/>
              </a:solidFill>
            </a:endParaRPr>
          </a:p>
        </p:txBody>
      </p:sp>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Select  from XML script from table.</a:t>
            </a:r>
            <a:endParaRPr lang="en-IN" sz="3200" b="1" i="1" dirty="0">
              <a:solidFill>
                <a:srgbClr val="FFFF00"/>
              </a:solidFill>
              <a:latin typeface="Arial" pitchFamily="34" charset="0"/>
              <a:cs typeface="Arial" pitchFamily="34" charset="0"/>
            </a:endParaRPr>
          </a:p>
        </p:txBody>
      </p:sp>
      <p:sp>
        <p:nvSpPr>
          <p:cNvPr id="7" name="Rectangle 6"/>
          <p:cNvSpPr/>
          <p:nvPr/>
        </p:nvSpPr>
        <p:spPr>
          <a:xfrm>
            <a:off x="71406" y="1935296"/>
            <a:ext cx="8929718" cy="707886"/>
          </a:xfrm>
          <a:prstGeom prst="rect">
            <a:avLst/>
          </a:prstGeom>
        </p:spPr>
        <p:txBody>
          <a:bodyPr wrap="square">
            <a:spAutoFit/>
          </a:bodyPr>
          <a:lstStyle/>
          <a:p>
            <a:r>
              <a:rPr lang="en-US" sz="2000" dirty="0" smtClean="0">
                <a:solidFill>
                  <a:schemeClr val="accent2">
                    <a:lumMod val="75000"/>
                  </a:schemeClr>
                </a:solidFill>
              </a:rPr>
              <a:t>SELECT</a:t>
            </a:r>
            <a:r>
              <a:rPr lang="en-US" sz="2000" dirty="0" smtClean="0"/>
              <a:t> </a:t>
            </a:r>
            <a:r>
              <a:rPr lang="en-US" sz="2000" dirty="0" smtClean="0">
                <a:solidFill>
                  <a:schemeClr val="accent5">
                    <a:lumMod val="75000"/>
                  </a:schemeClr>
                </a:solidFill>
              </a:rPr>
              <a:t>EXTRACTVALUE</a:t>
            </a:r>
            <a:r>
              <a:rPr lang="en-US" sz="2000" dirty="0" smtClean="0"/>
              <a:t>(</a:t>
            </a:r>
            <a:r>
              <a:rPr lang="en-US" sz="2000" dirty="0" smtClean="0">
                <a:solidFill>
                  <a:schemeClr val="accent5">
                    <a:lumMod val="75000"/>
                  </a:schemeClr>
                </a:solidFill>
              </a:rPr>
              <a:t>xmlData</a:t>
            </a:r>
            <a:r>
              <a:rPr lang="en-US" sz="2000" dirty="0" smtClean="0"/>
              <a:t>,</a:t>
            </a:r>
            <a:r>
              <a:rPr lang="en-US" sz="2000" dirty="0" smtClean="0">
                <a:solidFill>
                  <a:srgbClr val="FFC000"/>
                </a:solidFill>
              </a:rPr>
              <a:t>"//Students//student[$1]//email[$2]"</a:t>
            </a:r>
            <a:r>
              <a:rPr lang="en-US" sz="2000" dirty="0" smtClean="0"/>
              <a:t>) </a:t>
            </a:r>
            <a:r>
              <a:rPr lang="en-US" sz="2000" dirty="0" smtClean="0">
                <a:solidFill>
                  <a:schemeClr val="accent2">
                    <a:lumMod val="75000"/>
                  </a:schemeClr>
                </a:solidFill>
              </a:rPr>
              <a:t>FROM</a:t>
            </a:r>
            <a:r>
              <a:rPr lang="en-US" sz="2000" dirty="0" smtClean="0"/>
              <a:t> XMLTABLE;</a:t>
            </a:r>
            <a:endParaRPr lang="en-US" sz="2000" dirty="0"/>
          </a:p>
        </p:txBody>
      </p:sp>
    </p:spTree>
    <p:extLst>
      <p:ext uri="{BB962C8B-B14F-4D97-AF65-F5344CB8AC3E}">
        <p14:creationId xmlns:p14="http://schemas.microsoft.com/office/powerpoint/2010/main" xmlns="" val="225023735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2400" y="228600"/>
            <a:ext cx="8839200" cy="685800"/>
          </a:xfrm>
          <a:prstGeom prst="rect">
            <a:avLst/>
          </a:prstGeom>
          <a:solidFill>
            <a:srgbClr val="FF0000"/>
          </a:solidFill>
        </p:spPr>
        <p:txBody>
          <a:bodyPr>
            <a:normAutofit/>
          </a:bodyPr>
          <a:lstStyle/>
          <a:p>
            <a:pPr lvl="0" algn="ctr">
              <a:spcBef>
                <a:spcPct val="0"/>
              </a:spcBef>
              <a:defRPr/>
            </a:pPr>
            <a:r>
              <a:rPr lang="en-US" sz="3600" b="1" dirty="0" smtClean="0">
                <a:solidFill>
                  <a:schemeClr val="bg1"/>
                </a:solidFill>
                <a:latin typeface="Arial" pitchFamily="34" charset="0"/>
                <a:cs typeface="Arial" pitchFamily="34" charset="0"/>
              </a:rPr>
              <a:t>Index</a:t>
            </a:r>
            <a:endParaRPr kumimoji="0" lang="en-US" sz="3600" b="1" i="1" u="none" strike="noStrike" kern="1200" cap="none" spc="0" normalizeH="0" baseline="0" noProof="0" dirty="0" smtClean="0">
              <a:ln>
                <a:noFill/>
              </a:ln>
              <a:solidFill>
                <a:schemeClr val="bg1"/>
              </a:solidFill>
              <a:effectLst/>
              <a:uLnTx/>
              <a:uFillTx/>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xmlns="" val="1431654309"/>
              </p:ext>
            </p:extLst>
          </p:nvPr>
        </p:nvGraphicFramePr>
        <p:xfrm>
          <a:off x="152400" y="1071880"/>
          <a:ext cx="8839200" cy="4820920"/>
        </p:xfrm>
        <a:graphic>
          <a:graphicData uri="http://schemas.openxmlformats.org/drawingml/2006/table">
            <a:tbl>
              <a:tblPr firstRow="1" bandRow="1">
                <a:tableStyleId>{7E9639D4-E3E2-4D34-9284-5A2195B3D0D7}</a:tableStyleId>
              </a:tblPr>
              <a:tblGrid>
                <a:gridCol w="8839200"/>
              </a:tblGrid>
              <a:tr h="370840">
                <a:tc>
                  <a:txBody>
                    <a:bodyPr/>
                    <a:lstStyle/>
                    <a:p>
                      <a:r>
                        <a:rPr lang="en-US" sz="1600" dirty="0" smtClean="0">
                          <a:latin typeface="Arial" panose="020B0604020202020204" pitchFamily="34" charset="0"/>
                          <a:cs typeface="Arial" panose="020B0604020202020204" pitchFamily="34" charset="0"/>
                        </a:rPr>
                        <a:t>Topic</a:t>
                      </a:r>
                      <a:endParaRPr lang="en-US" sz="1600" dirty="0">
                        <a:latin typeface="Arial" panose="020B0604020202020204" pitchFamily="34" charset="0"/>
                        <a:cs typeface="Arial" panose="020B0604020202020204" pitchFamily="34" charset="0"/>
                      </a:endParaRP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2" action="ppaction://hlinksldjump"/>
                        </a:rPr>
                        <a:t>WHERE Clause</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3" action="ppaction://hlinksldjump"/>
                        </a:rPr>
                        <a:t>SELECT … expressions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4" action="ppaction://hlinksldjump"/>
                        </a:rPr>
                        <a:t>GROUP BY Clause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5" action="ppaction://hlinksldjump"/>
                        </a:rPr>
                        <a:t>HAVING Clause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6" action="ppaction://hlinksldjump"/>
                        </a:rPr>
                        <a:t>Row Limiting Clause</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7" action="ppaction://hlinksldjump"/>
                        </a:rPr>
                        <a:t>User-Defined Variables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8" action="ppaction://hlinksldjump"/>
                        </a:rPr>
                        <a:t>Rownum</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9" action="ppaction://hlinksldjump"/>
                        </a:rPr>
                        <a:t>Prepared SQL Statement</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0" action="ppaction://hlinksldjump"/>
                        </a:rPr>
                        <a:t>SELECT ... INTO</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1" action="ppaction://hlinksldjump"/>
                        </a:rPr>
                        <a:t>SELECT ... INTO var_list</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2" action="ppaction://hlinksldjump"/>
                        </a:rPr>
                        <a:t>SELECT ... INTO OUTFILE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3" action="ppaction://hlinksldjump"/>
                        </a:rPr>
                        <a:t>SELECT ... INTO DUMPFILE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bl>
          </a:graphicData>
        </a:graphic>
      </p:graphicFrame>
    </p:spTree>
    <p:extLst>
      <p:ext uri="{BB962C8B-B14F-4D97-AF65-F5344CB8AC3E}">
        <p14:creationId xmlns:p14="http://schemas.microsoft.com/office/powerpoint/2010/main" xmlns="" val="26963754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smtClean="0">
                <a:solidFill>
                  <a:srgbClr val="DC525C"/>
                </a:solidFill>
                <a:latin typeface="Segoe UI Light" panose="020B0502040204020203" pitchFamily="34" charset="0"/>
                <a:cs typeface="Segoe UI Light" panose="020B0502040204020203" pitchFamily="34" charset="0"/>
              </a:rPr>
              <a:t>Common relationships</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2039468490"/>
      </p:ext>
    </p:extLst>
  </p:cSld>
  <p:clrMapOvr>
    <a:masterClrMapping/>
  </p:clrMapOvr>
  <p:timing>
    <p:tnLst>
      <p:par>
        <p:cTn id="1" dur="indefinite" restart="never" nodeType="tmRoot"/>
      </p:par>
    </p:tnLst>
  </p:timing>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XML file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214282" y="1214422"/>
            <a:ext cx="4929222" cy="5016758"/>
          </a:xfrm>
          <a:prstGeom prst="rect">
            <a:avLst/>
          </a:prstGeom>
        </p:spPr>
        <p:txBody>
          <a:bodyPr wrap="square">
            <a:spAutoFit/>
          </a:bodyPr>
          <a:lstStyle/>
          <a:p>
            <a:r>
              <a:rPr lang="en-US" sz="2000" dirty="0" smtClean="0">
                <a:solidFill>
                  <a:srgbClr val="2658E6"/>
                </a:solidFill>
              </a:rPr>
              <a:t>&lt;?xml version="1.0" encoding="utf-16"?&gt;</a:t>
            </a:r>
          </a:p>
          <a:p>
            <a:r>
              <a:rPr lang="en-US" sz="2000" dirty="0" smtClean="0">
                <a:solidFill>
                  <a:srgbClr val="C74C49"/>
                </a:solidFill>
              </a:rPr>
              <a:t>&lt;employees&gt;</a:t>
            </a:r>
          </a:p>
          <a:p>
            <a:r>
              <a:rPr lang="en-US" sz="2000" dirty="0" smtClean="0">
                <a:solidFill>
                  <a:srgbClr val="2658E6"/>
                </a:solidFill>
              </a:rPr>
              <a:t>      </a:t>
            </a:r>
            <a:r>
              <a:rPr lang="en-US" sz="2000" dirty="0" smtClean="0">
                <a:solidFill>
                  <a:schemeClr val="accent4">
                    <a:lumMod val="50000"/>
                  </a:schemeClr>
                </a:solidFill>
              </a:rPr>
              <a:t>&lt;employee&gt;</a:t>
            </a:r>
          </a:p>
          <a:p>
            <a:r>
              <a:rPr lang="en-US" sz="2000" dirty="0" smtClean="0">
                <a:solidFill>
                  <a:srgbClr val="2658E6"/>
                </a:solidFill>
              </a:rPr>
              <a:t>           </a:t>
            </a:r>
            <a:r>
              <a:rPr lang="en-US" sz="2000" dirty="0" smtClean="0">
                <a:solidFill>
                  <a:schemeClr val="accent2">
                    <a:lumMod val="75000"/>
                  </a:schemeClr>
                </a:solidFill>
              </a:rPr>
              <a:t>&lt;id&gt;</a:t>
            </a:r>
            <a:r>
              <a:rPr lang="en-US" sz="2000" dirty="0" smtClean="0">
                <a:solidFill>
                  <a:srgbClr val="2658E6"/>
                </a:solidFill>
              </a:rPr>
              <a:t> </a:t>
            </a:r>
            <a:r>
              <a:rPr lang="en-US" sz="2000" dirty="0" smtClean="0"/>
              <a:t>be129</a:t>
            </a:r>
            <a:r>
              <a:rPr lang="en-US" sz="2000" dirty="0" smtClean="0">
                <a:solidFill>
                  <a:srgbClr val="2658E6"/>
                </a:solidFill>
              </a:rPr>
              <a:t> </a:t>
            </a:r>
            <a:r>
              <a:rPr lang="en-US" sz="2000" dirty="0" smtClean="0">
                <a:solidFill>
                  <a:schemeClr val="accent2">
                    <a:lumMod val="75000"/>
                  </a:schemeClr>
                </a:solidFill>
              </a:rPr>
              <a:t>&lt;/id&gt;</a:t>
            </a:r>
          </a:p>
          <a:p>
            <a:r>
              <a:rPr lang="en-US" sz="2000" dirty="0" smtClean="0">
                <a:solidFill>
                  <a:srgbClr val="2658E6"/>
                </a:solidFill>
              </a:rPr>
              <a:t>           </a:t>
            </a:r>
            <a:r>
              <a:rPr lang="en-US" sz="2000" dirty="0" smtClean="0">
                <a:solidFill>
                  <a:schemeClr val="accent2">
                    <a:lumMod val="75000"/>
                  </a:schemeClr>
                </a:solidFill>
              </a:rPr>
              <a:t>&lt;firstname&gt; </a:t>
            </a:r>
            <a:r>
              <a:rPr lang="en-US" sz="2000" dirty="0" smtClean="0"/>
              <a:t>Jane</a:t>
            </a:r>
            <a:r>
              <a:rPr lang="en-US" sz="2000" dirty="0" smtClean="0">
                <a:solidFill>
                  <a:srgbClr val="2658E6"/>
                </a:solidFill>
              </a:rPr>
              <a:t> </a:t>
            </a:r>
            <a:r>
              <a:rPr lang="en-US" sz="2000" dirty="0" smtClean="0">
                <a:solidFill>
                  <a:schemeClr val="accent2">
                    <a:lumMod val="75000"/>
                  </a:schemeClr>
                </a:solidFill>
              </a:rPr>
              <a:t>&lt;/firstname&gt;</a:t>
            </a:r>
          </a:p>
          <a:p>
            <a:r>
              <a:rPr lang="en-US" sz="2000" dirty="0" smtClean="0">
                <a:solidFill>
                  <a:schemeClr val="accent2">
                    <a:lumMod val="75000"/>
                  </a:schemeClr>
                </a:solidFill>
              </a:rPr>
              <a:t>           &lt;lastname&gt; </a:t>
            </a:r>
            <a:r>
              <a:rPr lang="en-US" sz="2000" dirty="0" smtClean="0"/>
              <a:t>Doe</a:t>
            </a:r>
            <a:r>
              <a:rPr lang="en-US" sz="2000" dirty="0" smtClean="0">
                <a:solidFill>
                  <a:srgbClr val="2658E6"/>
                </a:solidFill>
              </a:rPr>
              <a:t> </a:t>
            </a:r>
            <a:r>
              <a:rPr lang="en-US" sz="2000" dirty="0" smtClean="0">
                <a:solidFill>
                  <a:schemeClr val="accent2">
                    <a:lumMod val="75000"/>
                  </a:schemeClr>
                </a:solidFill>
              </a:rPr>
              <a:t>&lt;/lastname&gt;</a:t>
            </a:r>
          </a:p>
          <a:p>
            <a:r>
              <a:rPr lang="en-US" sz="2000" dirty="0" smtClean="0">
                <a:solidFill>
                  <a:schemeClr val="accent2">
                    <a:lumMod val="75000"/>
                  </a:schemeClr>
                </a:solidFill>
              </a:rPr>
              <a:t>           &lt;title&gt; </a:t>
            </a:r>
            <a:r>
              <a:rPr lang="en-US" sz="2000" dirty="0" smtClean="0"/>
              <a:t>Engineer</a:t>
            </a:r>
            <a:r>
              <a:rPr lang="en-US" sz="2000" dirty="0" smtClean="0">
                <a:solidFill>
                  <a:srgbClr val="2658E6"/>
                </a:solidFill>
              </a:rPr>
              <a:t> </a:t>
            </a:r>
            <a:r>
              <a:rPr lang="en-US" sz="2000" dirty="0" smtClean="0">
                <a:solidFill>
                  <a:schemeClr val="accent2">
                    <a:lumMod val="75000"/>
                  </a:schemeClr>
                </a:solidFill>
              </a:rPr>
              <a:t>&lt;/title&gt;</a:t>
            </a:r>
          </a:p>
          <a:p>
            <a:r>
              <a:rPr lang="en-US" sz="2000" dirty="0" smtClean="0">
                <a:solidFill>
                  <a:srgbClr val="2658E6"/>
                </a:solidFill>
              </a:rPr>
              <a:t>      </a:t>
            </a:r>
            <a:r>
              <a:rPr lang="en-US" sz="2000" dirty="0" smtClean="0">
                <a:solidFill>
                  <a:schemeClr val="accent4">
                    <a:lumMod val="50000"/>
                  </a:schemeClr>
                </a:solidFill>
              </a:rPr>
              <a:t>&lt;/employee&gt;</a:t>
            </a:r>
          </a:p>
          <a:p>
            <a:r>
              <a:rPr lang="en-US" sz="2000" dirty="0" smtClean="0">
                <a:solidFill>
                  <a:srgbClr val="2658E6"/>
                </a:solidFill>
              </a:rPr>
              <a:t> </a:t>
            </a:r>
          </a:p>
          <a:p>
            <a:r>
              <a:rPr lang="en-US" sz="2000" dirty="0" smtClean="0">
                <a:solidFill>
                  <a:srgbClr val="2658E6"/>
                </a:solidFill>
              </a:rPr>
              <a:t>      </a:t>
            </a:r>
            <a:r>
              <a:rPr lang="en-US" sz="2000" dirty="0" smtClean="0">
                <a:solidFill>
                  <a:schemeClr val="accent4">
                    <a:lumMod val="50000"/>
                  </a:schemeClr>
                </a:solidFill>
              </a:rPr>
              <a:t>&lt;employee&gt;</a:t>
            </a:r>
          </a:p>
          <a:p>
            <a:r>
              <a:rPr lang="en-US" sz="2000" dirty="0" smtClean="0">
                <a:solidFill>
                  <a:schemeClr val="accent2">
                    <a:lumMod val="75000"/>
                  </a:schemeClr>
                </a:solidFill>
              </a:rPr>
              <a:t>           &lt;id&gt;</a:t>
            </a:r>
            <a:r>
              <a:rPr lang="en-US" sz="2000" dirty="0" smtClean="0">
                <a:solidFill>
                  <a:srgbClr val="2658E6"/>
                </a:solidFill>
              </a:rPr>
              <a:t> </a:t>
            </a:r>
            <a:r>
              <a:rPr lang="en-US" sz="2000" dirty="0" smtClean="0"/>
              <a:t>be130</a:t>
            </a:r>
            <a:r>
              <a:rPr lang="en-US" sz="2000" dirty="0" smtClean="0">
                <a:solidFill>
                  <a:srgbClr val="2658E6"/>
                </a:solidFill>
              </a:rPr>
              <a:t> </a:t>
            </a:r>
            <a:r>
              <a:rPr lang="en-US" sz="2000" dirty="0" smtClean="0">
                <a:solidFill>
                  <a:schemeClr val="accent2">
                    <a:lumMod val="75000"/>
                  </a:schemeClr>
                </a:solidFill>
              </a:rPr>
              <a:t>&lt;/id&gt;</a:t>
            </a:r>
          </a:p>
          <a:p>
            <a:r>
              <a:rPr lang="en-US" sz="2000" dirty="0" smtClean="0">
                <a:solidFill>
                  <a:schemeClr val="accent2">
                    <a:lumMod val="75000"/>
                  </a:schemeClr>
                </a:solidFill>
              </a:rPr>
              <a:t>           &lt;firstname&gt; </a:t>
            </a:r>
            <a:r>
              <a:rPr lang="en-US" sz="2000" dirty="0" smtClean="0"/>
              <a:t>William</a:t>
            </a:r>
            <a:r>
              <a:rPr lang="en-US" sz="2000" dirty="0" smtClean="0">
                <a:solidFill>
                  <a:srgbClr val="2658E6"/>
                </a:solidFill>
              </a:rPr>
              <a:t> </a:t>
            </a:r>
            <a:r>
              <a:rPr lang="en-US" sz="2000" dirty="0" smtClean="0">
                <a:solidFill>
                  <a:schemeClr val="accent2">
                    <a:lumMod val="75000"/>
                  </a:schemeClr>
                </a:solidFill>
              </a:rPr>
              <a:t>&lt;/firstname&gt;</a:t>
            </a:r>
          </a:p>
          <a:p>
            <a:r>
              <a:rPr lang="en-US" sz="2000" dirty="0" smtClean="0">
                <a:solidFill>
                  <a:schemeClr val="accent2">
                    <a:lumMod val="75000"/>
                  </a:schemeClr>
                </a:solidFill>
              </a:rPr>
              <a:t>           &lt;lastname&gt; </a:t>
            </a:r>
            <a:r>
              <a:rPr lang="en-US" sz="2000" dirty="0" smtClean="0"/>
              <a:t>Defoe</a:t>
            </a:r>
            <a:r>
              <a:rPr lang="en-US" sz="2000" dirty="0" smtClean="0">
                <a:solidFill>
                  <a:srgbClr val="2658E6"/>
                </a:solidFill>
              </a:rPr>
              <a:t> </a:t>
            </a:r>
            <a:r>
              <a:rPr lang="en-US" sz="2000" dirty="0" smtClean="0">
                <a:solidFill>
                  <a:schemeClr val="accent2">
                    <a:lumMod val="75000"/>
                  </a:schemeClr>
                </a:solidFill>
              </a:rPr>
              <a:t>&lt;/lastname&gt;</a:t>
            </a:r>
          </a:p>
          <a:p>
            <a:r>
              <a:rPr lang="en-US" sz="2000" dirty="0" smtClean="0">
                <a:solidFill>
                  <a:schemeClr val="accent2">
                    <a:lumMod val="75000"/>
                  </a:schemeClr>
                </a:solidFill>
              </a:rPr>
              <a:t>           &lt;title&gt; </a:t>
            </a:r>
            <a:r>
              <a:rPr lang="en-US" sz="2000" dirty="0" smtClean="0"/>
              <a:t>Accountant</a:t>
            </a:r>
            <a:r>
              <a:rPr lang="en-US" sz="2000" dirty="0" smtClean="0">
                <a:solidFill>
                  <a:srgbClr val="2658E6"/>
                </a:solidFill>
              </a:rPr>
              <a:t> </a:t>
            </a:r>
            <a:r>
              <a:rPr lang="en-US" sz="2000" dirty="0" smtClean="0">
                <a:solidFill>
                  <a:schemeClr val="accent2">
                    <a:lumMod val="75000"/>
                  </a:schemeClr>
                </a:solidFill>
              </a:rPr>
              <a:t>&lt;/title&gt;</a:t>
            </a:r>
          </a:p>
          <a:p>
            <a:r>
              <a:rPr lang="en-US" sz="2000" dirty="0" smtClean="0">
                <a:solidFill>
                  <a:srgbClr val="2658E6"/>
                </a:solidFill>
              </a:rPr>
              <a:t>      </a:t>
            </a:r>
            <a:r>
              <a:rPr lang="en-US" sz="2000" dirty="0" smtClean="0">
                <a:solidFill>
                  <a:schemeClr val="accent4">
                    <a:lumMod val="50000"/>
                  </a:schemeClr>
                </a:solidFill>
              </a:rPr>
              <a:t>&lt;/employee&gt;</a:t>
            </a:r>
          </a:p>
          <a:p>
            <a:r>
              <a:rPr lang="en-US" sz="2000" dirty="0" smtClean="0">
                <a:solidFill>
                  <a:srgbClr val="C74C49"/>
                </a:solidFill>
              </a:rPr>
              <a:t>&lt;/employees&gt;</a:t>
            </a:r>
            <a:endParaRPr lang="en-US" sz="2000" dirty="0">
              <a:solidFill>
                <a:srgbClr val="C74C49"/>
              </a:solidFill>
            </a:endParaRPr>
          </a:p>
        </p:txBody>
      </p:sp>
      <p:sp>
        <p:nvSpPr>
          <p:cNvPr id="6" name="TextBox 5"/>
          <p:cNvSpPr txBox="1"/>
          <p:nvPr/>
        </p:nvSpPr>
        <p:spPr>
          <a:xfrm>
            <a:off x="285720" y="714356"/>
            <a:ext cx="2351926" cy="400110"/>
          </a:xfrm>
          <a:prstGeom prst="rect">
            <a:avLst/>
          </a:prstGeom>
          <a:noFill/>
        </p:spPr>
        <p:txBody>
          <a:bodyPr wrap="none" rtlCol="0">
            <a:spAutoFit/>
          </a:bodyPr>
          <a:lstStyle/>
          <a:p>
            <a:r>
              <a:rPr lang="en-US" sz="2000" dirty="0" smtClean="0">
                <a:solidFill>
                  <a:srgbClr val="00B050"/>
                </a:solidFill>
              </a:rPr>
              <a:t>Employee.xml File</a:t>
            </a:r>
            <a:endParaRPr lang="en-US" sz="2000" dirty="0">
              <a:solidFill>
                <a:srgbClr val="00B050"/>
              </a:solidFill>
            </a:endParaRPr>
          </a:p>
        </p:txBody>
      </p:sp>
    </p:spTree>
    <p:extLst>
      <p:ext uri="{BB962C8B-B14F-4D97-AF65-F5344CB8AC3E}">
        <p14:creationId xmlns:p14="http://schemas.microsoft.com/office/powerpoint/2010/main" xmlns="" val="2250237353"/>
      </p:ext>
    </p:extLst>
  </p:cSld>
  <p:clrMapOvr>
    <a:masterClrMapping/>
  </p:clrMapOvr>
  <p:timing>
    <p:tnLst>
      <p:par>
        <p:cTn id="1" dur="indefinite" restart="never" nodeType="tmRoot"/>
      </p:par>
    </p:tnLst>
  </p:timing>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5720" y="720850"/>
            <a:ext cx="1324402" cy="400110"/>
          </a:xfrm>
          <a:prstGeom prst="rect">
            <a:avLst/>
          </a:prstGeom>
          <a:noFill/>
        </p:spPr>
        <p:txBody>
          <a:bodyPr wrap="none" rtlCol="0">
            <a:spAutoFit/>
          </a:bodyPr>
          <a:lstStyle/>
          <a:p>
            <a:r>
              <a:rPr lang="en-US" sz="2000" dirty="0" smtClean="0">
                <a:solidFill>
                  <a:srgbClr val="00B050"/>
                </a:solidFill>
              </a:rPr>
              <a:t>Example: </a:t>
            </a:r>
            <a:endParaRPr lang="en-US" sz="2000" dirty="0">
              <a:solidFill>
                <a:srgbClr val="00B050"/>
              </a:solidFill>
            </a:endParaRPr>
          </a:p>
        </p:txBody>
      </p:sp>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Load and select  data from external XML file</a:t>
            </a:r>
            <a:endParaRPr lang="en-IN" sz="3200" b="1" i="1" dirty="0">
              <a:solidFill>
                <a:srgbClr val="FFFF00"/>
              </a:solidFill>
              <a:latin typeface="Arial" pitchFamily="34" charset="0"/>
              <a:cs typeface="Arial" pitchFamily="34" charset="0"/>
            </a:endParaRPr>
          </a:p>
        </p:txBody>
      </p:sp>
      <p:sp>
        <p:nvSpPr>
          <p:cNvPr id="10" name="Rectangle 9"/>
          <p:cNvSpPr/>
          <p:nvPr/>
        </p:nvSpPr>
        <p:spPr>
          <a:xfrm>
            <a:off x="285720" y="1500174"/>
            <a:ext cx="8572560" cy="1477328"/>
          </a:xfrm>
          <a:prstGeom prst="rect">
            <a:avLst/>
          </a:prstGeom>
        </p:spPr>
        <p:txBody>
          <a:bodyPr wrap="square">
            <a:spAutoFit/>
          </a:bodyPr>
          <a:lstStyle/>
          <a:p>
            <a:pPr>
              <a:lnSpc>
                <a:spcPct val="150000"/>
              </a:lnSpc>
            </a:pPr>
            <a:r>
              <a:rPr lang="en-US" sz="2000" dirty="0" smtClean="0">
                <a:solidFill>
                  <a:schemeClr val="accent2">
                    <a:lumMod val="75000"/>
                  </a:schemeClr>
                </a:solidFill>
              </a:rPr>
              <a:t>SET</a:t>
            </a:r>
            <a:r>
              <a:rPr lang="en-US" sz="2000" dirty="0" smtClean="0"/>
              <a:t> @</a:t>
            </a:r>
            <a:r>
              <a:rPr lang="en-US" sz="2000" dirty="0" smtClean="0">
                <a:solidFill>
                  <a:schemeClr val="accent2">
                    <a:lumMod val="75000"/>
                  </a:schemeClr>
                </a:solidFill>
              </a:rPr>
              <a:t>xml</a:t>
            </a:r>
            <a:r>
              <a:rPr lang="en-US" sz="2000" dirty="0" smtClean="0"/>
              <a:t> = </a:t>
            </a:r>
            <a:r>
              <a:rPr lang="en-US" sz="2000" dirty="0" smtClean="0">
                <a:solidFill>
                  <a:schemeClr val="accent5">
                    <a:lumMod val="75000"/>
                  </a:schemeClr>
                </a:solidFill>
              </a:rPr>
              <a:t>LOAD_FILE</a:t>
            </a:r>
            <a:r>
              <a:rPr lang="en-US" sz="2000" dirty="0" smtClean="0"/>
              <a:t>(</a:t>
            </a:r>
            <a:r>
              <a:rPr lang="en-US" sz="2000" dirty="0" smtClean="0">
                <a:solidFill>
                  <a:srgbClr val="FFC000"/>
                </a:solidFill>
              </a:rPr>
              <a:t>"E:/employee.xml"</a:t>
            </a:r>
            <a:r>
              <a:rPr lang="en-US" sz="2000" dirty="0" smtClean="0"/>
              <a:t>);</a:t>
            </a:r>
          </a:p>
          <a:p>
            <a:pPr>
              <a:lnSpc>
                <a:spcPct val="150000"/>
              </a:lnSpc>
            </a:pPr>
            <a:r>
              <a:rPr lang="en-US" sz="2000" dirty="0" smtClean="0">
                <a:solidFill>
                  <a:schemeClr val="accent2">
                    <a:lumMod val="75000"/>
                  </a:schemeClr>
                </a:solidFill>
              </a:rPr>
              <a:t>SELECT</a:t>
            </a:r>
            <a:r>
              <a:rPr lang="en-US" sz="2000" dirty="0" smtClean="0"/>
              <a:t> </a:t>
            </a:r>
            <a:r>
              <a:rPr lang="en-US" sz="2000" dirty="0" smtClean="0">
                <a:solidFill>
                  <a:schemeClr val="accent2">
                    <a:lumMod val="75000"/>
                  </a:schemeClr>
                </a:solidFill>
              </a:rPr>
              <a:t>CONVERT(</a:t>
            </a:r>
            <a:r>
              <a:rPr lang="en-US" sz="2000" dirty="0" smtClean="0">
                <a:solidFill>
                  <a:schemeClr val="accent5">
                    <a:lumMod val="75000"/>
                  </a:schemeClr>
                </a:solidFill>
              </a:rPr>
              <a:t>EXTRACTVALUE</a:t>
            </a:r>
            <a:r>
              <a:rPr lang="en-US" sz="2000" dirty="0" smtClean="0"/>
              <a:t>(@</a:t>
            </a:r>
            <a:r>
              <a:rPr lang="en-US" sz="2000" dirty="0" smtClean="0">
                <a:solidFill>
                  <a:schemeClr val="accent2">
                    <a:lumMod val="75000"/>
                  </a:schemeClr>
                </a:solidFill>
              </a:rPr>
              <a:t>xml</a:t>
            </a:r>
            <a:r>
              <a:rPr lang="en-US" sz="2000" dirty="0" smtClean="0"/>
              <a:t>,</a:t>
            </a:r>
            <a:r>
              <a:rPr lang="en-US" sz="2000" dirty="0" smtClean="0">
                <a:solidFill>
                  <a:srgbClr val="FFC000"/>
                </a:solidFill>
              </a:rPr>
              <a:t>"//employee[$1]//firstname"</a:t>
            </a:r>
            <a:r>
              <a:rPr lang="en-US" sz="2000" dirty="0" smtClean="0"/>
              <a:t>), </a:t>
            </a:r>
            <a:r>
              <a:rPr lang="en-US" sz="2000" dirty="0" smtClean="0">
                <a:solidFill>
                  <a:schemeClr val="accent2">
                    <a:lumMod val="75000"/>
                  </a:schemeClr>
                </a:solidFill>
              </a:rPr>
              <a:t>CHAR</a:t>
            </a:r>
            <a:r>
              <a:rPr lang="en-US" sz="2000" dirty="0" smtClean="0"/>
              <a:t>);</a:t>
            </a:r>
            <a:endParaRPr lang="en-US" sz="2000" dirty="0"/>
          </a:p>
        </p:txBody>
      </p:sp>
    </p:spTree>
    <p:extLst>
      <p:ext uri="{BB962C8B-B14F-4D97-AF65-F5344CB8AC3E}">
        <p14:creationId xmlns:p14="http://schemas.microsoft.com/office/powerpoint/2010/main" xmlns="" val="2250237353"/>
      </p:ext>
    </p:extLst>
  </p:cSld>
  <p:clrMapOvr>
    <a:masterClrMapping/>
  </p:clrMapOvr>
  <p:timing>
    <p:tnLst>
      <p:par>
        <p:cTn id="1" dur="indefinite" restart="never" nodeType="tmRoot"/>
      </p:par>
    </p:tnLst>
  </p:timing>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IMP SQL </a:t>
            </a:r>
            <a:r>
              <a:rPr lang="en-IN" sz="3200" b="1" i="1" dirty="0" smtClean="0">
                <a:solidFill>
                  <a:srgbClr val="FFFF00"/>
                </a:solidFill>
                <a:latin typeface="Arial" pitchFamily="34" charset="0"/>
                <a:cs typeface="Arial" pitchFamily="34" charset="0"/>
              </a:rPr>
              <a:t>statements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0" y="685800"/>
            <a:ext cx="9144000" cy="707886"/>
          </a:xfrm>
          <a:prstGeom prst="rect">
            <a:avLst/>
          </a:prstGeom>
        </p:spPr>
        <p:txBody>
          <a:bodyPr wrap="square">
            <a:spAutoFit/>
          </a:bodyPr>
          <a:lstStyle/>
          <a:p>
            <a:r>
              <a:rPr lang="en-IN" sz="2000" b="1" dirty="0" smtClean="0">
                <a:latin typeface="Calibri" panose="020F0502020204030204" pitchFamily="34" charset="0"/>
                <a:cs typeface="Calibri" panose="020F0502020204030204" pitchFamily="34" charset="0"/>
              </a:rPr>
              <a:t>1. Find 2</a:t>
            </a:r>
            <a:r>
              <a:rPr lang="en-IN" sz="2000" b="1" baseline="30000" dirty="0" smtClean="0">
                <a:latin typeface="Calibri" panose="020F0502020204030204" pitchFamily="34" charset="0"/>
                <a:cs typeface="Calibri" panose="020F0502020204030204" pitchFamily="34" charset="0"/>
              </a:rPr>
              <a:t>nd</a:t>
            </a:r>
            <a:r>
              <a:rPr lang="en-IN" sz="2000" b="1" dirty="0" smtClean="0">
                <a:latin typeface="Calibri" panose="020F0502020204030204" pitchFamily="34" charset="0"/>
                <a:cs typeface="Calibri" panose="020F0502020204030204" pitchFamily="34" charset="0"/>
              </a:rPr>
              <a:t> highest salary</a:t>
            </a:r>
            <a:r>
              <a:rPr lang="en-IN" sz="2000" dirty="0" smtClean="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MAX(SAL) FROM EMP WHERE SAL &lt; (SELECT MAX(SAL) FROM EMP);</a:t>
            </a:r>
          </a:p>
        </p:txBody>
      </p:sp>
      <p:sp>
        <p:nvSpPr>
          <p:cNvPr id="6" name="Rectangle 5"/>
          <p:cNvSpPr/>
          <p:nvPr/>
        </p:nvSpPr>
        <p:spPr>
          <a:xfrm>
            <a:off x="0" y="1600200"/>
            <a:ext cx="9144000" cy="707886"/>
          </a:xfrm>
          <a:prstGeom prst="rect">
            <a:avLst/>
          </a:prstGeom>
        </p:spPr>
        <p:txBody>
          <a:bodyPr wrap="square">
            <a:spAutoFit/>
          </a:bodyPr>
          <a:lstStyle/>
          <a:p>
            <a:r>
              <a:rPr lang="en-IN" sz="2000" b="1" dirty="0" smtClean="0">
                <a:latin typeface="Calibri" panose="020F0502020204030204" pitchFamily="34" charset="0"/>
                <a:cs typeface="Calibri" panose="020F0502020204030204" pitchFamily="34" charset="0"/>
              </a:rPr>
              <a:t>2. Find 2</a:t>
            </a:r>
            <a:r>
              <a:rPr lang="en-IN" sz="2000" b="1" baseline="30000" dirty="0" smtClean="0">
                <a:latin typeface="Calibri" panose="020F0502020204030204" pitchFamily="34" charset="0"/>
                <a:cs typeface="Calibri" panose="020F0502020204030204" pitchFamily="34" charset="0"/>
              </a:rPr>
              <a:t>nd</a:t>
            </a:r>
            <a:r>
              <a:rPr lang="en-IN" sz="2000" b="1" dirty="0" smtClean="0">
                <a:latin typeface="Calibri" panose="020F0502020204030204" pitchFamily="34" charset="0"/>
                <a:cs typeface="Calibri" panose="020F0502020204030204" pitchFamily="34" charset="0"/>
              </a:rPr>
              <a:t> lowest salary</a:t>
            </a:r>
            <a:r>
              <a:rPr lang="en-IN" sz="2000" dirty="0" smtClean="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MIN(SAL) FROM EMP WHERE SAL &gt; (SELECT MIN(SAL) FROM EMP);</a:t>
            </a:r>
          </a:p>
        </p:txBody>
      </p:sp>
      <p:sp>
        <p:nvSpPr>
          <p:cNvPr id="7" name="Rectangle 6"/>
          <p:cNvSpPr/>
          <p:nvPr/>
        </p:nvSpPr>
        <p:spPr>
          <a:xfrm>
            <a:off x="0" y="2514600"/>
            <a:ext cx="9144000" cy="1015663"/>
          </a:xfrm>
          <a:prstGeom prst="rect">
            <a:avLst/>
          </a:prstGeom>
        </p:spPr>
        <p:txBody>
          <a:bodyPr wrap="square">
            <a:spAutoFit/>
          </a:bodyPr>
          <a:lstStyle/>
          <a:p>
            <a:r>
              <a:rPr lang="en-IN" sz="2000" b="1" dirty="0" smtClean="0">
                <a:latin typeface="Calibri" panose="020F0502020204030204" pitchFamily="34" charset="0"/>
                <a:cs typeface="Calibri" panose="020F0502020204030204" pitchFamily="34" charset="0"/>
              </a:rPr>
              <a:t>3. Find 2</a:t>
            </a:r>
            <a:r>
              <a:rPr lang="en-IN" sz="2000" b="1" baseline="30000" dirty="0" smtClean="0">
                <a:latin typeface="Calibri" panose="020F0502020204030204" pitchFamily="34" charset="0"/>
                <a:cs typeface="Calibri" panose="020F0502020204030204" pitchFamily="34" charset="0"/>
              </a:rPr>
              <a:t>nd</a:t>
            </a:r>
            <a:r>
              <a:rPr lang="en-IN" sz="2000" b="1" dirty="0" smtClean="0">
                <a:latin typeface="Calibri" panose="020F0502020204030204" pitchFamily="34" charset="0"/>
                <a:cs typeface="Calibri" panose="020F0502020204030204" pitchFamily="34" charset="0"/>
              </a:rPr>
              <a:t> highest salary of each department</a:t>
            </a:r>
            <a:r>
              <a:rPr lang="en-IN" sz="2000" dirty="0" smtClean="0">
                <a:latin typeface="Calibri" panose="020F0502020204030204" pitchFamily="34" charset="0"/>
                <a:cs typeface="Calibri" panose="020F0502020204030204" pitchFamily="34" charset="0"/>
              </a:rPr>
              <a:t>.</a:t>
            </a:r>
          </a:p>
          <a:p>
            <a:r>
              <a:rPr lang="en-IN" sz="2000" dirty="0" smtClean="0">
                <a:solidFill>
                  <a:srgbClr val="5F9378"/>
                </a:solidFill>
                <a:latin typeface="Calibri" panose="020F0502020204030204" pitchFamily="34" charset="0"/>
                <a:cs typeface="Calibri" panose="020F0502020204030204" pitchFamily="34" charset="0"/>
              </a:rPr>
              <a:t>SELECT </a:t>
            </a:r>
            <a:r>
              <a:rPr lang="en-IN" sz="2000" dirty="0">
                <a:solidFill>
                  <a:srgbClr val="5F9378"/>
                </a:solidFill>
                <a:latin typeface="Calibri" panose="020F0502020204030204" pitchFamily="34" charset="0"/>
                <a:cs typeface="Calibri" panose="020F0502020204030204" pitchFamily="34" charset="0"/>
              </a:rPr>
              <a:t>MAX(SAL) FROM EMP WHERE SAL NOT IN (SELECT MAX(SAL) FROM EMP GROUP BY DEPTNO) GROUP BY DEPTNO;</a:t>
            </a:r>
          </a:p>
        </p:txBody>
      </p:sp>
      <p:sp>
        <p:nvSpPr>
          <p:cNvPr id="8" name="Rectangle 7"/>
          <p:cNvSpPr/>
          <p:nvPr/>
        </p:nvSpPr>
        <p:spPr>
          <a:xfrm>
            <a:off x="0" y="3654309"/>
            <a:ext cx="9144000" cy="1015663"/>
          </a:xfrm>
          <a:prstGeom prst="rect">
            <a:avLst/>
          </a:prstGeom>
        </p:spPr>
        <p:txBody>
          <a:bodyPr wrap="square">
            <a:spAutoFit/>
          </a:bodyPr>
          <a:lstStyle/>
          <a:p>
            <a:r>
              <a:rPr lang="en-IN" sz="2000" b="1" dirty="0" smtClean="0">
                <a:latin typeface="Calibri" panose="020F0502020204030204" pitchFamily="34" charset="0"/>
                <a:cs typeface="Calibri" panose="020F0502020204030204" pitchFamily="34" charset="0"/>
              </a:rPr>
              <a:t>4. Find 2</a:t>
            </a:r>
            <a:r>
              <a:rPr lang="en-IN" sz="2000" b="1" baseline="30000" dirty="0" smtClean="0">
                <a:latin typeface="Calibri" panose="020F0502020204030204" pitchFamily="34" charset="0"/>
                <a:cs typeface="Calibri" panose="020F0502020204030204" pitchFamily="34" charset="0"/>
              </a:rPr>
              <a:t>nd</a:t>
            </a:r>
            <a:r>
              <a:rPr lang="en-IN" sz="2000" b="1" dirty="0" smtClean="0">
                <a:latin typeface="Calibri" panose="020F0502020204030204" pitchFamily="34" charset="0"/>
                <a:cs typeface="Calibri" panose="020F0502020204030204" pitchFamily="34" charset="0"/>
              </a:rPr>
              <a:t> </a:t>
            </a:r>
            <a:r>
              <a:rPr lang="en-IN" sz="2000" b="1" dirty="0">
                <a:latin typeface="Calibri" panose="020F0502020204030204" pitchFamily="34" charset="0"/>
                <a:cs typeface="Calibri" panose="020F0502020204030204" pitchFamily="34" charset="0"/>
              </a:rPr>
              <a:t>lowest salary </a:t>
            </a:r>
            <a:r>
              <a:rPr lang="en-IN" sz="2000" b="1" dirty="0" smtClean="0">
                <a:latin typeface="Calibri" panose="020F0502020204030204" pitchFamily="34" charset="0"/>
                <a:cs typeface="Calibri" panose="020F0502020204030204" pitchFamily="34" charset="0"/>
              </a:rPr>
              <a:t>of each department</a:t>
            </a:r>
            <a:r>
              <a:rPr lang="en-IN" sz="2000" dirty="0" smtClean="0">
                <a:latin typeface="Calibri" panose="020F0502020204030204" pitchFamily="34" charset="0"/>
                <a:cs typeface="Calibri" panose="020F0502020204030204" pitchFamily="34" charset="0"/>
              </a:rPr>
              <a:t>.</a:t>
            </a:r>
          </a:p>
          <a:p>
            <a:r>
              <a:rPr lang="en-IN" sz="2000" dirty="0" smtClean="0">
                <a:solidFill>
                  <a:srgbClr val="5F9378"/>
                </a:solidFill>
                <a:latin typeface="Calibri" panose="020F0502020204030204" pitchFamily="34" charset="0"/>
                <a:cs typeface="Calibri" panose="020F0502020204030204" pitchFamily="34" charset="0"/>
              </a:rPr>
              <a:t>SELECT </a:t>
            </a:r>
            <a:r>
              <a:rPr lang="en-IN" sz="2000" dirty="0">
                <a:solidFill>
                  <a:srgbClr val="5F9378"/>
                </a:solidFill>
                <a:latin typeface="Calibri" panose="020F0502020204030204" pitchFamily="34" charset="0"/>
                <a:cs typeface="Calibri" panose="020F0502020204030204" pitchFamily="34" charset="0"/>
              </a:rPr>
              <a:t>MIN(SAL) FROM EMP WHERE SAL NOT IN (SELECT MIN(SAL) FROM EMP GROUP BY DEPTNO) GROUP BY DEPTNO;</a:t>
            </a:r>
          </a:p>
        </p:txBody>
      </p:sp>
      <p:sp>
        <p:nvSpPr>
          <p:cNvPr id="10" name="Rectangle 9"/>
          <p:cNvSpPr/>
          <p:nvPr/>
        </p:nvSpPr>
        <p:spPr>
          <a:xfrm>
            <a:off x="0" y="4808194"/>
            <a:ext cx="9144000" cy="1015663"/>
          </a:xfrm>
          <a:prstGeom prst="rect">
            <a:avLst/>
          </a:prstGeom>
        </p:spPr>
        <p:txBody>
          <a:bodyPr wrap="square">
            <a:spAutoFit/>
          </a:bodyPr>
          <a:lstStyle/>
          <a:p>
            <a:r>
              <a:rPr lang="en-IN" sz="2000" b="1" dirty="0" smtClean="0">
                <a:latin typeface="Calibri" panose="020F0502020204030204" pitchFamily="34" charset="0"/>
                <a:cs typeface="Calibri" panose="020F0502020204030204" pitchFamily="34" charset="0"/>
              </a:rPr>
              <a:t>5. Serial number jobwise</a:t>
            </a:r>
            <a:r>
              <a:rPr lang="en-IN" sz="2000" dirty="0" smtClean="0">
                <a:latin typeface="Calibri" panose="020F0502020204030204" pitchFamily="34" charset="0"/>
                <a:cs typeface="Calibri" panose="020F0502020204030204" pitchFamily="34" charset="0"/>
              </a:rPr>
              <a:t>.</a:t>
            </a:r>
          </a:p>
          <a:p>
            <a:r>
              <a:rPr lang="en-IN" sz="2000" dirty="0" smtClean="0">
                <a:solidFill>
                  <a:srgbClr val="5F9378"/>
                </a:solidFill>
                <a:latin typeface="Calibri" panose="020F0502020204030204" pitchFamily="34" charset="0"/>
                <a:cs typeface="Calibri" panose="020F0502020204030204" pitchFamily="34" charset="0"/>
              </a:rPr>
              <a:t>SELECT @CNT := CASE WHEN JOB = @JB THEN @CNT + 1 ELSE 1 END R1, @JB := JOB  FROM EMP, (SELECT @CNT :=0, @JB := '') E ORDER BY JOB;</a:t>
            </a:r>
            <a:endParaRPr lang="en-IN" sz="2000" dirty="0">
              <a:solidFill>
                <a:srgbClr val="5F9378"/>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xmlns="" val="2250237353"/>
      </p:ext>
    </p:extLst>
  </p:cSld>
  <p:clrMapOvr>
    <a:masterClrMapping/>
  </p:clrMapOvr>
  <p:timing>
    <p:tnLst>
      <p:par>
        <p:cTn id="1" dur="indefinite" restart="never" nodeType="tmRoot"/>
      </p:par>
    </p:tnLst>
  </p:timing>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Interview questions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52400" y="5334000"/>
            <a:ext cx="9144000" cy="646331"/>
          </a:xfrm>
          <a:prstGeom prst="rect">
            <a:avLst/>
          </a:prstGeom>
        </p:spPr>
        <p:txBody>
          <a:bodyPr wrap="square">
            <a:spAutoFit/>
          </a:bodyPr>
          <a:lstStyle/>
          <a:p>
            <a:r>
              <a:rPr lang="en-IN" dirty="0"/>
              <a:t>select count(*), e.* from e group by empno</a:t>
            </a:r>
            <a:r>
              <a:rPr lang="en-IN" dirty="0" smtClean="0"/>
              <a:t>, ename, job, </a:t>
            </a:r>
            <a:r>
              <a:rPr lang="en-IN" dirty="0" err="1" smtClean="0"/>
              <a:t>mgr</a:t>
            </a:r>
            <a:r>
              <a:rPr lang="en-IN" dirty="0" smtClean="0"/>
              <a:t>, hiredate, sal, comm, deptno, bonusid</a:t>
            </a:r>
            <a:r>
              <a:rPr lang="en-IN" dirty="0"/>
              <a:t>, `user name`, pwd;</a:t>
            </a:r>
          </a:p>
        </p:txBody>
      </p:sp>
      <p:sp>
        <p:nvSpPr>
          <p:cNvPr id="2" name="Rectangle 1"/>
          <p:cNvSpPr/>
          <p:nvPr/>
        </p:nvSpPr>
        <p:spPr>
          <a:xfrm>
            <a:off x="228600" y="914400"/>
            <a:ext cx="8686800" cy="3416320"/>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GothamRounded-Book"/>
              </a:rPr>
              <a:t>What is the difference between CHAR and VARCHAR</a:t>
            </a:r>
            <a:r>
              <a:rPr lang="en-US" dirty="0" smtClean="0">
                <a:solidFill>
                  <a:srgbClr val="444444"/>
                </a:solidFill>
                <a:latin typeface="GothamRounded-Book"/>
              </a:rPr>
              <a:t>?</a:t>
            </a:r>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r>
              <a:rPr lang="en-US" dirty="0">
                <a:solidFill>
                  <a:srgbClr val="444444"/>
                </a:solidFill>
                <a:latin typeface="GothamRounded-Book"/>
              </a:rPr>
              <a:t>What is the difference </a:t>
            </a:r>
            <a:r>
              <a:rPr lang="en-US" dirty="0" smtClean="0">
                <a:solidFill>
                  <a:srgbClr val="444444"/>
                </a:solidFill>
                <a:latin typeface="GothamRounded-Book"/>
              </a:rPr>
              <a:t>between DELETE, DROP, AND TRUNCATE.</a:t>
            </a:r>
          </a:p>
          <a:p>
            <a:pPr marL="285750" indent="-285750">
              <a:buFont typeface="Arial" panose="020B0604020202020204" pitchFamily="34" charset="0"/>
              <a:buChar char="•"/>
            </a:pPr>
            <a:endParaRPr lang="en-US" dirty="0">
              <a:solidFill>
                <a:srgbClr val="444444"/>
              </a:solidFill>
              <a:latin typeface="GothamRounded-Book"/>
            </a:endParaRPr>
          </a:p>
          <a:p>
            <a:pPr marL="285750" indent="-285750">
              <a:buFont typeface="Arial" panose="020B0604020202020204" pitchFamily="34" charset="0"/>
              <a:buChar char="•"/>
            </a:pPr>
            <a:r>
              <a:rPr lang="en-US" dirty="0"/>
              <a:t>What is the difference between DELETE TABLE and TRUNCATE TABLE commands in MySQL</a:t>
            </a:r>
            <a:r>
              <a:rPr lang="en-US" dirty="0" smtClean="0"/>
              <a: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What are types of joins in MySQL</a:t>
            </a:r>
            <a:r>
              <a:rPr lang="en-US" dirty="0" smtClean="0"/>
              <a: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What is the difference between primary key and unique key</a:t>
            </a:r>
            <a:r>
              <a:rPr lang="en-US" dirty="0" smtClean="0"/>
              <a: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What do you mean my Joins and explain different types of MySQL Joins?</a:t>
            </a:r>
          </a:p>
        </p:txBody>
      </p:sp>
    </p:spTree>
    <p:extLst>
      <p:ext uri="{BB962C8B-B14F-4D97-AF65-F5344CB8AC3E}">
        <p14:creationId xmlns:p14="http://schemas.microsoft.com/office/powerpoint/2010/main" xmlns="" val="4242655406"/>
      </p:ext>
    </p:extLst>
  </p:cSld>
  <p:clrMapOvr>
    <a:masterClrMapping/>
  </p:clrMapOvr>
  <p:timing>
    <p:tnLst>
      <p:par>
        <p:cTn id="1" dur="indefinite" restart="never" nodeType="tmRoot"/>
      </p:par>
    </p:tnLst>
  </p:timing>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IMP SQL </a:t>
            </a:r>
            <a:r>
              <a:rPr lang="en-IN" sz="3200" b="1" i="1" dirty="0" smtClean="0">
                <a:solidFill>
                  <a:srgbClr val="FFFF00"/>
                </a:solidFill>
                <a:latin typeface="Arial" pitchFamily="34" charset="0"/>
                <a:cs typeface="Arial" pitchFamily="34" charset="0"/>
              </a:rPr>
              <a:t>statements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32657" y="688280"/>
            <a:ext cx="1262743" cy="707886"/>
          </a:xfrm>
          <a:prstGeom prst="rect">
            <a:avLst/>
          </a:prstGeom>
        </p:spPr>
        <p:txBody>
          <a:bodyPr wrap="square">
            <a:spAutoFit/>
          </a:bodyPr>
          <a:lstStyle/>
          <a:p>
            <a:r>
              <a:rPr lang="en-IN" sz="2000" dirty="0" smtClean="0">
                <a:solidFill>
                  <a:srgbClr val="5F9378"/>
                </a:solidFill>
                <a:latin typeface="Calibri" panose="020F0502020204030204" pitchFamily="34" charset="0"/>
                <a:cs typeface="Calibri" panose="020F0502020204030204" pitchFamily="34" charset="0"/>
              </a:rPr>
              <a:t>TABLET Table</a:t>
            </a:r>
            <a:endParaRPr lang="en-IN" sz="2000" dirty="0">
              <a:solidFill>
                <a:srgbClr val="5F9378"/>
              </a:solidFill>
              <a:latin typeface="Calibri" panose="020F0502020204030204" pitchFamily="34" charset="0"/>
              <a:cs typeface="Calibri" panose="020F0502020204030204"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xmlns="" val="3161990441"/>
              </p:ext>
            </p:extLst>
          </p:nvPr>
        </p:nvGraphicFramePr>
        <p:xfrm>
          <a:off x="1295400" y="726440"/>
          <a:ext cx="7696200" cy="1483360"/>
        </p:xfrm>
        <a:graphic>
          <a:graphicData uri="http://schemas.openxmlformats.org/drawingml/2006/table">
            <a:tbl>
              <a:tblPr firstRow="1" bandRow="1">
                <a:tableStyleId>{5940675A-B579-460E-94D1-54222C63F5DA}</a:tableStyleId>
              </a:tblPr>
              <a:tblGrid>
                <a:gridCol w="572015"/>
                <a:gridCol w="1637785"/>
                <a:gridCol w="3886200"/>
                <a:gridCol w="1600200"/>
              </a:tblGrid>
              <a:tr h="370840">
                <a:tc>
                  <a:txBody>
                    <a:bodyPr/>
                    <a:lstStyle/>
                    <a:p>
                      <a:r>
                        <a:rPr lang="en-IN" sz="1600" dirty="0" smtClean="0">
                          <a:solidFill>
                            <a:srgbClr val="0089A4"/>
                          </a:solidFill>
                        </a:rPr>
                        <a:t>Id</a:t>
                      </a:r>
                      <a:endParaRPr lang="en-IN" sz="1600" dirty="0">
                        <a:solidFill>
                          <a:srgbClr val="0089A4"/>
                        </a:solidFill>
                      </a:endParaRPr>
                    </a:p>
                  </a:txBody>
                  <a:tcPr/>
                </a:tc>
                <a:tc>
                  <a:txBody>
                    <a:bodyPr/>
                    <a:lstStyle/>
                    <a:p>
                      <a:r>
                        <a:rPr lang="en-IN" sz="1600" dirty="0" smtClean="0">
                          <a:solidFill>
                            <a:srgbClr val="0089A4"/>
                          </a:solidFill>
                        </a:rPr>
                        <a:t>Name</a:t>
                      </a:r>
                      <a:endParaRPr lang="en-IN" sz="1600" dirty="0">
                        <a:solidFill>
                          <a:srgbClr val="0089A4"/>
                        </a:solidFill>
                      </a:endParaRPr>
                    </a:p>
                  </a:txBody>
                  <a:tcPr/>
                </a:tc>
                <a:tc>
                  <a:txBody>
                    <a:bodyPr/>
                    <a:lstStyle/>
                    <a:p>
                      <a:r>
                        <a:rPr lang="en-IN" sz="1600" dirty="0" smtClean="0">
                          <a:solidFill>
                            <a:srgbClr val="0089A4"/>
                          </a:solidFill>
                        </a:rPr>
                        <a:t>Ingredient</a:t>
                      </a:r>
                      <a:endParaRPr lang="en-IN" sz="1600" dirty="0">
                        <a:solidFill>
                          <a:srgbClr val="0089A4"/>
                        </a:solidFill>
                      </a:endParaRPr>
                    </a:p>
                  </a:txBody>
                  <a:tcPr/>
                </a:tc>
                <a:tc>
                  <a:txBody>
                    <a:bodyPr/>
                    <a:lstStyle/>
                    <a:p>
                      <a:r>
                        <a:rPr lang="en-IN" sz="1600" dirty="0" smtClean="0">
                          <a:solidFill>
                            <a:srgbClr val="0089A4"/>
                          </a:solidFill>
                        </a:rPr>
                        <a:t>Unit</a:t>
                      </a:r>
                      <a:endParaRPr lang="en-IN" sz="1600" dirty="0">
                        <a:solidFill>
                          <a:srgbClr val="0089A4"/>
                        </a:solidFill>
                      </a:endParaRPr>
                    </a:p>
                  </a:txBody>
                  <a:tcPr/>
                </a:tc>
              </a:tr>
              <a:tr h="370840">
                <a:tc>
                  <a:txBody>
                    <a:bodyPr/>
                    <a:lstStyle/>
                    <a:p>
                      <a:r>
                        <a:rPr lang="en-IN" sz="1600" dirty="0" smtClean="0"/>
                        <a:t>1</a:t>
                      </a:r>
                      <a:endParaRPr lang="en-IN" sz="1600" dirty="0"/>
                    </a:p>
                  </a:txBody>
                  <a:tcPr/>
                </a:tc>
                <a:tc>
                  <a:txBody>
                    <a:bodyPr/>
                    <a:lstStyle/>
                    <a:p>
                      <a:r>
                        <a:rPr kumimoji="0" lang="en-IN" sz="1600" b="0" i="0" kern="1200" dirty="0" smtClean="0">
                          <a:solidFill>
                            <a:schemeClr val="tx1"/>
                          </a:solidFill>
                          <a:effectLst/>
                          <a:latin typeface="+mn-lt"/>
                          <a:ea typeface="+mn-ea"/>
                          <a:cs typeface="+mn-cs"/>
                        </a:rPr>
                        <a:t>CROCIN</a:t>
                      </a:r>
                      <a:endParaRPr lang="en-IN" sz="1600" dirty="0"/>
                    </a:p>
                  </a:txBody>
                  <a:tcPr/>
                </a:tc>
                <a:tc>
                  <a:txBody>
                    <a:bodyPr/>
                    <a:lstStyle/>
                    <a:p>
                      <a:r>
                        <a:rPr kumimoji="0" lang="en-IN" sz="1600" b="0" i="0" kern="1200" dirty="0" smtClean="0">
                          <a:solidFill>
                            <a:schemeClr val="tx1"/>
                          </a:solidFill>
                          <a:effectLst/>
                          <a:latin typeface="+mn-lt"/>
                          <a:ea typeface="+mn-ea"/>
                          <a:cs typeface="+mn-cs"/>
                        </a:rPr>
                        <a:t>PARACETAMOL </a:t>
                      </a:r>
                      <a:endParaRPr lang="en-IN" sz="1600" dirty="0"/>
                    </a:p>
                  </a:txBody>
                  <a:tcPr/>
                </a:tc>
                <a:tc>
                  <a:txBody>
                    <a:bodyPr/>
                    <a:lstStyle/>
                    <a:p>
                      <a:r>
                        <a:rPr lang="en-IN" sz="1600" dirty="0" smtClean="0"/>
                        <a:t>100mg</a:t>
                      </a:r>
                      <a:endParaRPr lang="en-IN" sz="1600" dirty="0"/>
                    </a:p>
                  </a:txBody>
                  <a:tcPr/>
                </a:tc>
              </a:tr>
              <a:tr h="370840">
                <a:tc>
                  <a:txBody>
                    <a:bodyPr/>
                    <a:lstStyle/>
                    <a:p>
                      <a:r>
                        <a:rPr lang="en-IN" sz="1600" dirty="0" smtClean="0"/>
                        <a:t>2</a:t>
                      </a:r>
                      <a:endParaRPr lang="en-IN" sz="1600" dirty="0"/>
                    </a:p>
                  </a:txBody>
                  <a:tcPr/>
                </a:tc>
                <a:tc>
                  <a:txBody>
                    <a:bodyPr/>
                    <a:lstStyle/>
                    <a:p>
                      <a:r>
                        <a:rPr lang="en-IN" sz="1600" dirty="0" smtClean="0"/>
                        <a:t>COMBIFLAM</a:t>
                      </a:r>
                      <a:endParaRPr lang="en-IN" sz="1600" dirty="0"/>
                    </a:p>
                  </a:txBody>
                  <a:tcPr/>
                </a:tc>
                <a:tc>
                  <a:txBody>
                    <a:bodyPr/>
                    <a:lstStyle/>
                    <a:p>
                      <a:r>
                        <a:rPr kumimoji="0" lang="en-IN" sz="1600" b="0" i="0" kern="1200" dirty="0" smtClean="0">
                          <a:solidFill>
                            <a:schemeClr val="tx1"/>
                          </a:solidFill>
                          <a:effectLst/>
                          <a:latin typeface="+mn-lt"/>
                          <a:ea typeface="+mn-ea"/>
                          <a:cs typeface="+mn-cs"/>
                        </a:rPr>
                        <a:t>PARACETAMOL, IBUPROFEN</a:t>
                      </a:r>
                      <a:endParaRPr lang="en-IN" sz="1600" b="0" dirty="0"/>
                    </a:p>
                  </a:txBody>
                  <a:tcPr/>
                </a:tc>
                <a:tc>
                  <a:txBody>
                    <a:bodyPr/>
                    <a:lstStyle/>
                    <a:p>
                      <a:r>
                        <a:rPr lang="en-IN" sz="1600" b="0" dirty="0" smtClean="0"/>
                        <a:t>25mg</a:t>
                      </a:r>
                      <a:endParaRPr lang="en-IN" sz="1600" b="0" dirty="0"/>
                    </a:p>
                  </a:txBody>
                  <a:tcPr/>
                </a:tc>
              </a:tr>
              <a:tr h="370840">
                <a:tc>
                  <a:txBody>
                    <a:bodyPr/>
                    <a:lstStyle/>
                    <a:p>
                      <a:r>
                        <a:rPr lang="en-IN" sz="1600" dirty="0" smtClean="0"/>
                        <a:t>3</a:t>
                      </a:r>
                      <a:endParaRPr lang="en-IN" sz="1600" dirty="0"/>
                    </a:p>
                  </a:txBody>
                  <a:tcPr/>
                </a:tc>
                <a:tc>
                  <a:txBody>
                    <a:bodyPr/>
                    <a:lstStyle/>
                    <a:p>
                      <a:r>
                        <a:rPr lang="en-IN" sz="1600" dirty="0" smtClean="0"/>
                        <a:t>DIVON PLUS</a:t>
                      </a:r>
                      <a:endParaRPr lang="en-IN" sz="1600" dirty="0"/>
                    </a:p>
                  </a:txBody>
                  <a:tcPr/>
                </a:tc>
                <a:tc>
                  <a:txBody>
                    <a:bodyPr/>
                    <a:lstStyle/>
                    <a:p>
                      <a:r>
                        <a:rPr kumimoji="0" lang="en-IN" sz="1600" b="0" i="0" kern="1200" dirty="0" smtClean="0">
                          <a:solidFill>
                            <a:schemeClr val="tx1"/>
                          </a:solidFill>
                          <a:effectLst/>
                          <a:latin typeface="+mn-lt"/>
                          <a:ea typeface="+mn-ea"/>
                          <a:cs typeface="+mn-cs"/>
                        </a:rPr>
                        <a:t>PARACETAMOL, DICLOFENAC</a:t>
                      </a:r>
                      <a:endParaRPr kumimoji="0" lang="en-IN" sz="1600" b="0" i="0" kern="1200" dirty="0">
                        <a:solidFill>
                          <a:schemeClr val="tx1"/>
                        </a:solidFill>
                        <a:effectLst/>
                        <a:latin typeface="+mn-lt"/>
                        <a:ea typeface="+mn-ea"/>
                        <a:cs typeface="+mn-cs"/>
                      </a:endParaRPr>
                    </a:p>
                  </a:txBody>
                  <a:tcPr/>
                </a:tc>
                <a:tc>
                  <a:txBody>
                    <a:bodyPr/>
                    <a:lstStyle/>
                    <a:p>
                      <a:r>
                        <a:rPr kumimoji="0" lang="en-IN" sz="1600" b="0" i="0" kern="1200" dirty="0" smtClean="0">
                          <a:solidFill>
                            <a:schemeClr val="tx1"/>
                          </a:solidFill>
                          <a:effectLst/>
                          <a:latin typeface="+mn-lt"/>
                          <a:ea typeface="+mn-ea"/>
                          <a:cs typeface="+mn-cs"/>
                        </a:rPr>
                        <a:t>30mg</a:t>
                      </a:r>
                      <a:endParaRPr kumimoji="0" lang="en-IN" sz="1600" b="0" i="0" kern="1200" dirty="0">
                        <a:solidFill>
                          <a:schemeClr val="tx1"/>
                        </a:solidFill>
                        <a:effectLst/>
                        <a:latin typeface="+mn-lt"/>
                        <a:ea typeface="+mn-ea"/>
                        <a:cs typeface="+mn-cs"/>
                      </a:endParaRPr>
                    </a:p>
                  </a:txBody>
                  <a:tcPr/>
                </a:tc>
              </a:tr>
            </a:tbl>
          </a:graphicData>
        </a:graphic>
      </p:graphicFrame>
      <p:sp>
        <p:nvSpPr>
          <p:cNvPr id="9" name="Rectangle 8"/>
          <p:cNvSpPr/>
          <p:nvPr/>
        </p:nvSpPr>
        <p:spPr>
          <a:xfrm>
            <a:off x="0" y="2662796"/>
            <a:ext cx="1110343" cy="707886"/>
          </a:xfrm>
          <a:prstGeom prst="rect">
            <a:avLst/>
          </a:prstGeom>
        </p:spPr>
        <p:txBody>
          <a:bodyPr wrap="square">
            <a:spAutoFit/>
          </a:bodyPr>
          <a:lstStyle/>
          <a:p>
            <a:r>
              <a:rPr lang="en-IN" sz="2000" dirty="0" smtClean="0">
                <a:solidFill>
                  <a:srgbClr val="5F9378"/>
                </a:solidFill>
                <a:latin typeface="Calibri" panose="020F0502020204030204" pitchFamily="34" charset="0"/>
                <a:cs typeface="Calibri" panose="020F0502020204030204" pitchFamily="34" charset="0"/>
              </a:rPr>
              <a:t>SYRUP Table</a:t>
            </a:r>
            <a:endParaRPr lang="en-IN" sz="2000" dirty="0">
              <a:solidFill>
                <a:srgbClr val="5F9378"/>
              </a:solidFill>
              <a:latin typeface="Calibri" panose="020F0502020204030204" pitchFamily="34" charset="0"/>
              <a:cs typeface="Calibri" panose="020F050202020403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xmlns="" val="2058678089"/>
              </p:ext>
            </p:extLst>
          </p:nvPr>
        </p:nvGraphicFramePr>
        <p:xfrm>
          <a:off x="1295401" y="2547256"/>
          <a:ext cx="7699799" cy="1854200"/>
        </p:xfrm>
        <a:graphic>
          <a:graphicData uri="http://schemas.openxmlformats.org/drawingml/2006/table">
            <a:tbl>
              <a:tblPr firstRow="1" bandRow="1">
                <a:tableStyleId>{5940675A-B579-460E-94D1-54222C63F5DA}</a:tableStyleId>
              </a:tblPr>
              <a:tblGrid>
                <a:gridCol w="571760"/>
                <a:gridCol w="1638039"/>
                <a:gridCol w="3888000"/>
                <a:gridCol w="1602000"/>
              </a:tblGrid>
              <a:tr h="370840">
                <a:tc>
                  <a:txBody>
                    <a:bodyPr/>
                    <a:lstStyle/>
                    <a:p>
                      <a:r>
                        <a:rPr lang="en-IN" sz="1600" dirty="0" smtClean="0">
                          <a:solidFill>
                            <a:srgbClr val="0089A4"/>
                          </a:solidFill>
                        </a:rPr>
                        <a:t>Id</a:t>
                      </a:r>
                      <a:endParaRPr lang="en-IN" sz="1600" dirty="0">
                        <a:solidFill>
                          <a:srgbClr val="0089A4"/>
                        </a:solidFill>
                      </a:endParaRPr>
                    </a:p>
                  </a:txBody>
                  <a:tcPr/>
                </a:tc>
                <a:tc>
                  <a:txBody>
                    <a:bodyPr/>
                    <a:lstStyle/>
                    <a:p>
                      <a:r>
                        <a:rPr lang="en-IN" sz="1600" dirty="0" smtClean="0">
                          <a:solidFill>
                            <a:srgbClr val="0089A4"/>
                          </a:solidFill>
                        </a:rPr>
                        <a:t>Name</a:t>
                      </a:r>
                      <a:endParaRPr lang="en-IN" sz="1600" dirty="0">
                        <a:solidFill>
                          <a:srgbClr val="0089A4"/>
                        </a:solidFill>
                      </a:endParaRPr>
                    </a:p>
                  </a:txBody>
                  <a:tcPr/>
                </a:tc>
                <a:tc>
                  <a:txBody>
                    <a:bodyPr/>
                    <a:lstStyle/>
                    <a:p>
                      <a:r>
                        <a:rPr lang="en-IN" sz="1600" dirty="0" smtClean="0">
                          <a:solidFill>
                            <a:srgbClr val="0089A4"/>
                          </a:solidFill>
                        </a:rPr>
                        <a:t>Ingredient</a:t>
                      </a:r>
                      <a:endParaRPr lang="en-IN" sz="1600" dirty="0">
                        <a:solidFill>
                          <a:srgbClr val="0089A4"/>
                        </a:solidFill>
                      </a:endParaRPr>
                    </a:p>
                  </a:txBody>
                  <a:tcPr/>
                </a:tc>
                <a:tc>
                  <a:txBody>
                    <a:bodyPr/>
                    <a:lstStyle/>
                    <a:p>
                      <a:r>
                        <a:rPr lang="en-IN" sz="1600" dirty="0" smtClean="0">
                          <a:solidFill>
                            <a:srgbClr val="0089A4"/>
                          </a:solidFill>
                        </a:rPr>
                        <a:t>Unit</a:t>
                      </a:r>
                      <a:endParaRPr lang="en-IN" sz="1600" dirty="0">
                        <a:solidFill>
                          <a:srgbClr val="0089A4"/>
                        </a:solidFill>
                      </a:endParaRPr>
                    </a:p>
                  </a:txBody>
                  <a:tcPr/>
                </a:tc>
              </a:tr>
              <a:tr h="370840">
                <a:tc>
                  <a:txBody>
                    <a:bodyPr/>
                    <a:lstStyle/>
                    <a:p>
                      <a:r>
                        <a:rPr lang="en-IN" sz="1600" dirty="0" smtClean="0"/>
                        <a:t>11</a:t>
                      </a:r>
                      <a:endParaRPr lang="en-IN" sz="1600" dirty="0"/>
                    </a:p>
                  </a:txBody>
                  <a:tcPr/>
                </a:tc>
                <a:tc>
                  <a:txBody>
                    <a:bodyPr/>
                    <a:lstStyle/>
                    <a:p>
                      <a:r>
                        <a:rPr kumimoji="0" lang="en-IN" sz="1600" b="0" i="0" kern="1200" dirty="0" smtClean="0">
                          <a:solidFill>
                            <a:schemeClr val="tx1"/>
                          </a:solidFill>
                          <a:effectLst/>
                          <a:latin typeface="+mn-lt"/>
                          <a:ea typeface="+mn-ea"/>
                          <a:cs typeface="+mn-cs"/>
                        </a:rPr>
                        <a:t>BENADRYL</a:t>
                      </a:r>
                      <a:endParaRPr lang="en-IN" sz="1600" dirty="0"/>
                    </a:p>
                  </a:txBody>
                  <a:tcPr/>
                </a:tc>
                <a:tc>
                  <a:txBody>
                    <a:bodyPr/>
                    <a:lstStyle/>
                    <a:p>
                      <a:r>
                        <a:rPr kumimoji="0" lang="en-IN" sz="1600" b="0" i="0" kern="1200" dirty="0" smtClean="0">
                          <a:solidFill>
                            <a:schemeClr val="tx1"/>
                          </a:solidFill>
                          <a:effectLst/>
                          <a:latin typeface="+mn-lt"/>
                          <a:ea typeface="+mn-ea"/>
                          <a:cs typeface="+mn-cs"/>
                        </a:rPr>
                        <a:t>DIPHENHYDRAMINE</a:t>
                      </a:r>
                      <a:endParaRPr lang="en-IN" sz="1600" dirty="0"/>
                    </a:p>
                  </a:txBody>
                  <a:tcPr/>
                </a:tc>
                <a:tc>
                  <a:txBody>
                    <a:bodyPr/>
                    <a:lstStyle/>
                    <a:p>
                      <a:r>
                        <a:rPr lang="en-IN" sz="1600" dirty="0" smtClean="0"/>
                        <a:t>.7mg</a:t>
                      </a:r>
                      <a:endParaRPr lang="en-IN" sz="1600" dirty="0"/>
                    </a:p>
                  </a:txBody>
                  <a:tcPr/>
                </a:tc>
              </a:tr>
              <a:tr h="370840">
                <a:tc>
                  <a:txBody>
                    <a:bodyPr/>
                    <a:lstStyle/>
                    <a:p>
                      <a:r>
                        <a:rPr lang="en-IN" sz="1600" dirty="0" smtClean="0"/>
                        <a:t>12</a:t>
                      </a:r>
                      <a:endParaRPr lang="en-IN" sz="1600" dirty="0"/>
                    </a:p>
                  </a:txBody>
                  <a:tcPr/>
                </a:tc>
                <a:tc>
                  <a:txBody>
                    <a:bodyPr/>
                    <a:lstStyle/>
                    <a:p>
                      <a:r>
                        <a:rPr lang="en-IN" sz="1600" dirty="0" smtClean="0"/>
                        <a:t>COMBIFLAM</a:t>
                      </a:r>
                      <a:endParaRPr lang="en-IN" sz="1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smtClean="0">
                          <a:solidFill>
                            <a:schemeClr val="tx1"/>
                          </a:solidFill>
                          <a:effectLst/>
                          <a:latin typeface="+mn-lt"/>
                          <a:ea typeface="+mn-ea"/>
                          <a:cs typeface="+mn-cs"/>
                        </a:rPr>
                        <a:t>PARACETAMOL, IBUPROFEN</a:t>
                      </a:r>
                      <a:endParaRPr lang="en-IN" sz="1600" b="0" dirty="0" smtClean="0"/>
                    </a:p>
                  </a:txBody>
                  <a:tcPr/>
                </a:tc>
                <a:tc>
                  <a:txBody>
                    <a:bodyPr/>
                    <a:lstStyle/>
                    <a:p>
                      <a:r>
                        <a:rPr lang="en-IN" sz="1600" b="0" dirty="0" smtClean="0"/>
                        <a:t>0.12mg</a:t>
                      </a:r>
                      <a:endParaRPr lang="en-IN" sz="1600" b="0" dirty="0"/>
                    </a:p>
                  </a:txBody>
                  <a:tcPr/>
                </a:tc>
              </a:tr>
              <a:tr h="370840">
                <a:tc>
                  <a:txBody>
                    <a:bodyPr/>
                    <a:lstStyle/>
                    <a:p>
                      <a:r>
                        <a:rPr kumimoji="0" lang="en-IN" sz="1600" b="0" i="0" kern="1200" dirty="0" smtClean="0">
                          <a:solidFill>
                            <a:schemeClr val="tx1"/>
                          </a:solidFill>
                          <a:effectLst/>
                          <a:latin typeface="+mn-lt"/>
                          <a:ea typeface="+mn-ea"/>
                          <a:cs typeface="+mn-cs"/>
                        </a:rPr>
                        <a:t>13</a:t>
                      </a:r>
                      <a:endParaRPr kumimoji="0" lang="en-IN" sz="1600" b="0" i="0" kern="1200" dirty="0">
                        <a:solidFill>
                          <a:schemeClr val="tx1"/>
                        </a:solidFill>
                        <a:effectLst/>
                        <a:latin typeface="+mn-lt"/>
                        <a:ea typeface="+mn-ea"/>
                        <a:cs typeface="+mn-cs"/>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smtClean="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smtClean="0">
                          <a:solidFill>
                            <a:schemeClr val="tx1"/>
                          </a:solidFill>
                          <a:effectLst/>
                          <a:latin typeface="+mn-lt"/>
                          <a:ea typeface="+mn-ea"/>
                          <a:cs typeface="+mn-cs"/>
                        </a:rPr>
                        <a:t>CHLORPHENAMINE</a:t>
                      </a:r>
                    </a:p>
                  </a:txBody>
                  <a:tcPr/>
                </a:tc>
                <a:tc>
                  <a:txBody>
                    <a:bodyPr/>
                    <a:lstStyle/>
                    <a:p>
                      <a:r>
                        <a:rPr kumimoji="0" lang="en-IN" sz="1600" b="0" i="0" kern="1200" dirty="0" smtClean="0">
                          <a:solidFill>
                            <a:schemeClr val="tx1"/>
                          </a:solidFill>
                          <a:effectLst/>
                          <a:latin typeface="+mn-lt"/>
                          <a:ea typeface="+mn-ea"/>
                          <a:cs typeface="+mn-cs"/>
                        </a:rPr>
                        <a:t>2.3mg</a:t>
                      </a:r>
                      <a:endParaRPr kumimoji="0" lang="en-IN" sz="1600" b="0" i="0" kern="1200" dirty="0">
                        <a:solidFill>
                          <a:schemeClr val="tx1"/>
                        </a:solidFill>
                        <a:effectLst/>
                        <a:latin typeface="+mn-lt"/>
                        <a:ea typeface="+mn-ea"/>
                        <a:cs typeface="+mn-cs"/>
                      </a:endParaRPr>
                    </a:p>
                  </a:txBody>
                  <a:tcPr/>
                </a:tc>
              </a:tr>
              <a:tr h="370840">
                <a:tc>
                  <a:txBody>
                    <a:bodyPr/>
                    <a:lstStyle/>
                    <a:p>
                      <a:r>
                        <a:rPr kumimoji="0" lang="en-IN" sz="1600" b="0" i="0" kern="1200" dirty="0" smtClean="0">
                          <a:solidFill>
                            <a:schemeClr val="tx1"/>
                          </a:solidFill>
                          <a:effectLst/>
                          <a:latin typeface="+mn-lt"/>
                          <a:ea typeface="+mn-ea"/>
                          <a:cs typeface="+mn-cs"/>
                        </a:rPr>
                        <a:t>14</a:t>
                      </a:r>
                      <a:endParaRPr kumimoji="0" lang="en-IN" sz="1600" b="0" i="0" kern="1200" dirty="0">
                        <a:solidFill>
                          <a:schemeClr val="tx1"/>
                        </a:solidFill>
                        <a:effectLst/>
                        <a:latin typeface="+mn-lt"/>
                        <a:ea typeface="+mn-ea"/>
                        <a:cs typeface="+mn-cs"/>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smtClean="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smtClean="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smtClean="0">
                          <a:solidFill>
                            <a:schemeClr val="tx1"/>
                          </a:solidFill>
                          <a:effectLst/>
                          <a:latin typeface="+mn-lt"/>
                          <a:ea typeface="+mn-ea"/>
                          <a:cs typeface="+mn-cs"/>
                        </a:rPr>
                        <a:t>0.06mg</a:t>
                      </a:r>
                    </a:p>
                  </a:txBody>
                  <a:tcPr/>
                </a:tc>
              </a:tr>
            </a:tbl>
          </a:graphicData>
        </a:graphic>
      </p:graphicFrame>
      <p:sp>
        <p:nvSpPr>
          <p:cNvPr id="11" name="Rectangle 10"/>
          <p:cNvSpPr/>
          <p:nvPr/>
        </p:nvSpPr>
        <p:spPr>
          <a:xfrm>
            <a:off x="0" y="4724400"/>
            <a:ext cx="1447800" cy="707886"/>
          </a:xfrm>
          <a:prstGeom prst="rect">
            <a:avLst/>
          </a:prstGeom>
        </p:spPr>
        <p:txBody>
          <a:bodyPr wrap="square">
            <a:spAutoFit/>
          </a:bodyPr>
          <a:lstStyle/>
          <a:p>
            <a:r>
              <a:rPr lang="en-IN" sz="2000" dirty="0" smtClean="0">
                <a:solidFill>
                  <a:srgbClr val="5F9378"/>
                </a:solidFill>
                <a:latin typeface="Calibri" panose="020F0502020204030204" pitchFamily="34" charset="0"/>
                <a:cs typeface="Calibri" panose="020F0502020204030204" pitchFamily="34" charset="0"/>
              </a:rPr>
              <a:t>INJECTION Table</a:t>
            </a:r>
            <a:endParaRPr lang="en-IN" sz="2000" dirty="0">
              <a:solidFill>
                <a:srgbClr val="5F9378"/>
              </a:solidFill>
              <a:latin typeface="Calibri" panose="020F0502020204030204" pitchFamily="34" charset="0"/>
              <a:cs typeface="Calibri" panose="020F0502020204030204" pitchFamily="34" charset="0"/>
            </a:endParaRPr>
          </a:p>
        </p:txBody>
      </p:sp>
      <p:graphicFrame>
        <p:nvGraphicFramePr>
          <p:cNvPr id="12" name="Table 11"/>
          <p:cNvGraphicFramePr>
            <a:graphicFrameLocks noGrp="1"/>
          </p:cNvGraphicFramePr>
          <p:nvPr>
            <p:extLst>
              <p:ext uri="{D42A27DB-BD31-4B8C-83A1-F6EECF244321}">
                <p14:modId xmlns:p14="http://schemas.microsoft.com/office/powerpoint/2010/main" xmlns="" val="2545765642"/>
              </p:ext>
            </p:extLst>
          </p:nvPr>
        </p:nvGraphicFramePr>
        <p:xfrm>
          <a:off x="1295400" y="4724400"/>
          <a:ext cx="7699800" cy="1483360"/>
        </p:xfrm>
        <a:graphic>
          <a:graphicData uri="http://schemas.openxmlformats.org/drawingml/2006/table">
            <a:tbl>
              <a:tblPr firstRow="1" bandRow="1">
                <a:tableStyleId>{5940675A-B579-460E-94D1-54222C63F5DA}</a:tableStyleId>
              </a:tblPr>
              <a:tblGrid>
                <a:gridCol w="572060"/>
                <a:gridCol w="1637740"/>
                <a:gridCol w="3888000"/>
                <a:gridCol w="1602000"/>
              </a:tblGrid>
              <a:tr h="370840">
                <a:tc>
                  <a:txBody>
                    <a:bodyPr/>
                    <a:lstStyle/>
                    <a:p>
                      <a:r>
                        <a:rPr lang="en-IN" sz="1600" dirty="0" smtClean="0">
                          <a:solidFill>
                            <a:srgbClr val="0089A4"/>
                          </a:solidFill>
                        </a:rPr>
                        <a:t>Id</a:t>
                      </a:r>
                      <a:endParaRPr lang="en-IN" sz="1600" dirty="0">
                        <a:solidFill>
                          <a:srgbClr val="0089A4"/>
                        </a:solidFill>
                      </a:endParaRPr>
                    </a:p>
                  </a:txBody>
                  <a:tcPr/>
                </a:tc>
                <a:tc>
                  <a:txBody>
                    <a:bodyPr/>
                    <a:lstStyle/>
                    <a:p>
                      <a:r>
                        <a:rPr lang="en-IN" sz="1600" dirty="0" smtClean="0">
                          <a:solidFill>
                            <a:srgbClr val="0089A4"/>
                          </a:solidFill>
                        </a:rPr>
                        <a:t>Name</a:t>
                      </a:r>
                      <a:endParaRPr lang="en-IN" sz="1600" dirty="0">
                        <a:solidFill>
                          <a:srgbClr val="0089A4"/>
                        </a:solidFill>
                      </a:endParaRPr>
                    </a:p>
                  </a:txBody>
                  <a:tcPr/>
                </a:tc>
                <a:tc>
                  <a:txBody>
                    <a:bodyPr/>
                    <a:lstStyle/>
                    <a:p>
                      <a:r>
                        <a:rPr lang="en-IN" sz="1600" dirty="0" smtClean="0">
                          <a:solidFill>
                            <a:srgbClr val="0089A4"/>
                          </a:solidFill>
                        </a:rPr>
                        <a:t>Ingredient</a:t>
                      </a:r>
                      <a:endParaRPr lang="en-IN" sz="1600" dirty="0">
                        <a:solidFill>
                          <a:srgbClr val="0089A4"/>
                        </a:solidFill>
                      </a:endParaRPr>
                    </a:p>
                  </a:txBody>
                  <a:tcPr/>
                </a:tc>
                <a:tc>
                  <a:txBody>
                    <a:bodyPr/>
                    <a:lstStyle/>
                    <a:p>
                      <a:r>
                        <a:rPr lang="en-IN" sz="1600" dirty="0" smtClean="0">
                          <a:solidFill>
                            <a:srgbClr val="0089A4"/>
                          </a:solidFill>
                        </a:rPr>
                        <a:t>Unit</a:t>
                      </a:r>
                      <a:endParaRPr lang="en-IN" sz="1600" dirty="0">
                        <a:solidFill>
                          <a:srgbClr val="0089A4"/>
                        </a:solidFill>
                      </a:endParaRPr>
                    </a:p>
                  </a:txBody>
                  <a:tcPr/>
                </a:tc>
              </a:tr>
              <a:tr h="370840">
                <a:tc>
                  <a:txBody>
                    <a:bodyPr/>
                    <a:lstStyle/>
                    <a:p>
                      <a:r>
                        <a:rPr lang="en-IN" sz="1600" dirty="0" smtClean="0"/>
                        <a:t>21</a:t>
                      </a:r>
                      <a:endParaRPr lang="en-IN" sz="1600" dirty="0"/>
                    </a:p>
                  </a:txBody>
                  <a:tcPr/>
                </a:tc>
                <a:tc>
                  <a:txBody>
                    <a:bodyPr/>
                    <a:lstStyle/>
                    <a:p>
                      <a:r>
                        <a:rPr lang="en-IN" sz="1600" dirty="0" smtClean="0"/>
                        <a:t>BRUFEN</a:t>
                      </a:r>
                      <a:endParaRPr lang="en-IN" sz="1600" dirty="0"/>
                    </a:p>
                  </a:txBody>
                  <a:tcPr/>
                </a:tc>
                <a:tc>
                  <a:txBody>
                    <a:bodyPr/>
                    <a:lstStyle/>
                    <a:p>
                      <a:r>
                        <a:rPr kumimoji="0" lang="en-IN" sz="1600" b="0" i="0" kern="1200" dirty="0" smtClean="0">
                          <a:solidFill>
                            <a:schemeClr val="tx1"/>
                          </a:solidFill>
                          <a:effectLst/>
                          <a:latin typeface="+mn-lt"/>
                          <a:ea typeface="+mn-ea"/>
                          <a:cs typeface="+mn-cs"/>
                        </a:rPr>
                        <a:t>IBUPROFEN</a:t>
                      </a:r>
                      <a:endParaRPr lang="en-IN" sz="1600" dirty="0"/>
                    </a:p>
                  </a:txBody>
                  <a:tcPr/>
                </a:tc>
                <a:tc>
                  <a:txBody>
                    <a:bodyPr/>
                    <a:lstStyle/>
                    <a:p>
                      <a:r>
                        <a:rPr lang="en-IN" sz="1600" dirty="0" smtClean="0"/>
                        <a:t>0.10mg</a:t>
                      </a:r>
                      <a:endParaRPr lang="en-IN" sz="1600" dirty="0"/>
                    </a:p>
                  </a:txBody>
                  <a:tcPr/>
                </a:tc>
              </a:tr>
              <a:tr h="370840">
                <a:tc>
                  <a:txBody>
                    <a:bodyPr/>
                    <a:lstStyle/>
                    <a:p>
                      <a:r>
                        <a:rPr lang="en-IN" sz="1600" dirty="0" smtClean="0"/>
                        <a:t>22</a:t>
                      </a:r>
                      <a:endParaRPr lang="en-IN" sz="1600" dirty="0"/>
                    </a:p>
                  </a:txBody>
                  <a:tcPr/>
                </a:tc>
                <a:tc>
                  <a:txBody>
                    <a:bodyPr/>
                    <a:lstStyle/>
                    <a:p>
                      <a:r>
                        <a:rPr lang="en-IN" sz="1600" dirty="0" smtClean="0"/>
                        <a:t>CPM</a:t>
                      </a:r>
                      <a:endParaRPr lang="en-IN" sz="1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smtClean="0">
                          <a:solidFill>
                            <a:schemeClr val="tx1"/>
                          </a:solidFill>
                          <a:effectLst/>
                          <a:latin typeface="+mn-lt"/>
                          <a:ea typeface="+mn-ea"/>
                          <a:cs typeface="+mn-cs"/>
                        </a:rPr>
                        <a:t>CHLORPHENAMINE</a:t>
                      </a:r>
                      <a:endParaRPr lang="en-IN" sz="1600" b="0" dirty="0" smtClean="0"/>
                    </a:p>
                  </a:txBody>
                  <a:tcPr/>
                </a:tc>
                <a:tc>
                  <a:txBody>
                    <a:bodyPr/>
                    <a:lstStyle/>
                    <a:p>
                      <a:r>
                        <a:rPr lang="en-IN" sz="1600" b="0" dirty="0" smtClean="0"/>
                        <a:t>0.25mg</a:t>
                      </a:r>
                      <a:endParaRPr lang="en-IN" sz="1600" b="0" dirty="0"/>
                    </a:p>
                  </a:txBody>
                  <a:tcPr/>
                </a:tc>
              </a:tr>
              <a:tr h="370840">
                <a:tc>
                  <a:txBody>
                    <a:bodyPr/>
                    <a:lstStyle/>
                    <a:p>
                      <a:r>
                        <a:rPr kumimoji="0" lang="en-IN" sz="1600" b="0" i="0" kern="1200" dirty="0" smtClean="0">
                          <a:solidFill>
                            <a:schemeClr val="tx1"/>
                          </a:solidFill>
                          <a:effectLst/>
                          <a:latin typeface="+mn-lt"/>
                          <a:ea typeface="+mn-ea"/>
                          <a:cs typeface="+mn-cs"/>
                        </a:rPr>
                        <a:t>23</a:t>
                      </a:r>
                      <a:endParaRPr kumimoji="0" lang="en-IN" sz="1600" b="0" i="0" kern="1200" dirty="0">
                        <a:solidFill>
                          <a:schemeClr val="tx1"/>
                        </a:solidFill>
                        <a:effectLst/>
                        <a:latin typeface="+mn-lt"/>
                        <a:ea typeface="+mn-ea"/>
                        <a:cs typeface="+mn-cs"/>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smtClean="0">
                          <a:solidFill>
                            <a:schemeClr val="tx1"/>
                          </a:solidFill>
                          <a:effectLst/>
                          <a:latin typeface="+mn-lt"/>
                          <a:ea typeface="+mn-ea"/>
                          <a:cs typeface="+mn-cs"/>
                        </a:rPr>
                        <a:t>DICLOFENAC</a:t>
                      </a:r>
                    </a:p>
                  </a:txBody>
                  <a:tcPr/>
                </a:tc>
                <a:tc>
                  <a:txBody>
                    <a:bodyPr/>
                    <a:lstStyle/>
                    <a:p>
                      <a:r>
                        <a:rPr kumimoji="0" lang="en-IN" sz="1600" b="0" i="0" kern="1200" dirty="0" smtClean="0">
                          <a:solidFill>
                            <a:schemeClr val="tx1"/>
                          </a:solidFill>
                          <a:effectLst/>
                          <a:latin typeface="+mn-lt"/>
                          <a:ea typeface="+mn-ea"/>
                          <a:cs typeface="+mn-cs"/>
                        </a:rPr>
                        <a:t>0.09mg</a:t>
                      </a:r>
                      <a:endParaRPr kumimoji="0" lang="en-IN" sz="1600" b="0" i="0" kern="1200" dirty="0">
                        <a:solidFill>
                          <a:schemeClr val="tx1"/>
                        </a:solidFill>
                        <a:effectLst/>
                        <a:latin typeface="+mn-lt"/>
                        <a:ea typeface="+mn-ea"/>
                        <a:cs typeface="+mn-cs"/>
                      </a:endParaRPr>
                    </a:p>
                  </a:txBody>
                  <a:tcPr/>
                </a:tc>
              </a:tr>
            </a:tbl>
          </a:graphicData>
        </a:graphic>
      </p:graphicFrame>
    </p:spTree>
    <p:extLst>
      <p:ext uri="{BB962C8B-B14F-4D97-AF65-F5344CB8AC3E}">
        <p14:creationId xmlns:p14="http://schemas.microsoft.com/office/powerpoint/2010/main" xmlns="" val="2508743922"/>
      </p:ext>
    </p:extLst>
  </p:cSld>
  <p:clrMapOvr>
    <a:masterClrMapping/>
  </p:clrMapOvr>
  <p:timing>
    <p:tnLst>
      <p:par>
        <p:cTn id="1" dur="indefinite" restart="never" nodeType="tmRoot"/>
      </p:par>
    </p:tnLst>
  </p:timing>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IMP</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45976" y="849264"/>
            <a:ext cx="8845624" cy="369332"/>
          </a:xfrm>
          <a:prstGeom prst="rect">
            <a:avLst/>
          </a:prstGeom>
        </p:spPr>
        <p:txBody>
          <a:bodyPr wrap="square">
            <a:spAutoFit/>
          </a:bodyPr>
          <a:lstStyle/>
          <a:p>
            <a:r>
              <a:rPr lang="en-IN" dirty="0" smtClean="0">
                <a:solidFill>
                  <a:srgbClr val="222222"/>
                </a:solidFill>
                <a:latin typeface="Verdana" panose="020B0604030504040204" pitchFamily="34" charset="0"/>
              </a:rPr>
              <a:t>1. Think </a:t>
            </a:r>
            <a:r>
              <a:rPr lang="en-IN" dirty="0">
                <a:solidFill>
                  <a:srgbClr val="222222"/>
                </a:solidFill>
                <a:latin typeface="Verdana" panose="020B0604030504040204" pitchFamily="34" charset="0"/>
              </a:rPr>
              <a:t>about how multiplication can be done without actually </a:t>
            </a:r>
            <a:r>
              <a:rPr lang="en-IN" dirty="0" smtClean="0">
                <a:solidFill>
                  <a:srgbClr val="222222"/>
                </a:solidFill>
                <a:latin typeface="Verdana" panose="020B0604030504040204" pitchFamily="34" charset="0"/>
              </a:rPr>
              <a:t>multiplying </a:t>
            </a:r>
            <a:endParaRPr lang="en-IN" dirty="0"/>
          </a:p>
        </p:txBody>
      </p:sp>
      <p:sp>
        <p:nvSpPr>
          <p:cNvPr id="3" name="TextBox 2"/>
          <p:cNvSpPr txBox="1"/>
          <p:nvPr/>
        </p:nvSpPr>
        <p:spPr>
          <a:xfrm>
            <a:off x="990600"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a:stretch>
            <a:fillRect/>
          </a:stretch>
        </p:blipFill>
        <p:spPr>
          <a:xfrm>
            <a:off x="304800" y="3700361"/>
            <a:ext cx="4648200" cy="2471839"/>
          </a:xfrm>
          <a:prstGeom prst="rect">
            <a:avLst/>
          </a:prstGeom>
        </p:spPr>
      </p:pic>
      <p:sp>
        <p:nvSpPr>
          <p:cNvPr id="6" name="Rectangle 5"/>
          <p:cNvSpPr/>
          <p:nvPr/>
        </p:nvSpPr>
        <p:spPr>
          <a:xfrm>
            <a:off x="145976" y="3243552"/>
            <a:ext cx="1317990" cy="369332"/>
          </a:xfrm>
          <a:prstGeom prst="rect">
            <a:avLst/>
          </a:prstGeom>
        </p:spPr>
        <p:txBody>
          <a:bodyPr wrap="none">
            <a:spAutoFit/>
          </a:bodyPr>
          <a:lstStyle/>
          <a:p>
            <a:r>
              <a:rPr lang="en-IN" dirty="0" smtClean="0">
                <a:solidFill>
                  <a:srgbClr val="222222"/>
                </a:solidFill>
                <a:latin typeface="Verdana" panose="020B0604030504040204" pitchFamily="34" charset="0"/>
              </a:rPr>
              <a:t>2. Square</a:t>
            </a:r>
            <a:endParaRPr lang="en-IN" dirty="0">
              <a:solidFill>
                <a:srgbClr val="222222"/>
              </a:solidFill>
              <a:latin typeface="Verdana" panose="020B0604030504040204" pitchFamily="34" charset="0"/>
            </a:endParaRPr>
          </a:p>
        </p:txBody>
      </p:sp>
      <p:pic>
        <p:nvPicPr>
          <p:cNvPr id="8" name="Picture 7"/>
          <p:cNvPicPr>
            <a:picLocks noChangeAspect="1"/>
          </p:cNvPicPr>
          <p:nvPr/>
        </p:nvPicPr>
        <p:blipFill>
          <a:blip r:embed="rId3"/>
          <a:stretch>
            <a:fillRect/>
          </a:stretch>
        </p:blipFill>
        <p:spPr>
          <a:xfrm>
            <a:off x="533400" y="1250647"/>
            <a:ext cx="4495800" cy="1883657"/>
          </a:xfrm>
          <a:prstGeom prst="rect">
            <a:avLst/>
          </a:prstGeom>
        </p:spPr>
      </p:pic>
    </p:spTree>
    <p:extLst>
      <p:ext uri="{BB962C8B-B14F-4D97-AF65-F5344CB8AC3E}">
        <p14:creationId xmlns:p14="http://schemas.microsoft.com/office/powerpoint/2010/main" xmlns="" val="3391323119"/>
      </p:ext>
    </p:extLst>
  </p:cSld>
  <p:clrMapOvr>
    <a:masterClrMapping/>
  </p:clrMapOvr>
  <p:timing>
    <p:tnLst>
      <p:par>
        <p:cTn id="1" dur="indefinite" restart="never" nodeType="tmRoot"/>
      </p:par>
    </p:tnLst>
  </p:timing>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2895600" y="1447800"/>
            <a:ext cx="3124200" cy="4881563"/>
          </a:xfrm>
          <a:prstGeom prst="rect">
            <a:avLst/>
          </a:prstGeom>
          <a:noFill/>
          <a:extLst>
            <a:ext uri="{909E8E84-426E-40DD-AFC4-6F175D3DCCD1}">
              <a14:hiddenFill xmlns:a14="http://schemas.microsoft.com/office/drawing/2010/main" xmlns="">
                <a:solidFill>
                  <a:srgbClr val="FFFFFF"/>
                </a:solidFill>
              </a14:hiddenFill>
            </a:ext>
          </a:extLst>
        </p:spPr>
      </p:pic>
      <p:sp>
        <p:nvSpPr>
          <p:cNvPr id="3" name="Rectangle 2"/>
          <p:cNvSpPr/>
          <p:nvPr/>
        </p:nvSpPr>
        <p:spPr>
          <a:xfrm>
            <a:off x="152400" y="156627"/>
            <a:ext cx="8610600" cy="1138773"/>
          </a:xfrm>
          <a:prstGeom prst="rect">
            <a:avLst/>
          </a:prstGeom>
        </p:spPr>
        <p:txBody>
          <a:bodyPr wrap="square">
            <a:spAutoFit/>
          </a:bodyPr>
          <a:lstStyle/>
          <a:p>
            <a:pPr algn="ctr"/>
            <a:r>
              <a:rPr lang="en-IN" sz="3400" dirty="0">
                <a:solidFill>
                  <a:srgbClr val="FE1212"/>
                </a:solidFill>
                <a:latin typeface="Segoe Print" panose="02000600000000000000" pitchFamily="2" charset="0"/>
              </a:rPr>
              <a:t>"Live as if you were to die tomorrow.</a:t>
            </a:r>
          </a:p>
          <a:p>
            <a:pPr algn="ctr"/>
            <a:r>
              <a:rPr lang="en-IN" sz="3400" dirty="0">
                <a:solidFill>
                  <a:srgbClr val="FE1212"/>
                </a:solidFill>
                <a:latin typeface="Segoe Print" panose="02000600000000000000" pitchFamily="2" charset="0"/>
              </a:rPr>
              <a:t>Learn as if you were to live forever"</a:t>
            </a:r>
          </a:p>
        </p:txBody>
      </p:sp>
    </p:spTree>
    <p:extLst>
      <p:ext uri="{BB962C8B-B14F-4D97-AF65-F5344CB8AC3E}">
        <p14:creationId xmlns:p14="http://schemas.microsoft.com/office/powerpoint/2010/main" xmlns="" val="1148130326"/>
      </p:ext>
    </p:extLst>
  </p:cSld>
  <p:clrMapOvr>
    <a:masterClrMapping/>
  </p:clrMapOvr>
  <p:timing>
    <p:tnLst>
      <p:par>
        <p:cTn id="1" dur="indefinite" restart="never" nodeType="tmRoot"/>
      </p:par>
    </p:tnLst>
  </p:timing>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xmlns="" val="2115622612"/>
              </p:ext>
            </p:extLst>
          </p:nvPr>
        </p:nvGraphicFramePr>
        <p:xfrm>
          <a:off x="533400" y="1600200"/>
          <a:ext cx="1981199" cy="2225040"/>
        </p:xfrm>
        <a:graphic>
          <a:graphicData uri="http://schemas.openxmlformats.org/drawingml/2006/table">
            <a:tbl>
              <a:tblPr firstRow="1" bandRow="1">
                <a:tableStyleId>{5940675A-B579-460E-94D1-54222C63F5DA}</a:tableStyleId>
              </a:tblPr>
              <a:tblGrid>
                <a:gridCol w="495300"/>
                <a:gridCol w="670111"/>
                <a:gridCol w="815788"/>
              </a:tblGrid>
              <a:tr h="370840">
                <a:tc>
                  <a:txBody>
                    <a:bodyPr/>
                    <a:lstStyle/>
                    <a:p>
                      <a:r>
                        <a:rPr lang="en-US" dirty="0" smtClean="0"/>
                        <a:t>65</a:t>
                      </a:r>
                      <a:endParaRPr lang="en-US" dirty="0"/>
                    </a:p>
                  </a:txBody>
                  <a:tcPr/>
                </a:tc>
                <a:tc>
                  <a:txBody>
                    <a:bodyPr/>
                    <a:lstStyle/>
                    <a:p>
                      <a:r>
                        <a:rPr lang="en-US" dirty="0" smtClean="0"/>
                        <a:t>a</a:t>
                      </a:r>
                      <a:endParaRPr lang="en-US" dirty="0"/>
                    </a:p>
                  </a:txBody>
                  <a:tcPr/>
                </a:tc>
                <a:tc>
                  <a:txBody>
                    <a:bodyPr/>
                    <a:lstStyle/>
                    <a:p>
                      <a:r>
                        <a:rPr lang="en-US" dirty="0" smtClean="0"/>
                        <a:t>10</a:t>
                      </a:r>
                      <a:endParaRPr lang="en-US" dirty="0"/>
                    </a:p>
                  </a:txBody>
                  <a:tcPr/>
                </a:tc>
              </a:tr>
              <a:tr h="370840">
                <a:tc>
                  <a:txBody>
                    <a:bodyPr/>
                    <a:lstStyle/>
                    <a:p>
                      <a:endParaRPr lang="en-US"/>
                    </a:p>
                  </a:txBody>
                  <a:tcPr/>
                </a:tc>
                <a:tc>
                  <a:txBody>
                    <a:bodyPr/>
                    <a:lstStyle/>
                    <a:p>
                      <a:endParaRPr lang="en-US"/>
                    </a:p>
                  </a:txBody>
                  <a:tcPr/>
                </a:tc>
                <a:tc>
                  <a:txBody>
                    <a:bodyPr/>
                    <a:lstStyle/>
                    <a:p>
                      <a:endParaRPr lang="en-US"/>
                    </a:p>
                  </a:txBody>
                  <a:tcPr/>
                </a:tc>
              </a:tr>
              <a:tr h="370840">
                <a:tc>
                  <a:txBody>
                    <a:bodyPr/>
                    <a:lstStyle/>
                    <a:p>
                      <a:endParaRPr lang="en-US"/>
                    </a:p>
                  </a:txBody>
                  <a:tcPr/>
                </a:tc>
                <a:tc>
                  <a:txBody>
                    <a:bodyPr/>
                    <a:lstStyle/>
                    <a:p>
                      <a:endParaRPr lang="en-US"/>
                    </a:p>
                  </a:txBody>
                  <a:tcPr/>
                </a:tc>
                <a:tc>
                  <a:txBody>
                    <a:bodyPr/>
                    <a:lstStyle/>
                    <a:p>
                      <a:endParaRPr lang="en-US"/>
                    </a:p>
                  </a:txBody>
                  <a:tcPr/>
                </a:tc>
              </a:tr>
              <a:tr h="370840">
                <a:tc>
                  <a:txBody>
                    <a:bodyPr/>
                    <a:lstStyle/>
                    <a:p>
                      <a:endParaRPr lang="en-US"/>
                    </a:p>
                  </a:txBody>
                  <a:tcPr/>
                </a:tc>
                <a:tc>
                  <a:txBody>
                    <a:bodyPr/>
                    <a:lstStyle/>
                    <a:p>
                      <a:endParaRPr lang="en-US"/>
                    </a:p>
                  </a:txBody>
                  <a:tcPr/>
                </a:tc>
                <a:tc>
                  <a:txBody>
                    <a:bodyPr/>
                    <a:lstStyle/>
                    <a:p>
                      <a:endParaRPr lang="en-US"/>
                    </a:p>
                  </a:txBody>
                  <a:tcPr/>
                </a:tc>
              </a:tr>
              <a:tr h="370840">
                <a:tc>
                  <a:txBody>
                    <a:bodyPr/>
                    <a:lstStyle/>
                    <a:p>
                      <a:endParaRPr lang="en-US"/>
                    </a:p>
                  </a:txBody>
                  <a:tcPr/>
                </a:tc>
                <a:tc>
                  <a:txBody>
                    <a:bodyPr/>
                    <a:lstStyle/>
                    <a:p>
                      <a:endParaRPr lang="en-US"/>
                    </a:p>
                  </a:txBody>
                  <a:tcPr/>
                </a:tc>
                <a:tc>
                  <a:txBody>
                    <a:bodyPr/>
                    <a:lstStyle/>
                    <a:p>
                      <a:endParaRPr lang="en-US"/>
                    </a:p>
                  </a:txBody>
                  <a:tcPr/>
                </a:tc>
              </a:tr>
              <a:tr h="370840">
                <a:tc>
                  <a:txBody>
                    <a:bodyPr/>
                    <a:lstStyle/>
                    <a:p>
                      <a:endParaRPr lang="en-US"/>
                    </a:p>
                  </a:txBody>
                  <a:tcPr/>
                </a:tc>
                <a:tc>
                  <a:txBody>
                    <a:bodyPr/>
                    <a:lstStyle/>
                    <a:p>
                      <a:endParaRPr lang="en-US" dirty="0"/>
                    </a:p>
                  </a:txBody>
                  <a:tcPr/>
                </a:tc>
                <a:tc>
                  <a:txBody>
                    <a:bodyPr/>
                    <a:lstStyle/>
                    <a:p>
                      <a:endParaRPr lang="en-US" dirty="0"/>
                    </a:p>
                  </a:txBody>
                  <a:tcPr/>
                </a:tc>
              </a:tr>
            </a:tbl>
          </a:graphicData>
        </a:graphic>
      </p:graphicFrame>
      <p:sp>
        <p:nvSpPr>
          <p:cNvPr id="3" name="TextBox 2"/>
          <p:cNvSpPr txBox="1"/>
          <p:nvPr/>
        </p:nvSpPr>
        <p:spPr>
          <a:xfrm>
            <a:off x="1524000" y="533400"/>
            <a:ext cx="5936240" cy="369332"/>
          </a:xfrm>
          <a:prstGeom prst="rect">
            <a:avLst/>
          </a:prstGeom>
          <a:noFill/>
        </p:spPr>
        <p:txBody>
          <a:bodyPr wrap="none" rtlCol="0">
            <a:spAutoFit/>
          </a:bodyPr>
          <a:lstStyle/>
          <a:p>
            <a:r>
              <a:rPr lang="en-US" dirty="0" smtClean="0"/>
              <a:t>Input a = 10, find ascii of a variable and store in 65 array</a:t>
            </a:r>
            <a:endParaRPr lang="en-US" dirty="0"/>
          </a:p>
        </p:txBody>
      </p:sp>
      <p:sp>
        <p:nvSpPr>
          <p:cNvPr id="4" name="Rectangle 3"/>
          <p:cNvSpPr/>
          <p:nvPr/>
        </p:nvSpPr>
        <p:spPr>
          <a:xfrm>
            <a:off x="428596" y="4857760"/>
            <a:ext cx="4060727" cy="369332"/>
          </a:xfrm>
          <a:prstGeom prst="rect">
            <a:avLst/>
          </a:prstGeom>
        </p:spPr>
        <p:txBody>
          <a:bodyPr wrap="none">
            <a:spAutoFit/>
          </a:bodyPr>
          <a:lstStyle/>
          <a:p>
            <a:r>
              <a:rPr lang="en-US" dirty="0" smtClean="0"/>
              <a:t>\connect --</a:t>
            </a:r>
            <a:r>
              <a:rPr lang="en-US" dirty="0" err="1" smtClean="0"/>
              <a:t>mysql</a:t>
            </a:r>
            <a:r>
              <a:rPr lang="en-US" dirty="0" smtClean="0"/>
              <a:t> root@localhost:3306</a:t>
            </a:r>
            <a:endParaRPr lang="en-US" dirty="0"/>
          </a:p>
        </p:txBody>
      </p:sp>
    </p:spTree>
    <p:extLst>
      <p:ext uri="{BB962C8B-B14F-4D97-AF65-F5344CB8AC3E}">
        <p14:creationId xmlns:p14="http://schemas.microsoft.com/office/powerpoint/2010/main" xmlns="" val="2262634000"/>
      </p:ext>
    </p:extLst>
  </p:cSld>
  <p:clrMapOvr>
    <a:masterClrMapping/>
  </p:clrMapOvr>
  <p:timing>
    <p:tnLst>
      <p:par>
        <p:cTn id="1" dur="indefinite" restart="never" nodeType="tmRoot"/>
      </p:par>
    </p:tnLst>
  </p:timing>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57158" y="214290"/>
            <a:ext cx="8429684" cy="6186309"/>
          </a:xfrm>
          <a:prstGeom prst="rect">
            <a:avLst/>
          </a:prstGeom>
        </p:spPr>
        <p:txBody>
          <a:bodyPr wrap="square">
            <a:spAutoFit/>
          </a:bodyPr>
          <a:lstStyle/>
          <a:p>
            <a:r>
              <a:rPr lang="en-US" dirty="0" smtClean="0"/>
              <a:t>insert into </a:t>
            </a:r>
            <a:r>
              <a:rPr lang="en-US" dirty="0" err="1" smtClean="0"/>
              <a:t>xmltest</a:t>
            </a:r>
            <a:r>
              <a:rPr lang="en-US" dirty="0" smtClean="0"/>
              <a:t> values ("&lt;Students&gt;</a:t>
            </a:r>
          </a:p>
          <a:p>
            <a:r>
              <a:rPr lang="en-US" dirty="0" smtClean="0"/>
              <a:t>      &lt;student1&gt;</a:t>
            </a:r>
          </a:p>
          <a:p>
            <a:r>
              <a:rPr lang="en-US" dirty="0" smtClean="0"/>
              <a:t>	&lt;RollNumber&gt;1&lt;/RollNumber&gt;</a:t>
            </a:r>
          </a:p>
          <a:p>
            <a:r>
              <a:rPr lang="en-US" dirty="0" smtClean="0"/>
              <a:t>        &lt;Name&gt; Saleel &lt;/Name&gt;</a:t>
            </a:r>
          </a:p>
          <a:p>
            <a:r>
              <a:rPr lang="en-US" dirty="0" smtClean="0"/>
              <a:t>      &lt;/student1&gt;</a:t>
            </a:r>
          </a:p>
          <a:p>
            <a:r>
              <a:rPr lang="en-US" dirty="0" smtClean="0"/>
              <a:t>     </a:t>
            </a:r>
          </a:p>
          <a:p>
            <a:r>
              <a:rPr lang="en-US" dirty="0" smtClean="0"/>
              <a:t>      &lt;student2&gt;</a:t>
            </a:r>
          </a:p>
          <a:p>
            <a:r>
              <a:rPr lang="en-US" dirty="0" smtClean="0"/>
              <a:t>	&lt;RollNumber&gt; 2 &lt;/RollNumber&gt;</a:t>
            </a:r>
          </a:p>
          <a:p>
            <a:r>
              <a:rPr lang="en-US" dirty="0" smtClean="0"/>
              <a:t>        &lt;Name&gt; Vrushali &lt;/Name&gt;</a:t>
            </a:r>
          </a:p>
          <a:p>
            <a:r>
              <a:rPr lang="en-US" dirty="0" smtClean="0"/>
              <a:t>      &lt;/student2&gt;</a:t>
            </a:r>
          </a:p>
          <a:p>
            <a:r>
              <a:rPr lang="en-US" dirty="0" smtClean="0"/>
              <a:t>     </a:t>
            </a:r>
          </a:p>
          <a:p>
            <a:r>
              <a:rPr lang="en-US" dirty="0" smtClean="0"/>
              <a:t>      &lt;student3&gt;</a:t>
            </a:r>
          </a:p>
          <a:p>
            <a:r>
              <a:rPr lang="en-US" dirty="0" smtClean="0"/>
              <a:t>	&lt;RollNumber&gt; 3 &lt;/RollNumber&gt;</a:t>
            </a:r>
          </a:p>
          <a:p>
            <a:r>
              <a:rPr lang="en-US" dirty="0" smtClean="0"/>
              <a:t>        &lt;Name&gt; Sharmin &lt;/Name&gt;</a:t>
            </a:r>
          </a:p>
          <a:p>
            <a:r>
              <a:rPr lang="en-US" dirty="0" smtClean="0"/>
              <a:t>      &lt;/student3&gt;</a:t>
            </a:r>
          </a:p>
          <a:p>
            <a:r>
              <a:rPr lang="en-US" dirty="0" smtClean="0"/>
              <a:t>      </a:t>
            </a:r>
          </a:p>
          <a:p>
            <a:r>
              <a:rPr lang="en-US" dirty="0" smtClean="0"/>
              <a:t>      &lt;student4&gt;</a:t>
            </a:r>
          </a:p>
          <a:p>
            <a:r>
              <a:rPr lang="en-US" dirty="0" smtClean="0"/>
              <a:t>	&lt;RollNumber&gt; 4 &lt;/RollNumber&gt;</a:t>
            </a:r>
          </a:p>
          <a:p>
            <a:r>
              <a:rPr lang="en-US" dirty="0" smtClean="0"/>
              <a:t>        &lt;Name&gt; Ruhan &lt;/Name&gt;</a:t>
            </a:r>
          </a:p>
          <a:p>
            <a:r>
              <a:rPr lang="en-US" dirty="0" smtClean="0"/>
              <a:t>      &lt;/student4&gt;</a:t>
            </a:r>
          </a:p>
          <a:p>
            <a:endParaRPr lang="en-US" dirty="0" smtClean="0"/>
          </a:p>
          <a:p>
            <a:r>
              <a:rPr lang="en-US" dirty="0" smtClean="0"/>
              <a:t>&lt;/Students&gt;");</a:t>
            </a:r>
            <a:endParaRPr lang="en-US"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smtClean="0">
                <a:solidFill>
                  <a:srgbClr val="FFFF00"/>
                </a:solidFill>
                <a:latin typeface="Arial" pitchFamily="34" charset="0"/>
                <a:cs typeface="Arial" pitchFamily="34" charset="0"/>
              </a:rPr>
              <a:t>Relationships - Binary</a:t>
            </a:r>
            <a:endParaRPr lang="en-US" sz="4000" b="1" i="1" dirty="0">
              <a:solidFill>
                <a:srgbClr val="FFFF00"/>
              </a:solidFill>
              <a:latin typeface="Arial" pitchFamily="34" charset="0"/>
              <a:cs typeface="Arial" pitchFamily="34" charset="0"/>
            </a:endParaRPr>
          </a:p>
        </p:txBody>
      </p:sp>
      <p:sp>
        <p:nvSpPr>
          <p:cNvPr id="3" name="Rectangle 2"/>
          <p:cNvSpPr/>
          <p:nvPr/>
        </p:nvSpPr>
        <p:spPr>
          <a:xfrm>
            <a:off x="163286" y="2133600"/>
            <a:ext cx="8599714" cy="677108"/>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a:t>
            </a:r>
            <a:r>
              <a:rPr lang="en-IN" dirty="0" smtClean="0">
                <a:latin typeface="Arial" panose="020B0604020202020204" pitchFamily="34" charset="0"/>
                <a:cs typeface="Arial" panose="020B0604020202020204" pitchFamily="34" charset="0"/>
              </a:rPr>
              <a:t>relationship.</a:t>
            </a:r>
            <a:endParaRPr lang="en-IN" dirty="0">
              <a:latin typeface="Arial" panose="020B0604020202020204" pitchFamily="34" charset="0"/>
              <a:cs typeface="Arial" panose="020B0604020202020204" pitchFamily="34" charset="0"/>
            </a:endParaRPr>
          </a:p>
        </p:txBody>
      </p:sp>
      <p:pic>
        <p:nvPicPr>
          <p:cNvPr id="1028" name="Picture 4" descr="Binary Relationship"/>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295400" y="3535907"/>
            <a:ext cx="6384132" cy="1066800"/>
          </a:xfrm>
          <a:prstGeom prst="rect">
            <a:avLst/>
          </a:prstGeom>
          <a:noFill/>
          <a:extLst>
            <a:ext uri="{909E8E84-426E-40DD-AFC4-6F175D3DCCD1}">
              <a14:hiddenFill xmlns:a14="http://schemas.microsoft.com/office/drawing/2010/main" xmlns="">
                <a:solidFill>
                  <a:srgbClr val="FFFFFF"/>
                </a:solidFill>
              </a14:hiddenFill>
            </a:ext>
          </a:extLst>
        </p:spPr>
      </p:pic>
      <p:sp>
        <p:nvSpPr>
          <p:cNvPr id="9" name="Rectangle 8"/>
          <p:cNvSpPr/>
          <p:nvPr/>
        </p:nvSpPr>
        <p:spPr>
          <a:xfrm>
            <a:off x="152400" y="997803"/>
            <a:ext cx="8839200"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a:t>
            </a:r>
            <a:r>
              <a:rPr lang="en-IN" sz="2400" b="1" dirty="0" smtClean="0">
                <a:latin typeface="Arial" panose="020B0604020202020204" pitchFamily="34" charset="0"/>
                <a:cs typeface="Arial" panose="020B0604020202020204" pitchFamily="34" charset="0"/>
              </a:rPr>
              <a:t>Unary</a:t>
            </a:r>
            <a:r>
              <a:rPr lang="en-IN" sz="2400" dirty="0" smtClean="0">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xmlns="" val="450270051"/>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smtClean="0">
                <a:solidFill>
                  <a:srgbClr val="FFFF00"/>
                </a:solidFill>
                <a:latin typeface="Arial" pitchFamily="34" charset="0"/>
                <a:cs typeface="Arial" pitchFamily="34" charset="0"/>
              </a:rPr>
              <a:t>Relationships - Unary</a:t>
            </a:r>
            <a:endParaRPr lang="en-US" sz="4000" b="1" i="1" dirty="0">
              <a:solidFill>
                <a:srgbClr val="FFFF00"/>
              </a:solidFill>
              <a:latin typeface="Arial" pitchFamily="34" charset="0"/>
              <a:cs typeface="Arial" pitchFamily="34" charset="0"/>
            </a:endParaRPr>
          </a:p>
        </p:txBody>
      </p:sp>
      <p:sp>
        <p:nvSpPr>
          <p:cNvPr id="3" name="Rectangle 2"/>
          <p:cNvSpPr/>
          <p:nvPr/>
        </p:nvSpPr>
        <p:spPr>
          <a:xfrm>
            <a:off x="163286" y="2142292"/>
            <a:ext cx="8599714" cy="677108"/>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pic>
        <p:nvPicPr>
          <p:cNvPr id="3074" name="Picture 2" descr="Unary Relationship"/>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3124200" y="3039308"/>
            <a:ext cx="2439208" cy="2116134"/>
          </a:xfrm>
          <a:prstGeom prst="rect">
            <a:avLst/>
          </a:prstGeom>
          <a:noFill/>
          <a:extLst>
            <a:ext uri="{909E8E84-426E-40DD-AFC4-6F175D3DCCD1}">
              <a14:hiddenFill xmlns:a14="http://schemas.microsoft.com/office/drawing/2010/main" xmlns="">
                <a:solidFill>
                  <a:srgbClr val="FFFFFF"/>
                </a:solidFill>
              </a14:hiddenFill>
            </a:ext>
          </a:extLst>
        </p:spPr>
      </p:pic>
      <p:sp>
        <p:nvSpPr>
          <p:cNvPr id="10" name="Rectangle 9"/>
          <p:cNvSpPr/>
          <p:nvPr/>
        </p:nvSpPr>
        <p:spPr>
          <a:xfrm>
            <a:off x="152400" y="997803"/>
            <a:ext cx="8839200"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a:t>
            </a:r>
            <a:r>
              <a:rPr lang="en-IN" sz="2400" b="1" dirty="0" smtClean="0">
                <a:latin typeface="Arial" panose="020B0604020202020204" pitchFamily="34" charset="0"/>
                <a:cs typeface="Arial" panose="020B0604020202020204" pitchFamily="34" charset="0"/>
              </a:rPr>
              <a:t>Unary</a:t>
            </a:r>
            <a:r>
              <a:rPr lang="en-IN" sz="2400" dirty="0" smtClean="0">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xmlns="" val="3674630210"/>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smtClean="0">
                <a:solidFill>
                  <a:srgbClr val="FFFF00"/>
                </a:solidFill>
                <a:latin typeface="Arial" pitchFamily="34" charset="0"/>
                <a:cs typeface="Arial" pitchFamily="34" charset="0"/>
              </a:rPr>
              <a:t>Relationships - Ternary</a:t>
            </a:r>
            <a:endParaRPr lang="en-US" sz="4000" b="1" i="1" dirty="0">
              <a:solidFill>
                <a:srgbClr val="FFFF00"/>
              </a:solidFill>
              <a:latin typeface="Arial" pitchFamily="34" charset="0"/>
              <a:cs typeface="Arial" pitchFamily="34" charset="0"/>
            </a:endParaRPr>
          </a:p>
        </p:txBody>
      </p:sp>
      <p:sp>
        <p:nvSpPr>
          <p:cNvPr id="3" name="Rectangle 2"/>
          <p:cNvSpPr/>
          <p:nvPr/>
        </p:nvSpPr>
        <p:spPr>
          <a:xfrm>
            <a:off x="163286" y="2133600"/>
            <a:ext cx="8599714" cy="400110"/>
          </a:xfrm>
          <a:prstGeom prst="rect">
            <a:avLst/>
          </a:prstGeom>
        </p:spPr>
        <p:txBody>
          <a:bodyPr wrap="square">
            <a:spAutoFit/>
          </a:bodyPr>
          <a:lstStyle/>
          <a:p>
            <a:r>
              <a:rPr lang="en-IN" dirty="0" smtClean="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pic>
        <p:nvPicPr>
          <p:cNvPr id="2050" name="Picture 2" descr="Ternary Relationship"/>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752600" y="3074313"/>
            <a:ext cx="5669006" cy="2514600"/>
          </a:xfrm>
          <a:prstGeom prst="rect">
            <a:avLst/>
          </a:prstGeom>
          <a:noFill/>
          <a:extLst>
            <a:ext uri="{909E8E84-426E-40DD-AFC4-6F175D3DCCD1}">
              <a14:hiddenFill xmlns:a14="http://schemas.microsoft.com/office/drawing/2010/main" xmlns="">
                <a:solidFill>
                  <a:srgbClr val="FFFFFF"/>
                </a:solidFill>
              </a14:hiddenFill>
            </a:ext>
          </a:extLst>
        </p:spPr>
      </p:pic>
      <p:sp>
        <p:nvSpPr>
          <p:cNvPr id="9" name="Rectangle 8"/>
          <p:cNvSpPr/>
          <p:nvPr/>
        </p:nvSpPr>
        <p:spPr>
          <a:xfrm>
            <a:off x="152400" y="997803"/>
            <a:ext cx="8839200"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a:t>
            </a:r>
            <a:r>
              <a:rPr lang="en-IN" sz="2400" b="1" dirty="0" smtClean="0">
                <a:latin typeface="Arial" panose="020B0604020202020204" pitchFamily="34" charset="0"/>
                <a:cs typeface="Arial" panose="020B0604020202020204" pitchFamily="34" charset="0"/>
              </a:rPr>
              <a:t>Unary</a:t>
            </a:r>
            <a:r>
              <a:rPr lang="en-IN" sz="2400" dirty="0" smtClean="0">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xmlns="" val="3830724470"/>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175612" y="2438966"/>
            <a:ext cx="8610600"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smtClean="0">
                <a:latin typeface="Arial" pitchFamily="34" charset="0"/>
                <a:cs typeface="Arial" pitchFamily="34" charset="0"/>
              </a:rPr>
              <a:t>one-to-one (1:1)</a:t>
            </a:r>
          </a:p>
          <a:p>
            <a:pPr marL="514350" indent="-514350">
              <a:buFont typeface="+mj-lt"/>
              <a:buAutoNum type="arabicPeriod"/>
            </a:pPr>
            <a:endParaRPr lang="en-US" sz="2800" dirty="0" smtClean="0">
              <a:latin typeface="Arial" pitchFamily="34" charset="0"/>
              <a:cs typeface="Arial" pitchFamily="34" charset="0"/>
            </a:endParaRPr>
          </a:p>
          <a:p>
            <a:pPr marL="514350" indent="-514350">
              <a:buFont typeface="+mj-lt"/>
              <a:buAutoNum type="arabicPeriod"/>
            </a:pPr>
            <a:r>
              <a:rPr lang="en-US" sz="2800" dirty="0" smtClean="0">
                <a:latin typeface="Arial" pitchFamily="34" charset="0"/>
                <a:cs typeface="Arial" pitchFamily="34" charset="0"/>
              </a:rPr>
              <a:t>one-to-many (1:M)</a:t>
            </a:r>
          </a:p>
          <a:p>
            <a:pPr marL="514350" indent="-514350">
              <a:buFont typeface="+mj-lt"/>
              <a:buAutoNum type="arabicPeriod"/>
            </a:pPr>
            <a:endParaRPr lang="en-US" sz="2800" dirty="0" smtClean="0">
              <a:latin typeface="Arial" pitchFamily="34" charset="0"/>
              <a:cs typeface="Arial" pitchFamily="34" charset="0"/>
            </a:endParaRPr>
          </a:p>
          <a:p>
            <a:pPr marL="514350" indent="-514350">
              <a:buFont typeface="+mj-lt"/>
              <a:buAutoNum type="arabicPeriod"/>
            </a:pPr>
            <a:r>
              <a:rPr lang="en-US" sz="2800" dirty="0" smtClean="0">
                <a:latin typeface="Arial" pitchFamily="34" charset="0"/>
                <a:cs typeface="Arial" pitchFamily="34" charset="0"/>
              </a:rPr>
              <a:t>many-to-many (M:N)</a:t>
            </a:r>
            <a:endParaRPr lang="en-US" sz="2800" dirty="0">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a:stretch>
            <a:fillRect/>
          </a:stretch>
        </p:blipFill>
        <p:spPr>
          <a:xfrm>
            <a:off x="4267200" y="2166089"/>
            <a:ext cx="1857375" cy="790575"/>
          </a:xfrm>
          <a:prstGeom prst="rect">
            <a:avLst/>
          </a:prstGeom>
        </p:spPr>
      </p:pic>
      <p:pic>
        <p:nvPicPr>
          <p:cNvPr id="8" name="Picture 7" descr="many_to_many_entity_relationship_diagram.jpg"/>
          <p:cNvPicPr>
            <a:picLocks noChangeAspect="1"/>
          </p:cNvPicPr>
          <p:nvPr/>
        </p:nvPicPr>
        <p:blipFill>
          <a:blip r:embed="rId3"/>
          <a:stretch>
            <a:fillRect/>
          </a:stretch>
        </p:blipFill>
        <p:spPr>
          <a:xfrm>
            <a:off x="4480912" y="4620421"/>
            <a:ext cx="2314575" cy="1457325"/>
          </a:xfrm>
          <a:prstGeom prst="rect">
            <a:avLst/>
          </a:prstGeom>
        </p:spPr>
      </p:pic>
      <p:pic>
        <p:nvPicPr>
          <p:cNvPr id="9" name="Picture 8" descr="one_to_many_entity_relationship_diagram.jpg"/>
          <p:cNvPicPr>
            <a:picLocks noChangeAspect="1"/>
          </p:cNvPicPr>
          <p:nvPr/>
        </p:nvPicPr>
        <p:blipFill>
          <a:blip r:embed="rId4"/>
          <a:stretch>
            <a:fillRect/>
          </a:stretch>
        </p:blipFill>
        <p:spPr>
          <a:xfrm>
            <a:off x="4405312" y="2995047"/>
            <a:ext cx="2828925" cy="1333500"/>
          </a:xfrm>
          <a:prstGeom prst="rect">
            <a:avLst/>
          </a:prstGeom>
        </p:spPr>
      </p:pic>
      <p:sp>
        <p:nvSpPr>
          <p:cNvPr id="4" name="Rectangle 3"/>
          <p:cNvSpPr/>
          <p:nvPr/>
        </p:nvSpPr>
        <p:spPr>
          <a:xfrm>
            <a:off x="72492" y="1174531"/>
            <a:ext cx="5509842" cy="461665"/>
          </a:xfrm>
          <a:prstGeom prst="rect">
            <a:avLst/>
          </a:prstGeom>
        </p:spPr>
        <p:txBody>
          <a:bodyPr wrap="non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a:t>
            </a:r>
          </a:p>
        </p:txBody>
      </p:sp>
    </p:spTree>
    <p:extLst>
      <p:ext uri="{BB962C8B-B14F-4D97-AF65-F5344CB8AC3E}">
        <p14:creationId xmlns:p14="http://schemas.microsoft.com/office/powerpoint/2010/main" xmlns="" val="2898376237"/>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24531" y="1143000"/>
            <a:ext cx="8796026" cy="5015051"/>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3594501634"/>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304800" y="152400"/>
            <a:ext cx="8458200" cy="6087306"/>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1044387473"/>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a:t>
            </a:r>
          </a:p>
        </p:txBody>
      </p:sp>
      <p:pic>
        <p:nvPicPr>
          <p:cNvPr id="2" name="Picture 1"/>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75330" y="841060"/>
            <a:ext cx="8816269" cy="5516327"/>
          </a:xfrm>
          <a:prstGeom prst="rect">
            <a:avLst/>
          </a:prstGeom>
        </p:spPr>
      </p:pic>
    </p:spTree>
    <p:extLst>
      <p:ext uri="{BB962C8B-B14F-4D97-AF65-F5344CB8AC3E}">
        <p14:creationId xmlns:p14="http://schemas.microsoft.com/office/powerpoint/2010/main" xmlns="" val="1671288633"/>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72493" y="997803"/>
            <a:ext cx="8919108"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employee can manage only one department, and each department can be managed by one employee only.</a:t>
            </a:r>
            <a:endParaRPr lang="en-IN" sz="2400" dirty="0"/>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o</a:t>
            </a:r>
            <a:r>
              <a:rPr lang="en-US" sz="4000" b="1" i="1" dirty="0" smtClean="0">
                <a:solidFill>
                  <a:srgbClr val="FFFF00"/>
                </a:solidFill>
                <a:latin typeface="Arial" pitchFamily="34" charset="0"/>
                <a:cs typeface="Arial" pitchFamily="34" charset="0"/>
              </a:rPr>
              <a:t>ne to one Relationships</a:t>
            </a:r>
            <a:endParaRPr lang="en-US" sz="4000" b="1" i="1" dirty="0">
              <a:solidFill>
                <a:srgbClr val="FFFF00"/>
              </a:solidFill>
              <a:latin typeface="Arial" pitchFamily="34" charset="0"/>
              <a:cs typeface="Arial" pitchFamily="34" charset="0"/>
            </a:endParaRPr>
          </a:p>
        </p:txBody>
      </p:sp>
      <p:pic>
        <p:nvPicPr>
          <p:cNvPr id="1026" name="Picture 2" descr="Chen ERD notation - One-to-one relationship"/>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 y="2171699"/>
            <a:ext cx="9144000" cy="1333501"/>
          </a:xfrm>
          <a:prstGeom prst="rect">
            <a:avLst/>
          </a:prstGeom>
          <a:noFill/>
          <a:extLst>
            <a:ext uri="{909E8E84-426E-40DD-AFC4-6F175D3DCCD1}">
              <a14:hiddenFill xmlns:a14="http://schemas.microsoft.com/office/drawing/2010/main" xmlns="">
                <a:solidFill>
                  <a:srgbClr val="FFFFFF"/>
                </a:solidFill>
              </a14:hiddenFill>
            </a:ext>
          </a:extLst>
        </p:spPr>
      </p:pic>
      <p:pic>
        <p:nvPicPr>
          <p:cNvPr id="3" name="Picture 2" descr="Image result for person"/>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524000" y="3777343"/>
            <a:ext cx="1751114" cy="2286000"/>
          </a:xfrm>
          <a:prstGeom prst="rect">
            <a:avLst/>
          </a:prstGeom>
          <a:noFill/>
          <a:extLst>
            <a:ext uri="{909E8E84-426E-40DD-AFC4-6F175D3DCCD1}">
              <a14:hiddenFill xmlns:a14="http://schemas.microsoft.com/office/drawing/2010/main" xmlns="">
                <a:solidFill>
                  <a:srgbClr val="FFFFFF"/>
                </a:solidFill>
              </a14:hiddenFill>
            </a:ext>
          </a:extLst>
        </p:spPr>
      </p:pic>
      <p:pic>
        <p:nvPicPr>
          <p:cNvPr id="1028" name="Picture 4" descr="Related image"/>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4418114" y="3777343"/>
            <a:ext cx="1614870" cy="2198914"/>
          </a:xfrm>
          <a:prstGeom prst="rect">
            <a:avLst/>
          </a:prstGeom>
          <a:noFill/>
          <a:extLst>
            <a:ext uri="{909E8E84-426E-40DD-AFC4-6F175D3DCCD1}">
              <a14:hiddenFill xmlns:a14="http://schemas.microsoft.com/office/drawing/2010/main" xmlns="">
                <a:solidFill>
                  <a:srgbClr val="FFFFFF"/>
                </a:solidFill>
              </a14:hiddenFill>
            </a:ext>
          </a:extLst>
        </p:spPr>
      </p:pic>
      <p:cxnSp>
        <p:nvCxnSpPr>
          <p:cNvPr id="6" name="Straight Arrow Connector 5"/>
          <p:cNvCxnSpPr/>
          <p:nvPr/>
        </p:nvCxnSpPr>
        <p:spPr>
          <a:xfrm>
            <a:off x="3297692" y="4920343"/>
            <a:ext cx="1097533"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128839" y="3799921"/>
            <a:ext cx="1292225" cy="1574149"/>
          </a:xfrm>
          <a:prstGeom prst="rect">
            <a:avLst/>
          </a:prstGeom>
        </p:spPr>
        <p:txBody>
          <a:bodyPr wrap="square">
            <a:spAutoFit/>
          </a:bodyPr>
          <a:lstStyle/>
          <a:p>
            <a:pPr>
              <a:lnSpc>
                <a:spcPct val="107000"/>
              </a:lnSpc>
              <a:spcAft>
                <a:spcPts val="0"/>
              </a:spcAft>
            </a:pPr>
            <a:r>
              <a:rPr lang="en-IN" b="1" u="heavy" dirty="0" smtClean="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spcAft>
                <a:spcPts val="0"/>
              </a:spcAft>
            </a:pPr>
            <a:r>
              <a:rPr lang="en-IN" b="1" dirty="0" smtClean="0">
                <a:latin typeface="Calibri" panose="020F0502020204030204" pitchFamily="34" charset="0"/>
                <a:ea typeface="Calibri" panose="020F0502020204030204" pitchFamily="34" charset="0"/>
                <a:cs typeface="Calibri" panose="020F0502020204030204" pitchFamily="34" charset="0"/>
              </a:rPr>
              <a:t>Name</a:t>
            </a:r>
          </a:p>
          <a:p>
            <a:pPr>
              <a:lnSpc>
                <a:spcPct val="107000"/>
              </a:lnSpc>
              <a:spcAft>
                <a:spcPts val="0"/>
              </a:spcAft>
            </a:pPr>
            <a:r>
              <a:rPr lang="en-IN" b="1" dirty="0" smtClean="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spcAft>
                <a:spcPts val="0"/>
              </a:spcAft>
            </a:pPr>
            <a:r>
              <a:rPr lang="en-IN" b="1" dirty="0" smtClean="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Rectangle 6"/>
          <p:cNvSpPr/>
          <p:nvPr/>
        </p:nvSpPr>
        <p:spPr>
          <a:xfrm>
            <a:off x="6457432" y="3772908"/>
            <a:ext cx="2534168" cy="1870512"/>
          </a:xfrm>
          <a:prstGeom prst="rect">
            <a:avLst/>
          </a:prstGeom>
        </p:spPr>
        <p:txBody>
          <a:bodyPr wrap="square">
            <a:spAutoFit/>
          </a:bodyPr>
          <a:lstStyle/>
          <a:p>
            <a:pPr>
              <a:lnSpc>
                <a:spcPct val="107000"/>
              </a:lnSpc>
              <a:spcAft>
                <a:spcPts val="0"/>
              </a:spcAft>
            </a:pPr>
            <a:r>
              <a:rPr lang="en-IN" b="1" u="heavy" dirty="0" smtClean="0">
                <a:uFill>
                  <a:solidFill>
                    <a:srgbClr val="FF0000"/>
                  </a:solidFill>
                </a:uFill>
                <a:latin typeface="Calibri" panose="020F0502020204030204" pitchFamily="34" charset="0"/>
                <a:ea typeface="Calibri" panose="020F0502020204030204" pitchFamily="34" charset="0"/>
                <a:cs typeface="Calibri" panose="020F0502020204030204" pitchFamily="34" charset="0"/>
              </a:rPr>
              <a:t>passportID</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personID </a:t>
            </a:r>
            <a:r>
              <a:rPr lang="en-IN" b="1" dirty="0" smtClean="0">
                <a:latin typeface="Calibri" panose="020F0502020204030204" pitchFamily="34" charset="0"/>
                <a:ea typeface="Calibri" panose="020F0502020204030204" pitchFamily="34" charset="0"/>
                <a:cs typeface="Calibri" panose="020F0502020204030204" pitchFamily="34" charset="0"/>
              </a:rPr>
              <a:t>(not null, unique, and foreign key)</a:t>
            </a:r>
          </a:p>
          <a:p>
            <a:pPr>
              <a:lnSpc>
                <a:spcPct val="107000"/>
              </a:lnSpc>
              <a:spcAft>
                <a:spcPts val="0"/>
              </a:spcAft>
            </a:pPr>
            <a:r>
              <a:rPr lang="en-IN" b="1" dirty="0" smtClean="0">
                <a:latin typeface="Calibri" panose="020F0502020204030204" pitchFamily="34" charset="0"/>
                <a:ea typeface="Calibri" panose="020F0502020204030204" pitchFamily="34" charset="0"/>
                <a:cs typeface="Calibri" panose="020F0502020204030204" pitchFamily="34" charset="0"/>
              </a:rPr>
              <a:t>passportNumber issueDate</a:t>
            </a:r>
          </a:p>
          <a:p>
            <a:pPr>
              <a:lnSpc>
                <a:spcPct val="107000"/>
              </a:lnSpc>
              <a:spcAft>
                <a:spcPts val="0"/>
              </a:spcAft>
            </a:pPr>
            <a:r>
              <a:rPr lang="en-IN" b="1" dirty="0" smtClean="0">
                <a:latin typeface="Calibri" panose="020F0502020204030204" pitchFamily="34" charset="0"/>
                <a:ea typeface="Calibri" panose="020F0502020204030204" pitchFamily="34" charset="0"/>
                <a:cs typeface="Calibri" panose="020F0502020204030204" pitchFamily="34" charset="0"/>
              </a:rPr>
              <a:t>expireDate</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xmlns="" val="3046909445"/>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1524000" y="3777343"/>
            <a:ext cx="5257800" cy="2286000"/>
            <a:chOff x="1524000" y="3777343"/>
            <a:chExt cx="5257800" cy="2286000"/>
          </a:xfrm>
        </p:grpSpPr>
        <p:pic>
          <p:nvPicPr>
            <p:cNvPr id="3" name="Picture 2" descr="Related image"/>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4341913" y="3777343"/>
              <a:ext cx="2439887" cy="2204680"/>
            </a:xfrm>
            <a:prstGeom prst="rect">
              <a:avLst/>
            </a:prstGeom>
            <a:noFill/>
            <a:extLst>
              <a:ext uri="{909E8E84-426E-40DD-AFC4-6F175D3DCCD1}">
                <a14:hiddenFill xmlns:a14="http://schemas.microsoft.com/office/drawing/2010/main" xmlns="">
                  <a:solidFill>
                    <a:srgbClr val="FFFFFF"/>
                  </a:solidFill>
                </a14:hiddenFill>
              </a:ext>
            </a:extLst>
          </p:spPr>
        </p:pic>
        <p:grpSp>
          <p:nvGrpSpPr>
            <p:cNvPr id="34" name="Group 33"/>
            <p:cNvGrpSpPr/>
            <p:nvPr/>
          </p:nvGrpSpPr>
          <p:grpSpPr>
            <a:xfrm>
              <a:off x="3275115" y="4774575"/>
              <a:ext cx="990600" cy="304800"/>
              <a:chOff x="3429001" y="4740415"/>
              <a:chExt cx="1563687" cy="304800"/>
            </a:xfrm>
          </p:grpSpPr>
          <p:cxnSp>
            <p:nvCxnSpPr>
              <p:cNvPr id="25" name="Straight Arrow Connector 24"/>
              <p:cNvCxnSpPr/>
              <p:nvPr/>
            </p:nvCxnSpPr>
            <p:spPr>
              <a:xfrm>
                <a:off x="3429001" y="4892815"/>
                <a:ext cx="1524000"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4687888" y="47404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4687888" y="48928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18" name="Picture 17" descr="Image result for person"/>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524000" y="3777343"/>
              <a:ext cx="1751114" cy="2286000"/>
            </a:xfrm>
            <a:prstGeom prst="rect">
              <a:avLst/>
            </a:prstGeom>
            <a:noFill/>
            <a:extLst>
              <a:ext uri="{909E8E84-426E-40DD-AFC4-6F175D3DCCD1}">
                <a14:hiddenFill xmlns:a14="http://schemas.microsoft.com/office/drawing/2010/main" xmlns="">
                  <a:solidFill>
                    <a:srgbClr val="FFFFFF"/>
                  </a:solidFill>
                </a14:hiddenFill>
              </a:ext>
            </a:extLst>
          </p:spPr>
        </p:pic>
      </p:grpSp>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72493" y="997803"/>
            <a:ext cx="8919108"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customer may place many orders, but each order can be placed by one customer only.</a:t>
            </a:r>
            <a:endParaRPr lang="en-IN" sz="2400" dirty="0"/>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smtClean="0">
                <a:solidFill>
                  <a:srgbClr val="FFFF00"/>
                </a:solidFill>
                <a:latin typeface="Arial" pitchFamily="34" charset="0"/>
                <a:cs typeface="Arial" pitchFamily="34" charset="0"/>
              </a:rPr>
              <a:t>one to many Relationships</a:t>
            </a:r>
            <a:endParaRPr lang="en-US" sz="4000" b="1" i="1" dirty="0">
              <a:solidFill>
                <a:srgbClr val="FFFF00"/>
              </a:solidFill>
              <a:latin typeface="Arial" pitchFamily="34" charset="0"/>
              <a:cs typeface="Arial" pitchFamily="34" charset="0"/>
            </a:endParaRPr>
          </a:p>
        </p:txBody>
      </p:sp>
      <p:pic>
        <p:nvPicPr>
          <p:cNvPr id="2050" name="Picture 2" descr="Chen ERD notation - One-to-many relationship"/>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0" y="2171699"/>
            <a:ext cx="9144000" cy="1333501"/>
          </a:xfrm>
          <a:prstGeom prst="rect">
            <a:avLst/>
          </a:prstGeom>
          <a:noFill/>
          <a:extLst>
            <a:ext uri="{909E8E84-426E-40DD-AFC4-6F175D3DCCD1}">
              <a14:hiddenFill xmlns:a14="http://schemas.microsoft.com/office/drawing/2010/main" xmlns="">
                <a:solidFill>
                  <a:srgbClr val="FFFFFF"/>
                </a:solidFill>
              </a14:hiddenFill>
            </a:ext>
          </a:extLst>
        </p:spPr>
      </p:pic>
      <p:sp>
        <p:nvSpPr>
          <p:cNvPr id="20" name="Rectangle 19"/>
          <p:cNvSpPr/>
          <p:nvPr/>
        </p:nvSpPr>
        <p:spPr>
          <a:xfrm>
            <a:off x="6858000" y="3810000"/>
            <a:ext cx="2286000" cy="1870512"/>
          </a:xfrm>
          <a:prstGeom prst="rect">
            <a:avLst/>
          </a:prstGeom>
        </p:spPr>
        <p:txBody>
          <a:bodyPr wrap="square">
            <a:spAutoFit/>
          </a:bodyPr>
          <a:lstStyle/>
          <a:p>
            <a:pPr>
              <a:lnSpc>
                <a:spcPct val="107000"/>
              </a:lnSpc>
              <a:spcAft>
                <a:spcPts val="0"/>
              </a:spcAft>
            </a:pPr>
            <a:r>
              <a:rPr lang="en-IN" b="1" u="heavy" dirty="0" smtClean="0">
                <a:uFill>
                  <a:solidFill>
                    <a:srgbClr val="FF0000"/>
                  </a:solidFill>
                </a:uFill>
                <a:latin typeface="Calibri" panose="020F0502020204030204" pitchFamily="34" charset="0"/>
                <a:ea typeface="Calibri" panose="020F0502020204030204" pitchFamily="34" charset="0"/>
                <a:cs typeface="Calibri" panose="020F0502020204030204" pitchFamily="34" charset="0"/>
              </a:rPr>
              <a:t>orderID</a:t>
            </a:r>
          </a:p>
          <a:p>
            <a:pPr>
              <a:lnSpc>
                <a:spcPct val="107000"/>
              </a:lnSpc>
              <a:spcAft>
                <a:spcPts val="0"/>
              </a:spcAft>
            </a:pPr>
            <a:r>
              <a:rPr lang="en-IN" b="1" dirty="0" smtClean="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 (foreign key)</a:t>
            </a:r>
          </a:p>
          <a:p>
            <a:pPr>
              <a:lnSpc>
                <a:spcPct val="107000"/>
              </a:lnSpc>
              <a:spcAft>
                <a:spcPts val="0"/>
              </a:spcAft>
            </a:pPr>
            <a:r>
              <a:rPr lang="en-IN" b="1" dirty="0" smtClean="0">
                <a:latin typeface="Calibri" panose="020F0502020204030204" pitchFamily="34" charset="0"/>
                <a:ea typeface="Calibri" panose="020F0502020204030204" pitchFamily="34" charset="0"/>
                <a:cs typeface="Calibri" panose="020F0502020204030204" pitchFamily="34" charset="0"/>
              </a:rPr>
              <a:t>Name</a:t>
            </a:r>
          </a:p>
          <a:p>
            <a:pPr>
              <a:lnSpc>
                <a:spcPct val="107000"/>
              </a:lnSpc>
              <a:spcAft>
                <a:spcPts val="0"/>
              </a:spcAft>
            </a:pPr>
            <a:r>
              <a:rPr lang="en-IN" b="1" dirty="0" smtClean="0">
                <a:latin typeface="Calibri" panose="020F0502020204030204" pitchFamily="34" charset="0"/>
                <a:ea typeface="Calibri" panose="020F0502020204030204" pitchFamily="34" charset="0"/>
                <a:cs typeface="Calibri" panose="020F0502020204030204" pitchFamily="34" charset="0"/>
              </a:rPr>
              <a:t>Qty</a:t>
            </a:r>
          </a:p>
          <a:p>
            <a:pPr>
              <a:lnSpc>
                <a:spcPct val="107000"/>
              </a:lnSpc>
              <a:spcAft>
                <a:spcPts val="0"/>
              </a:spcAft>
            </a:pPr>
            <a:r>
              <a:rPr lang="en-IN" b="1" dirty="0" smtClean="0">
                <a:latin typeface="Calibri" panose="020F0502020204030204" pitchFamily="34" charset="0"/>
                <a:ea typeface="Calibri" panose="020F0502020204030204" pitchFamily="34" charset="0"/>
                <a:cs typeface="Calibri" panose="020F0502020204030204" pitchFamily="34" charset="0"/>
              </a:rPr>
              <a:t>OrderDate</a:t>
            </a:r>
          </a:p>
          <a:p>
            <a:pPr>
              <a:lnSpc>
                <a:spcPct val="107000"/>
              </a:lnSpc>
              <a:spcAft>
                <a:spcPts val="0"/>
              </a:spcAft>
            </a:pP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19" name="Rectangle 18"/>
          <p:cNvSpPr/>
          <p:nvPr/>
        </p:nvSpPr>
        <p:spPr>
          <a:xfrm>
            <a:off x="128839" y="3799921"/>
            <a:ext cx="1292225" cy="1574149"/>
          </a:xfrm>
          <a:prstGeom prst="rect">
            <a:avLst/>
          </a:prstGeom>
        </p:spPr>
        <p:txBody>
          <a:bodyPr wrap="square">
            <a:spAutoFit/>
          </a:bodyPr>
          <a:lstStyle/>
          <a:p>
            <a:pPr>
              <a:lnSpc>
                <a:spcPct val="107000"/>
              </a:lnSpc>
              <a:spcAft>
                <a:spcPts val="0"/>
              </a:spcAft>
            </a:pPr>
            <a:r>
              <a:rPr lang="en-IN" b="1" u="heavy" dirty="0" smtClean="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spcAft>
                <a:spcPts val="0"/>
              </a:spcAft>
            </a:pPr>
            <a:r>
              <a:rPr lang="en-IN" b="1" dirty="0" smtClean="0">
                <a:latin typeface="Calibri" panose="020F0502020204030204" pitchFamily="34" charset="0"/>
                <a:ea typeface="Calibri" panose="020F0502020204030204" pitchFamily="34" charset="0"/>
                <a:cs typeface="Calibri" panose="020F0502020204030204" pitchFamily="34" charset="0"/>
              </a:rPr>
              <a:t>Name</a:t>
            </a:r>
          </a:p>
          <a:p>
            <a:pPr>
              <a:lnSpc>
                <a:spcPct val="107000"/>
              </a:lnSpc>
              <a:spcAft>
                <a:spcPts val="0"/>
              </a:spcAft>
            </a:pPr>
            <a:r>
              <a:rPr lang="en-IN" b="1" dirty="0" smtClean="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spcAft>
                <a:spcPts val="0"/>
              </a:spcAft>
            </a:pPr>
            <a:r>
              <a:rPr lang="en-IN" b="1" dirty="0" smtClean="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xmlns="" val="172766650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2400" y="228600"/>
            <a:ext cx="8839200" cy="685800"/>
          </a:xfrm>
          <a:prstGeom prst="rect">
            <a:avLst/>
          </a:prstGeom>
          <a:solidFill>
            <a:srgbClr val="FF0000"/>
          </a:solidFill>
        </p:spPr>
        <p:txBody>
          <a:bodyPr>
            <a:normAutofit/>
          </a:bodyPr>
          <a:lstStyle/>
          <a:p>
            <a:pPr lvl="0" algn="ctr">
              <a:spcBef>
                <a:spcPct val="0"/>
              </a:spcBef>
              <a:defRPr/>
            </a:pPr>
            <a:r>
              <a:rPr lang="en-US" sz="3600" b="1" dirty="0" smtClean="0">
                <a:solidFill>
                  <a:schemeClr val="bg1"/>
                </a:solidFill>
                <a:latin typeface="Arial" pitchFamily="34" charset="0"/>
                <a:cs typeface="Arial" pitchFamily="34" charset="0"/>
              </a:rPr>
              <a:t>Index</a:t>
            </a:r>
            <a:endParaRPr kumimoji="0" lang="en-US" sz="3600" b="1" i="1" u="none" strike="noStrike" kern="1200" cap="none" spc="0" normalizeH="0" baseline="0" noProof="0" dirty="0" smtClean="0">
              <a:ln>
                <a:noFill/>
              </a:ln>
              <a:solidFill>
                <a:schemeClr val="bg1"/>
              </a:solidFill>
              <a:effectLst/>
              <a:uLnTx/>
              <a:uFillTx/>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xmlns="" val="1576141433"/>
              </p:ext>
            </p:extLst>
          </p:nvPr>
        </p:nvGraphicFramePr>
        <p:xfrm>
          <a:off x="152400" y="1071880"/>
          <a:ext cx="8839200" cy="5191760"/>
        </p:xfrm>
        <a:graphic>
          <a:graphicData uri="http://schemas.openxmlformats.org/drawingml/2006/table">
            <a:tbl>
              <a:tblPr firstRow="1" bandRow="1">
                <a:tableStyleId>{7E9639D4-E3E2-4D34-9284-5A2195B3D0D7}</a:tableStyleId>
              </a:tblPr>
              <a:tblGrid>
                <a:gridCol w="8839200"/>
              </a:tblGrid>
              <a:tr h="370840">
                <a:tc>
                  <a:txBody>
                    <a:bodyPr/>
                    <a:lstStyle/>
                    <a:p>
                      <a:r>
                        <a:rPr lang="en-US" sz="1600" dirty="0" smtClean="0">
                          <a:latin typeface="Arial" panose="020B0604020202020204" pitchFamily="34" charset="0"/>
                          <a:cs typeface="Arial" panose="020B0604020202020204" pitchFamily="34" charset="0"/>
                        </a:rPr>
                        <a:t>Topic</a:t>
                      </a:r>
                      <a:endParaRPr lang="en-US" sz="1600" dirty="0">
                        <a:latin typeface="Arial" panose="020B0604020202020204" pitchFamily="34" charset="0"/>
                        <a:cs typeface="Arial" panose="020B0604020202020204" pitchFamily="34" charset="0"/>
                      </a:endParaRP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2" action="ppaction://hlinksldjump"/>
                        </a:rPr>
                        <a:t>Sub-Queries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3" action="ppaction://hlinksldjump"/>
                        </a:rPr>
                        <a:t>JOINS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4" action="ppaction://hlinksldjump"/>
                        </a:rPr>
                        <a:t>USING and ON clause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5" action="ppaction://hlinksldjump"/>
                        </a:rPr>
                        <a:t>Set Operation in SQL</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6" action="ppaction://hlinksldjump"/>
                        </a:rPr>
                        <a:t>CREATE TABLE ... LIKE STATEMENT</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7" action="ppaction://hlinksldjump"/>
                        </a:rPr>
                        <a:t>CREATE TEMPORARY TABLE ... LIKE STATEMENT</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8" action="ppaction://hlinksldjump"/>
                        </a:rPr>
                        <a:t>CREATE TABLE ... SELECT STATEMENT</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algn="l"/>
                      <a:r>
                        <a:rPr lang="en-IN" sz="1200" b="1" i="1" dirty="0" smtClean="0">
                          <a:latin typeface="Arial" panose="020B0604020202020204" pitchFamily="34" charset="0"/>
                          <a:cs typeface="Arial" panose="020B0604020202020204" pitchFamily="34" charset="0"/>
                          <a:hlinkClick r:id="rId9" action="ppaction://hlinksldjump"/>
                        </a:rPr>
                        <a:t>Commit and Rollback</a:t>
                      </a:r>
                      <a:endParaRPr lang="en-US" sz="1200" b="1" i="1" dirty="0" smtClean="0">
                        <a:latin typeface="Arial" pitchFamily="34" charset="0"/>
                        <a:cs typeface="Arial"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0" action="ppaction://hlinksldjump"/>
                        </a:rPr>
                        <a:t>INSERT ROWS using VALUES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1" action="ppaction://hlinksldjump"/>
                        </a:rPr>
                        <a:t>INSERT ROWS using SET</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2" action="ppaction://hlinksldjump"/>
                        </a:rPr>
                        <a:t>INSERT  ROWS using SELECT</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3" action="ppaction://hlinksldjump"/>
                        </a:rPr>
                        <a:t>REPLACE using VALUES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bl>
          </a:graphicData>
        </a:graphic>
      </p:graphicFrame>
    </p:spTree>
    <p:extLst>
      <p:ext uri="{BB962C8B-B14F-4D97-AF65-F5344CB8AC3E}">
        <p14:creationId xmlns:p14="http://schemas.microsoft.com/office/powerpoint/2010/main" xmlns="" val="2849661417"/>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72493" y="997803"/>
            <a:ext cx="8919108"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a:t>
            </a:r>
            <a:r>
              <a:rPr lang="en-IN" sz="2400" dirty="0" smtClean="0">
                <a:latin typeface="Arial" panose="020B0604020202020204" pitchFamily="34" charset="0"/>
                <a:cs typeface="Arial" panose="020B0604020202020204" pitchFamily="34" charset="0"/>
              </a:rPr>
              <a:t>department may have </a:t>
            </a:r>
            <a:r>
              <a:rPr lang="en-IN" sz="2400" dirty="0">
                <a:latin typeface="Arial" panose="020B0604020202020204" pitchFamily="34" charset="0"/>
                <a:cs typeface="Arial" panose="020B0604020202020204" pitchFamily="34" charset="0"/>
              </a:rPr>
              <a:t>many </a:t>
            </a:r>
            <a:r>
              <a:rPr lang="en-IN" sz="2400" dirty="0" smtClean="0">
                <a:latin typeface="Arial" panose="020B0604020202020204" pitchFamily="34" charset="0"/>
                <a:cs typeface="Arial" panose="020B0604020202020204" pitchFamily="34" charset="0"/>
              </a:rPr>
              <a:t>employees, </a:t>
            </a:r>
            <a:r>
              <a:rPr lang="en-IN" sz="2400" dirty="0">
                <a:latin typeface="Arial" panose="020B0604020202020204" pitchFamily="34" charset="0"/>
                <a:cs typeface="Arial" panose="020B0604020202020204" pitchFamily="34" charset="0"/>
              </a:rPr>
              <a:t>but each </a:t>
            </a:r>
            <a:r>
              <a:rPr lang="en-IN" sz="2400" dirty="0" smtClean="0">
                <a:latin typeface="Arial" panose="020B0604020202020204" pitchFamily="34" charset="0"/>
                <a:cs typeface="Arial" panose="020B0604020202020204" pitchFamily="34" charset="0"/>
              </a:rPr>
              <a:t>employee </a:t>
            </a:r>
            <a:r>
              <a:rPr lang="en-IN" sz="2400" dirty="0">
                <a:latin typeface="Arial" panose="020B0604020202020204" pitchFamily="34" charset="0"/>
                <a:cs typeface="Arial" panose="020B0604020202020204" pitchFamily="34" charset="0"/>
              </a:rPr>
              <a:t>can </a:t>
            </a:r>
            <a:r>
              <a:rPr lang="en-IN" sz="2400" smtClean="0">
                <a:latin typeface="Arial" panose="020B0604020202020204" pitchFamily="34" charset="0"/>
                <a:cs typeface="Arial" panose="020B0604020202020204" pitchFamily="34" charset="0"/>
              </a:rPr>
              <a:t>work only in </a:t>
            </a:r>
            <a:r>
              <a:rPr lang="en-IN" sz="2400" dirty="0" smtClean="0">
                <a:latin typeface="Arial" panose="020B0604020202020204" pitchFamily="34" charset="0"/>
                <a:cs typeface="Arial" panose="020B0604020202020204" pitchFamily="34" charset="0"/>
              </a:rPr>
              <a:t>one department.</a:t>
            </a:r>
            <a:endParaRPr lang="en-IN" sz="2400" dirty="0"/>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smtClean="0">
                <a:solidFill>
                  <a:srgbClr val="FFFF00"/>
                </a:solidFill>
                <a:latin typeface="Arial" pitchFamily="34" charset="0"/>
                <a:cs typeface="Arial" pitchFamily="34" charset="0"/>
              </a:rPr>
              <a:t>many to one Relationships</a:t>
            </a:r>
            <a:endParaRPr lang="en-US" sz="4000" b="1" i="1" dirty="0">
              <a:solidFill>
                <a:srgbClr val="FFFF00"/>
              </a:solidFill>
              <a:latin typeface="Arial" pitchFamily="34" charset="0"/>
              <a:cs typeface="Arial" pitchFamily="34" charset="0"/>
            </a:endParaRPr>
          </a:p>
        </p:txBody>
      </p:sp>
      <p:pic>
        <p:nvPicPr>
          <p:cNvPr id="3074" name="Picture 2" descr="Chen ERD notation - Many-to-one relationship"/>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0" y="2171699"/>
            <a:ext cx="9144000" cy="1333501"/>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1644897638"/>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72493" y="997803"/>
            <a:ext cx="8919108" cy="1200329"/>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One student may belong to more than one student organizations, and one organization can admit more than one student.</a:t>
            </a:r>
            <a:endParaRPr lang="en-IN" sz="2400" dirty="0"/>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smtClean="0">
                <a:solidFill>
                  <a:srgbClr val="FFFF00"/>
                </a:solidFill>
                <a:latin typeface="Arial" pitchFamily="34" charset="0"/>
                <a:cs typeface="Arial" pitchFamily="34" charset="0"/>
              </a:rPr>
              <a:t>many to many Relationships</a:t>
            </a:r>
            <a:endParaRPr lang="en-US" sz="4000" b="1" i="1" dirty="0">
              <a:solidFill>
                <a:srgbClr val="FFFF00"/>
              </a:solidFill>
              <a:latin typeface="Arial" pitchFamily="34" charset="0"/>
              <a:cs typeface="Arial" pitchFamily="34" charset="0"/>
            </a:endParaRPr>
          </a:p>
        </p:txBody>
      </p:sp>
      <p:pic>
        <p:nvPicPr>
          <p:cNvPr id="4098" name="Picture 2" descr="Chen ERD notation - Many-to-many relationship"/>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0" y="2339039"/>
            <a:ext cx="9143999" cy="1346836"/>
          </a:xfrm>
          <a:prstGeom prst="rect">
            <a:avLst/>
          </a:prstGeom>
          <a:noFill/>
          <a:extLst>
            <a:ext uri="{909E8E84-426E-40DD-AFC4-6F175D3DCCD1}">
              <a14:hiddenFill xmlns:a14="http://schemas.microsoft.com/office/drawing/2010/main" xmlns="">
                <a:solidFill>
                  <a:srgbClr val="FFFFFF"/>
                </a:solidFill>
              </a14:hiddenFill>
            </a:ext>
          </a:extLst>
        </p:spPr>
      </p:pic>
      <p:grpSp>
        <p:nvGrpSpPr>
          <p:cNvPr id="6" name="Group 5"/>
          <p:cNvGrpSpPr/>
          <p:nvPr/>
        </p:nvGrpSpPr>
        <p:grpSpPr>
          <a:xfrm>
            <a:off x="611186" y="3826782"/>
            <a:ext cx="7921625" cy="2269218"/>
            <a:chOff x="685800" y="3798242"/>
            <a:chExt cx="7816117" cy="2245995"/>
          </a:xfrm>
        </p:grpSpPr>
        <p:grpSp>
          <p:nvGrpSpPr>
            <p:cNvPr id="3" name="Group 2"/>
            <p:cNvGrpSpPr/>
            <p:nvPr/>
          </p:nvGrpSpPr>
          <p:grpSpPr>
            <a:xfrm>
              <a:off x="685800" y="3926205"/>
              <a:ext cx="2966755" cy="1997175"/>
              <a:chOff x="1586089" y="3855004"/>
              <a:chExt cx="2966755" cy="1997175"/>
            </a:xfrm>
          </p:grpSpPr>
          <p:pic>
            <p:nvPicPr>
              <p:cNvPr id="17" name="Picture 16" descr="Image result for person"/>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600200" y="3855004"/>
                <a:ext cx="725461" cy="947057"/>
              </a:xfrm>
              <a:prstGeom prst="rect">
                <a:avLst/>
              </a:prstGeom>
              <a:noFill/>
              <a:extLst>
                <a:ext uri="{909E8E84-426E-40DD-AFC4-6F175D3DCCD1}">
                  <a14:hiddenFill xmlns:a14="http://schemas.microsoft.com/office/drawing/2010/main" xmlns="">
                    <a:solidFill>
                      <a:srgbClr val="FFFFFF"/>
                    </a:solidFill>
                  </a14:hiddenFill>
                </a:ext>
              </a:extLst>
            </p:spPr>
          </p:pic>
          <p:pic>
            <p:nvPicPr>
              <p:cNvPr id="9" name="Picture 8" descr="Image result for person"/>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2339772" y="3884687"/>
                <a:ext cx="725461" cy="947057"/>
              </a:xfrm>
              <a:prstGeom prst="rect">
                <a:avLst/>
              </a:prstGeom>
              <a:noFill/>
              <a:extLst>
                <a:ext uri="{909E8E84-426E-40DD-AFC4-6F175D3DCCD1}">
                  <a14:hiddenFill xmlns:a14="http://schemas.microsoft.com/office/drawing/2010/main" xmlns="">
                    <a:solidFill>
                      <a:srgbClr val="FFFFFF"/>
                    </a:solidFill>
                  </a14:hiddenFill>
                </a:ext>
              </a:extLst>
            </p:spPr>
          </p:pic>
          <p:pic>
            <p:nvPicPr>
              <p:cNvPr id="10" name="Picture 9" descr="Image result for person"/>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3087811" y="3891693"/>
                <a:ext cx="725461" cy="947057"/>
              </a:xfrm>
              <a:prstGeom prst="rect">
                <a:avLst/>
              </a:prstGeom>
              <a:noFill/>
              <a:extLst>
                <a:ext uri="{909E8E84-426E-40DD-AFC4-6F175D3DCCD1}">
                  <a14:hiddenFill xmlns:a14="http://schemas.microsoft.com/office/drawing/2010/main" xmlns="">
                    <a:solidFill>
                      <a:srgbClr val="FFFFFF"/>
                    </a:solidFill>
                  </a14:hiddenFill>
                </a:ext>
              </a:extLst>
            </p:spPr>
          </p:pic>
          <p:pic>
            <p:nvPicPr>
              <p:cNvPr id="12" name="Picture 11" descr="Image result for person"/>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3827383" y="3921376"/>
                <a:ext cx="725461" cy="947057"/>
              </a:xfrm>
              <a:prstGeom prst="rect">
                <a:avLst/>
              </a:prstGeom>
              <a:noFill/>
              <a:extLst>
                <a:ext uri="{909E8E84-426E-40DD-AFC4-6F175D3DCCD1}">
                  <a14:hiddenFill xmlns:a14="http://schemas.microsoft.com/office/drawing/2010/main" xmlns="">
                    <a:solidFill>
                      <a:srgbClr val="FFFFFF"/>
                    </a:solidFill>
                  </a14:hiddenFill>
                </a:ext>
              </a:extLst>
            </p:spPr>
          </p:pic>
          <p:pic>
            <p:nvPicPr>
              <p:cNvPr id="13" name="Picture 12" descr="Image result for person"/>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586089" y="4838750"/>
                <a:ext cx="725461" cy="947057"/>
              </a:xfrm>
              <a:prstGeom prst="rect">
                <a:avLst/>
              </a:prstGeom>
              <a:noFill/>
              <a:extLst>
                <a:ext uri="{909E8E84-426E-40DD-AFC4-6F175D3DCCD1}">
                  <a14:hiddenFill xmlns:a14="http://schemas.microsoft.com/office/drawing/2010/main" xmlns="">
                    <a:solidFill>
                      <a:srgbClr val="FFFFFF"/>
                    </a:solidFill>
                  </a14:hiddenFill>
                </a:ext>
              </a:extLst>
            </p:spPr>
          </p:pic>
          <p:pic>
            <p:nvPicPr>
              <p:cNvPr id="14" name="Picture 13" descr="Image result for person"/>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2325661" y="4868433"/>
                <a:ext cx="725461" cy="947057"/>
              </a:xfrm>
              <a:prstGeom prst="rect">
                <a:avLst/>
              </a:prstGeom>
              <a:noFill/>
              <a:extLst>
                <a:ext uri="{909E8E84-426E-40DD-AFC4-6F175D3DCCD1}">
                  <a14:hiddenFill xmlns:a14="http://schemas.microsoft.com/office/drawing/2010/main" xmlns="">
                    <a:solidFill>
                      <a:srgbClr val="FFFFFF"/>
                    </a:solidFill>
                  </a14:hiddenFill>
                </a:ext>
              </a:extLst>
            </p:spPr>
          </p:pic>
          <p:pic>
            <p:nvPicPr>
              <p:cNvPr id="15" name="Picture 14" descr="Image result for person"/>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3073700" y="4875439"/>
                <a:ext cx="725461" cy="947057"/>
              </a:xfrm>
              <a:prstGeom prst="rect">
                <a:avLst/>
              </a:prstGeom>
              <a:noFill/>
              <a:extLst>
                <a:ext uri="{909E8E84-426E-40DD-AFC4-6F175D3DCCD1}">
                  <a14:hiddenFill xmlns:a14="http://schemas.microsoft.com/office/drawing/2010/main" xmlns="">
                    <a:solidFill>
                      <a:srgbClr val="FFFFFF"/>
                    </a:solidFill>
                  </a14:hiddenFill>
                </a:ext>
              </a:extLst>
            </p:spPr>
          </p:pic>
          <p:pic>
            <p:nvPicPr>
              <p:cNvPr id="16" name="Picture 15" descr="Image result for person"/>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3813272" y="4905122"/>
                <a:ext cx="725461" cy="947057"/>
              </a:xfrm>
              <a:prstGeom prst="rect">
                <a:avLst/>
              </a:prstGeom>
              <a:noFill/>
              <a:extLst>
                <a:ext uri="{909E8E84-426E-40DD-AFC4-6F175D3DCCD1}">
                  <a14:hiddenFill xmlns:a14="http://schemas.microsoft.com/office/drawing/2010/main" xmlns="">
                    <a:solidFill>
                      <a:srgbClr val="FFFFFF"/>
                    </a:solidFill>
                  </a14:hiddenFill>
                </a:ext>
              </a:extLst>
            </p:spPr>
          </p:pic>
        </p:grpSp>
        <p:pic>
          <p:nvPicPr>
            <p:cNvPr id="19" name="Picture 18" descr="Related image"/>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4728164" y="3798242"/>
              <a:ext cx="3773753" cy="2245995"/>
            </a:xfrm>
            <a:prstGeom prst="rect">
              <a:avLst/>
            </a:prstGeom>
            <a:noFill/>
            <a:extLst/>
          </p:spPr>
        </p:pic>
        <p:grpSp>
          <p:nvGrpSpPr>
            <p:cNvPr id="30" name="Group 29"/>
            <p:cNvGrpSpPr/>
            <p:nvPr/>
          </p:nvGrpSpPr>
          <p:grpSpPr>
            <a:xfrm>
              <a:off x="3647567" y="4787234"/>
              <a:ext cx="1054492" cy="304800"/>
              <a:chOff x="3493127" y="4750545"/>
              <a:chExt cx="1054492" cy="304800"/>
            </a:xfrm>
          </p:grpSpPr>
          <p:cxnSp>
            <p:nvCxnSpPr>
              <p:cNvPr id="21" name="Straight Arrow Connector 20"/>
              <p:cNvCxnSpPr/>
              <p:nvPr/>
            </p:nvCxnSpPr>
            <p:spPr>
              <a:xfrm>
                <a:off x="3557019" y="4902945"/>
                <a:ext cx="965458"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V="1">
                <a:off x="4354527" y="47505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4354527" y="49029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3514374" y="4909950"/>
                <a:ext cx="226854" cy="11925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flipV="1">
                <a:off x="3493127" y="4750545"/>
                <a:ext cx="240673" cy="15240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xmlns="" val="3275537233"/>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016508" y="1263891"/>
            <a:ext cx="7110984" cy="2352097"/>
          </a:xfrm>
          <a:prstGeom prst="rect">
            <a:avLst/>
          </a:prstGeom>
        </p:spPr>
      </p:pic>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smtClean="0">
                <a:solidFill>
                  <a:srgbClr val="FFFF00"/>
                </a:solidFill>
                <a:latin typeface="Arial" pitchFamily="34" charset="0"/>
                <a:cs typeface="Arial" pitchFamily="34" charset="0"/>
              </a:rPr>
              <a:t>many to many Relationships</a:t>
            </a:r>
            <a:endParaRPr lang="en-US" sz="40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xmlns="" val="1033695198"/>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Participation constraints</a:t>
            </a:r>
          </a:p>
        </p:txBody>
      </p:sp>
      <p:sp>
        <p:nvSpPr>
          <p:cNvPr id="3" name="Rectangle 2"/>
          <p:cNvSpPr/>
          <p:nvPr/>
        </p:nvSpPr>
        <p:spPr>
          <a:xfrm>
            <a:off x="152400" y="838200"/>
            <a:ext cx="8839200" cy="3293209"/>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An entity </a:t>
            </a:r>
            <a:r>
              <a:rPr lang="en-IN" sz="2000" dirty="0" smtClean="0">
                <a:latin typeface="Arial" panose="020B0604020202020204" pitchFamily="34" charset="0"/>
                <a:cs typeface="Arial" panose="020B0604020202020204" pitchFamily="34" charset="0"/>
              </a:rPr>
              <a:t>may </a:t>
            </a:r>
            <a:r>
              <a:rPr lang="en-IN" sz="2000" dirty="0">
                <a:latin typeface="Arial" panose="020B0604020202020204" pitchFamily="34" charset="0"/>
                <a:cs typeface="Arial" panose="020B0604020202020204" pitchFamily="34" charset="0"/>
              </a:rPr>
              <a:t>participate in a relation either totally or partially.</a:t>
            </a:r>
          </a:p>
          <a:p>
            <a:endParaRPr lang="en-IN" sz="2000" dirty="0">
              <a:latin typeface="Arial" panose="020B0604020202020204" pitchFamily="34" charset="0"/>
              <a:cs typeface="Arial" panose="020B0604020202020204" pitchFamily="34" charset="0"/>
            </a:endParaRPr>
          </a:p>
          <a:p>
            <a:r>
              <a:rPr lang="en-IN" sz="2400" b="1" dirty="0">
                <a:latin typeface="Arial" panose="020B0604020202020204" pitchFamily="34" charset="0"/>
                <a:cs typeface="Arial" panose="020B0604020202020204" pitchFamily="34" charset="0"/>
              </a:rPr>
              <a:t>Total participation</a:t>
            </a:r>
            <a:r>
              <a:rPr lang="en-IN" sz="20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means that every entity </a:t>
            </a:r>
            <a:r>
              <a:rPr lang="en-IN" sz="2000" dirty="0" smtClean="0">
                <a:latin typeface="Arial" panose="020B0604020202020204" pitchFamily="34" charset="0"/>
                <a:cs typeface="Arial" panose="020B0604020202020204" pitchFamily="34" charset="0"/>
              </a:rPr>
              <a:t>is </a:t>
            </a:r>
            <a:r>
              <a:rPr lang="en-IN" sz="2000" dirty="0">
                <a:latin typeface="Arial" panose="020B0604020202020204" pitchFamily="34" charset="0"/>
                <a:cs typeface="Arial" panose="020B0604020202020204" pitchFamily="34" charset="0"/>
              </a:rPr>
              <a:t>involved in the relationship, e.g., each student must be guided by a professor (there are no students who are not guided by any </a:t>
            </a:r>
            <a:r>
              <a:rPr lang="en-IN" sz="2000" dirty="0" smtClean="0">
                <a:latin typeface="Arial" panose="020B0604020202020204" pitchFamily="34" charset="0"/>
                <a:cs typeface="Arial" panose="020B0604020202020204" pitchFamily="34" charset="0"/>
              </a:rPr>
              <a:t>professor. This </a:t>
            </a:r>
            <a:r>
              <a:rPr lang="en-IN" sz="2000" dirty="0">
                <a:latin typeface="Arial" panose="020B0604020202020204" pitchFamily="34" charset="0"/>
                <a:cs typeface="Arial" panose="020B0604020202020204" pitchFamily="34" charset="0"/>
              </a:rPr>
              <a:t>kind of relation is represented as a double line.</a:t>
            </a:r>
          </a:p>
          <a:p>
            <a:endParaRPr lang="en-IN" sz="2000" dirty="0">
              <a:latin typeface="Arial" panose="020B0604020202020204" pitchFamily="34" charset="0"/>
              <a:cs typeface="Arial" panose="020B0604020202020204" pitchFamily="34" charset="0"/>
            </a:endParaRPr>
          </a:p>
          <a:p>
            <a:r>
              <a:rPr lang="en-IN" sz="2400" b="1" dirty="0">
                <a:latin typeface="Arial" panose="020B0604020202020204" pitchFamily="34" charset="0"/>
                <a:cs typeface="Arial" panose="020B0604020202020204" pitchFamily="34" charset="0"/>
              </a:rPr>
              <a:t>Partial participation </a:t>
            </a:r>
            <a:r>
              <a:rPr lang="en-IN" sz="2000" dirty="0">
                <a:latin typeface="Arial" panose="020B0604020202020204" pitchFamily="34" charset="0"/>
                <a:cs typeface="Arial" panose="020B0604020202020204" pitchFamily="34" charset="0"/>
              </a:rPr>
              <a:t>means that not all entities </a:t>
            </a:r>
            <a:r>
              <a:rPr lang="en-IN" sz="2000" dirty="0" smtClean="0">
                <a:latin typeface="Arial" panose="020B0604020202020204" pitchFamily="34" charset="0"/>
                <a:cs typeface="Arial" panose="020B0604020202020204" pitchFamily="34" charset="0"/>
              </a:rPr>
              <a:t>are </a:t>
            </a:r>
            <a:r>
              <a:rPr lang="en-IN" sz="2000" dirty="0">
                <a:latin typeface="Arial" panose="020B0604020202020204" pitchFamily="34" charset="0"/>
                <a:cs typeface="Arial" panose="020B0604020202020204" pitchFamily="34" charset="0"/>
              </a:rPr>
              <a:t>involved in the relationship, e.g., not every professor guides a student (there are professors who don’t). </a:t>
            </a:r>
            <a:r>
              <a:rPr lang="en-IN" sz="2000" dirty="0" smtClean="0">
                <a:latin typeface="Arial" panose="020B0604020202020204" pitchFamily="34" charset="0"/>
                <a:cs typeface="Arial" panose="020B0604020202020204" pitchFamily="34" charset="0"/>
              </a:rPr>
              <a:t>A </a:t>
            </a:r>
            <a:r>
              <a:rPr lang="en-IN" sz="2000" dirty="0">
                <a:latin typeface="Arial" panose="020B0604020202020204" pitchFamily="34" charset="0"/>
                <a:cs typeface="Arial" panose="020B0604020202020204" pitchFamily="34" charset="0"/>
              </a:rPr>
              <a:t>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0" y="4191000"/>
            <a:ext cx="9144000" cy="1762126"/>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2077264114"/>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a:t>
            </a:r>
            <a:r>
              <a:rPr lang="en-US" sz="4800" dirty="0" smtClean="0">
                <a:solidFill>
                  <a:srgbClr val="DC525C"/>
                </a:solidFill>
                <a:latin typeface="Segoe UI Light" panose="020B0502040204020203" pitchFamily="34" charset="0"/>
                <a:cs typeface="Segoe UI Light" panose="020B0502040204020203" pitchFamily="34" charset="0"/>
              </a:rPr>
              <a:t> is Schema?</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151661684"/>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28600" y="1079719"/>
            <a:ext cx="8686800" cy="206210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IN" sz="2400" dirty="0">
                <a:latin typeface="Arial" pitchFamily="34" charset="0"/>
                <a:ea typeface="Arial Unicode MS" pitchFamily="34" charset="-128"/>
                <a:cs typeface="Arial" pitchFamily="34" charset="0"/>
              </a:rPr>
              <a:t>A schema is a </a:t>
            </a:r>
            <a:r>
              <a:rPr lang="en-IN" sz="3200" dirty="0">
                <a:latin typeface="Arial" pitchFamily="34" charset="0"/>
                <a:ea typeface="Arial Unicode MS" pitchFamily="34" charset="-128"/>
                <a:cs typeface="Arial" pitchFamily="34" charset="0"/>
              </a:rPr>
              <a:t>collection of database objects </a:t>
            </a:r>
            <a:r>
              <a:rPr lang="en-IN" sz="2400" dirty="0">
                <a:latin typeface="Arial" pitchFamily="34" charset="0"/>
                <a:ea typeface="Arial Unicode MS" pitchFamily="34" charset="-128"/>
                <a:cs typeface="Arial" pitchFamily="34" charset="0"/>
              </a:rPr>
              <a:t>associated with one particular database username. This username is called the schema owner, or the owner of the related group of objects. You may have one or multiple schemas in a database.</a:t>
            </a:r>
            <a:endParaRPr kumimoji="0" lang="en-US" sz="1600" u="none" strike="noStrike" cap="none" normalizeH="0" baseline="0" dirty="0" smtClean="0">
              <a:ln>
                <a:noFill/>
              </a:ln>
              <a:effectLst/>
              <a:latin typeface="Arial" pitchFamily="34" charset="0"/>
              <a:cs typeface="Arial" pitchFamily="34" charset="0"/>
            </a:endParaRPr>
          </a:p>
        </p:txBody>
      </p:sp>
      <p:sp>
        <p:nvSpPr>
          <p:cNvPr id="8" name="Rectangle 7"/>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smtClean="0">
                <a:solidFill>
                  <a:srgbClr val="FFFF00"/>
                </a:solidFill>
                <a:latin typeface="Arial" pitchFamily="34" charset="0"/>
                <a:cs typeface="Arial" pitchFamily="34" charset="0"/>
              </a:rPr>
              <a:t>What is Schema?</a:t>
            </a:r>
            <a:endParaRPr lang="en-US" sz="40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xmlns="" val="2318274605"/>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What is Data Modeling?</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500002" y="3500438"/>
            <a:ext cx="8429716" cy="2400657"/>
          </a:xfrm>
          <a:prstGeom prst="rect">
            <a:avLst/>
          </a:prstGeom>
        </p:spPr>
        <p:txBody>
          <a:bodyPr wrap="square">
            <a:spAutoFit/>
          </a:bodyPr>
          <a:lstStyle/>
          <a:p>
            <a:r>
              <a:rPr lang="en-US" sz="2000" dirty="0" smtClean="0">
                <a:solidFill>
                  <a:srgbClr val="006C86"/>
                </a:solidFill>
              </a:rPr>
              <a:t>Data modeling is the process of creating a data model for the data to be stored in a Database. This data model is a conceptual representation of</a:t>
            </a:r>
          </a:p>
          <a:p>
            <a:endParaRPr lang="en-US" sz="2000" dirty="0" smtClean="0">
              <a:solidFill>
                <a:srgbClr val="006C86"/>
              </a:solidFill>
            </a:endParaRPr>
          </a:p>
          <a:p>
            <a:pPr>
              <a:lnSpc>
                <a:spcPct val="150000"/>
              </a:lnSpc>
              <a:buFont typeface="Arial" pitchFamily="34" charset="0"/>
              <a:buChar char="•"/>
            </a:pPr>
            <a:r>
              <a:rPr lang="en-US" sz="2000" dirty="0" smtClean="0">
                <a:solidFill>
                  <a:srgbClr val="006C86"/>
                </a:solidFill>
              </a:rPr>
              <a:t>Data objects</a:t>
            </a:r>
          </a:p>
          <a:p>
            <a:pPr>
              <a:lnSpc>
                <a:spcPct val="150000"/>
              </a:lnSpc>
              <a:buFont typeface="Arial" pitchFamily="34" charset="0"/>
              <a:buChar char="•"/>
            </a:pPr>
            <a:r>
              <a:rPr lang="en-US" sz="2000" dirty="0" smtClean="0">
                <a:solidFill>
                  <a:srgbClr val="006C86"/>
                </a:solidFill>
              </a:rPr>
              <a:t>The associations between different data objects</a:t>
            </a:r>
          </a:p>
          <a:p>
            <a:pPr>
              <a:lnSpc>
                <a:spcPct val="150000"/>
              </a:lnSpc>
              <a:buFont typeface="Arial" pitchFamily="34" charset="0"/>
              <a:buChar char="•"/>
            </a:pPr>
            <a:r>
              <a:rPr lang="en-US" sz="2000" dirty="0" smtClean="0">
                <a:solidFill>
                  <a:srgbClr val="006C86"/>
                </a:solidFill>
              </a:rPr>
              <a:t>The rules.</a:t>
            </a:r>
            <a:endParaRPr lang="en-US" sz="2000" dirty="0">
              <a:solidFill>
                <a:srgbClr val="006C86"/>
              </a:solidFill>
            </a:endParaRPr>
          </a:p>
        </p:txBody>
      </p:sp>
    </p:spTree>
    <p:extLst>
      <p:ext uri="{BB962C8B-B14F-4D97-AF65-F5344CB8AC3E}">
        <p14:creationId xmlns:p14="http://schemas.microsoft.com/office/powerpoint/2010/main" xmlns="" val="121386745"/>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28600" y="1222176"/>
            <a:ext cx="8686800"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kumimoji="0" lang="en-US" sz="2400" b="1" u="none" strike="noStrike" cap="none" normalizeH="0" baseline="0" dirty="0" smtClean="0">
                <a:ln>
                  <a:noFill/>
                </a:ln>
                <a:solidFill>
                  <a:srgbClr val="404040"/>
                </a:solidFill>
                <a:effectLst/>
                <a:latin typeface="Arial" pitchFamily="34" charset="0"/>
                <a:ea typeface="Arial Unicode MS" pitchFamily="34" charset="-128"/>
                <a:cs typeface="Arial" pitchFamily="34" charset="0"/>
              </a:rPr>
              <a:t>Data modeling</a:t>
            </a:r>
            <a:r>
              <a:rPr kumimoji="0" lang="en-US" sz="2400" b="0" u="none" strike="noStrike" cap="none" normalizeH="0" baseline="0" dirty="0" smtClean="0">
                <a:ln>
                  <a:noFill/>
                </a:ln>
                <a:solidFill>
                  <a:srgbClr val="404040"/>
                </a:solidFill>
                <a:effectLst/>
                <a:latin typeface="Arial" pitchFamily="34" charset="0"/>
                <a:ea typeface="Arial Unicode MS" pitchFamily="34" charset="-128"/>
                <a:cs typeface="Arial" pitchFamily="34" charset="0"/>
              </a:rPr>
              <a:t> is a process used to define and analyze data requirements </a:t>
            </a:r>
            <a:r>
              <a:rPr lang="en-IN" sz="2400" dirty="0">
                <a:solidFill>
                  <a:srgbClr val="404040"/>
                </a:solidFill>
                <a:latin typeface="Arial" pitchFamily="34" charset="0"/>
                <a:ea typeface="Arial Unicode MS" pitchFamily="34" charset="-128"/>
                <a:cs typeface="Arial" pitchFamily="34" charset="0"/>
              </a:rPr>
              <a:t>needed to support the business processes within the scope of corresponding </a:t>
            </a:r>
            <a:r>
              <a:rPr lang="en-IN" sz="2400" dirty="0" smtClean="0">
                <a:solidFill>
                  <a:srgbClr val="404040"/>
                </a:solidFill>
                <a:latin typeface="Arial" pitchFamily="34" charset="0"/>
                <a:ea typeface="Arial Unicode MS" pitchFamily="34" charset="-128"/>
                <a:cs typeface="Arial" pitchFamily="34" charset="0"/>
              </a:rPr>
              <a:t>systems </a:t>
            </a:r>
            <a:r>
              <a:rPr lang="en-IN" sz="2400" dirty="0">
                <a:solidFill>
                  <a:srgbClr val="404040"/>
                </a:solidFill>
                <a:latin typeface="Arial" pitchFamily="34" charset="0"/>
                <a:ea typeface="Arial Unicode MS" pitchFamily="34" charset="-128"/>
                <a:cs typeface="Arial" pitchFamily="34" charset="0"/>
              </a:rPr>
              <a:t>in organizations</a:t>
            </a:r>
            <a:r>
              <a:rPr lang="en-IN" sz="2400" dirty="0" smtClean="0">
                <a:solidFill>
                  <a:srgbClr val="404040"/>
                </a:solidFill>
                <a:latin typeface="Arial" pitchFamily="34" charset="0"/>
                <a:ea typeface="Arial Unicode MS" pitchFamily="34" charset="-128"/>
                <a:cs typeface="Arial" pitchFamily="34" charset="0"/>
              </a:rPr>
              <a:t>.</a:t>
            </a:r>
            <a:endParaRPr kumimoji="0" lang="en-US" sz="1600" b="0" u="none" strike="noStrike" cap="none" normalizeH="0" baseline="0" dirty="0" smtClean="0">
              <a:ln>
                <a:noFill/>
              </a:ln>
              <a:solidFill>
                <a:schemeClr val="tx1"/>
              </a:solidFill>
              <a:effectLst/>
              <a:latin typeface="Arial" pitchFamily="34" charset="0"/>
              <a:cs typeface="Arial" pitchFamily="34" charset="0"/>
            </a:endParaRPr>
          </a:p>
        </p:txBody>
      </p:sp>
      <p:sp>
        <p:nvSpPr>
          <p:cNvPr id="11" name="Rectangle 10"/>
          <p:cNvSpPr/>
          <p:nvPr/>
        </p:nvSpPr>
        <p:spPr>
          <a:xfrm>
            <a:off x="152400" y="2895600"/>
            <a:ext cx="8763000" cy="830997"/>
          </a:xfrm>
          <a:prstGeom prst="rect">
            <a:avLst/>
          </a:prstGeom>
        </p:spPr>
        <p:txBody>
          <a:bodyPr wrap="square">
            <a:spAutoFit/>
          </a:bodyPr>
          <a:lstStyle/>
          <a:p>
            <a:pPr algn="ctr"/>
            <a:r>
              <a:rPr lang="en-US" sz="2400" b="1" dirty="0">
                <a:solidFill>
                  <a:srgbClr val="404040"/>
                </a:solidFill>
                <a:latin typeface="Arial" pitchFamily="34" charset="0"/>
                <a:ea typeface="Arial Unicode MS" pitchFamily="34" charset="-128"/>
                <a:cs typeface="Arial" pitchFamily="34" charset="0"/>
              </a:rPr>
              <a:t>Data modeling</a:t>
            </a:r>
            <a:r>
              <a:rPr lang="en-US" sz="2400" dirty="0" smtClean="0">
                <a:latin typeface="Arial" pitchFamily="34" charset="0"/>
                <a:cs typeface="Arial" pitchFamily="34" charset="0"/>
              </a:rPr>
              <a:t> involves a progression from conceptual model to logical model to physical </a:t>
            </a:r>
            <a:r>
              <a:rPr lang="en-US" sz="2400" b="1" dirty="0" smtClean="0">
                <a:latin typeface="Arial" pitchFamily="34" charset="0"/>
                <a:cs typeface="Arial" pitchFamily="34" charset="0"/>
              </a:rPr>
              <a:t>object</a:t>
            </a:r>
            <a:r>
              <a:rPr lang="en-US" sz="2400" dirty="0" smtClean="0">
                <a:latin typeface="Arial" pitchFamily="34" charset="0"/>
                <a:cs typeface="Arial" pitchFamily="34" charset="0"/>
              </a:rPr>
              <a:t>.</a:t>
            </a:r>
            <a:endParaRPr lang="en-US" sz="2400" dirty="0">
              <a:latin typeface="Arial" pitchFamily="34" charset="0"/>
              <a:cs typeface="Arial" pitchFamily="34" charset="0"/>
            </a:endParaRPr>
          </a:p>
        </p:txBody>
      </p:sp>
      <p:sp>
        <p:nvSpPr>
          <p:cNvPr id="8" name="Rectangle 7"/>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smtClean="0">
                <a:solidFill>
                  <a:srgbClr val="FFFF00"/>
                </a:solidFill>
                <a:latin typeface="Arial" pitchFamily="34" charset="0"/>
                <a:cs typeface="Arial" pitchFamily="34" charset="0"/>
              </a:rPr>
              <a:t>Data Modeling</a:t>
            </a:r>
            <a:endParaRPr lang="en-US" sz="4000" b="1" i="1" dirty="0">
              <a:solidFill>
                <a:srgbClr val="FFFF00"/>
              </a:solidFill>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52400" y="762506"/>
            <a:ext cx="8763000"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lang="en-US" sz="2000" dirty="0" smtClean="0">
                <a:solidFill>
                  <a:srgbClr val="C00000"/>
                </a:solidFill>
                <a:latin typeface="Arial" pitchFamily="34" charset="0"/>
                <a:ea typeface="Times New Roman" pitchFamily="18" charset="0"/>
                <a:cs typeface="Arial" pitchFamily="34" charset="0"/>
              </a:rPr>
              <a:t>Features of conceptual data model include:</a:t>
            </a:r>
          </a:p>
          <a:p>
            <a:pPr marL="0" marR="0" lvl="0" indent="0" defTabSz="914400" rtl="0" eaLnBrk="0" fontAlgn="base" latinLnBrk="0" hangingPunct="0">
              <a:lnSpc>
                <a:spcPct val="100000"/>
              </a:lnSpc>
              <a:spcBef>
                <a:spcPct val="0"/>
              </a:spcBef>
              <a:spcAft>
                <a:spcPct val="0"/>
              </a:spcAft>
              <a:buClrTx/>
              <a:buSzTx/>
              <a:tabLst/>
            </a:pPr>
            <a:endParaRPr lang="en-US" sz="2000" dirty="0" smtClean="0">
              <a:solidFill>
                <a:srgbClr val="000000"/>
              </a:solidFill>
              <a:latin typeface="Arial" pitchFamily="34" charset="0"/>
              <a:ea typeface="Times New Roman" pitchFamily="18" charset="0"/>
              <a:cs typeface="Arial" pitchFamily="34" charset="0"/>
            </a:endParaRPr>
          </a:p>
          <a:p>
            <a:pPr marL="0" marR="0" lvl="0" indent="0" defTabSz="914400" rtl="0" eaLnBrk="0" fontAlgn="base" latinLnBrk="0" hangingPunct="0">
              <a:lnSpc>
                <a:spcPct val="100000"/>
              </a:lnSpc>
              <a:spcBef>
                <a:spcPct val="0"/>
              </a:spcBef>
              <a:spcAft>
                <a:spcPct val="0"/>
              </a:spcAft>
              <a:buClrTx/>
              <a:buSzTx/>
              <a:buFont typeface="Arial" pitchFamily="34" charset="0"/>
              <a:buChar char="•"/>
              <a:tabLst/>
            </a:pPr>
            <a:r>
              <a:rPr lang="en-US" sz="2000" dirty="0" smtClean="0">
                <a:solidFill>
                  <a:srgbClr val="000000"/>
                </a:solidFill>
                <a:latin typeface="Arial" pitchFamily="34" charset="0"/>
                <a:ea typeface="Times New Roman" pitchFamily="18" charset="0"/>
                <a:cs typeface="Arial" pitchFamily="34" charset="0"/>
              </a:rPr>
              <a:t> Includes the important entities and the relationships among them.</a:t>
            </a:r>
          </a:p>
          <a:p>
            <a:pPr marL="0" marR="0" lvl="0" indent="0" defTabSz="914400" rtl="0" eaLnBrk="0" fontAlgn="base" latinLnBrk="0" hangingPunct="0">
              <a:lnSpc>
                <a:spcPct val="100000"/>
              </a:lnSpc>
              <a:spcBef>
                <a:spcPct val="0"/>
              </a:spcBef>
              <a:spcAft>
                <a:spcPct val="0"/>
              </a:spcAft>
              <a:buClrTx/>
              <a:buSzTx/>
              <a:buFont typeface="Arial" pitchFamily="34" charset="0"/>
              <a:buChar char="•"/>
              <a:tabLst/>
            </a:pPr>
            <a:r>
              <a:rPr lang="en-US" sz="2000" dirty="0" smtClean="0">
                <a:solidFill>
                  <a:srgbClr val="000000"/>
                </a:solidFill>
                <a:latin typeface="Arial" pitchFamily="34" charset="0"/>
                <a:ea typeface="Times New Roman" pitchFamily="18" charset="0"/>
                <a:cs typeface="Arial" pitchFamily="34" charset="0"/>
              </a:rPr>
              <a:t> No attribute is specified.</a:t>
            </a:r>
          </a:p>
          <a:p>
            <a:pPr marL="0" marR="0" lvl="0" indent="0" defTabSz="914400" rtl="0" eaLnBrk="0" fontAlgn="base" latinLnBrk="0" hangingPunct="0">
              <a:lnSpc>
                <a:spcPct val="100000"/>
              </a:lnSpc>
              <a:spcBef>
                <a:spcPct val="0"/>
              </a:spcBef>
              <a:spcAft>
                <a:spcPct val="0"/>
              </a:spcAft>
              <a:buClrTx/>
              <a:buSzTx/>
              <a:buFont typeface="Arial" pitchFamily="34" charset="0"/>
              <a:buChar char="•"/>
              <a:tabLst/>
            </a:pPr>
            <a:r>
              <a:rPr lang="en-US" sz="2000" dirty="0" smtClean="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a:srcRect/>
          <a:stretch>
            <a:fillRect/>
          </a:stretch>
        </p:blipFill>
        <p:spPr bwMode="auto">
          <a:xfrm>
            <a:off x="3429000" y="2133600"/>
            <a:ext cx="5633240" cy="4038600"/>
          </a:xfrm>
          <a:prstGeom prst="rect">
            <a:avLst/>
          </a:prstGeom>
          <a:noFill/>
          <a:ln w="9525">
            <a:noFill/>
            <a:miter lim="800000"/>
            <a:headEnd/>
            <a:tailEnd/>
          </a:ln>
        </p:spPr>
      </p:pic>
      <p:sp>
        <p:nvSpPr>
          <p:cNvPr id="8" name="Rectangle 7"/>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Conceptual Model Design</a:t>
            </a:r>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a:srcRect/>
          <a:stretch>
            <a:fillRect/>
          </a:stretch>
        </p:blipFill>
        <p:spPr bwMode="auto">
          <a:xfrm>
            <a:off x="1371600" y="2686361"/>
            <a:ext cx="6629400" cy="3485839"/>
          </a:xfrm>
          <a:prstGeom prst="rect">
            <a:avLst/>
          </a:prstGeom>
          <a:noFill/>
          <a:ln w="9525">
            <a:noFill/>
            <a:miter lim="800000"/>
            <a:headEnd/>
            <a:tailEnd/>
          </a:ln>
        </p:spPr>
      </p:pic>
      <p:sp>
        <p:nvSpPr>
          <p:cNvPr id="8" name="Rectangle 7"/>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Logical </a:t>
            </a:r>
            <a:r>
              <a:rPr lang="en-US" sz="4000" b="1" i="1" dirty="0" smtClean="0">
                <a:solidFill>
                  <a:srgbClr val="FFFF00"/>
                </a:solidFill>
                <a:latin typeface="Arial" pitchFamily="34" charset="0"/>
                <a:cs typeface="Arial" pitchFamily="34" charset="0"/>
              </a:rPr>
              <a:t>Model </a:t>
            </a:r>
            <a:r>
              <a:rPr lang="en-US" sz="4000" b="1" i="1" dirty="0">
                <a:solidFill>
                  <a:srgbClr val="FFFF00"/>
                </a:solidFill>
                <a:latin typeface="Arial" pitchFamily="34" charset="0"/>
                <a:cs typeface="Arial" pitchFamily="34" charset="0"/>
              </a:rPr>
              <a:t>Design</a:t>
            </a:r>
          </a:p>
        </p:txBody>
      </p:sp>
      <p:sp>
        <p:nvSpPr>
          <p:cNvPr id="9" name="Rectangle 1"/>
          <p:cNvSpPr>
            <a:spLocks noChangeArrowheads="1"/>
          </p:cNvSpPr>
          <p:nvPr/>
        </p:nvSpPr>
        <p:spPr bwMode="auto">
          <a:xfrm>
            <a:off x="152400" y="762000"/>
            <a:ext cx="8763000"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lang="en-US" sz="2000" dirty="0" smtClean="0">
                <a:solidFill>
                  <a:srgbClr val="C00000"/>
                </a:solidFill>
                <a:latin typeface="Arial" pitchFamily="34" charset="0"/>
                <a:ea typeface="Times New Roman" pitchFamily="18" charset="0"/>
                <a:cs typeface="Arial" pitchFamily="34" charset="0"/>
              </a:rPr>
              <a:t>Features of logical data model include:</a:t>
            </a:r>
          </a:p>
          <a:p>
            <a:pPr marL="0" marR="0" lvl="0" indent="0" defTabSz="914400" rtl="0" eaLnBrk="0" fontAlgn="base" latinLnBrk="0" hangingPunct="0">
              <a:lnSpc>
                <a:spcPct val="100000"/>
              </a:lnSpc>
              <a:spcBef>
                <a:spcPct val="0"/>
              </a:spcBef>
              <a:spcAft>
                <a:spcPct val="0"/>
              </a:spcAft>
              <a:buClrTx/>
              <a:buSzTx/>
              <a:tabLst/>
            </a:pPr>
            <a:endParaRPr lang="en-US" sz="2000" dirty="0" smtClean="0">
              <a:solidFill>
                <a:srgbClr val="000000"/>
              </a:solidFill>
              <a:latin typeface="Arial" pitchFamily="34" charset="0"/>
              <a:ea typeface="Times New Roman" pitchFamily="18" charset="0"/>
              <a:cs typeface="Arial" pitchFamily="34" charset="0"/>
            </a:endParaRPr>
          </a:p>
          <a:p>
            <a:pPr lvl="0" eaLnBrk="0" fontAlgn="base" hangingPunct="0">
              <a:spcBef>
                <a:spcPct val="0"/>
              </a:spcBef>
              <a:spcAft>
                <a:spcPct val="0"/>
              </a:spcAft>
              <a:buFont typeface="Arial" pitchFamily="34" charset="0"/>
              <a:buChar char="•"/>
            </a:pPr>
            <a:r>
              <a:rPr lang="en-US" sz="2000" dirty="0" smtClean="0">
                <a:solidFill>
                  <a:srgbClr val="000000"/>
                </a:solidFill>
                <a:latin typeface="Arial" pitchFamily="34" charset="0"/>
                <a:ea typeface="Times New Roman" pitchFamily="18" charset="0"/>
                <a:cs typeface="Arial" pitchFamily="34" charset="0"/>
              </a:rPr>
              <a:t> </a:t>
            </a:r>
            <a:r>
              <a:rPr lang="en-US" sz="2000" dirty="0">
                <a:solidFill>
                  <a:srgbClr val="000000"/>
                </a:solidFill>
                <a:latin typeface="Arial" pitchFamily="34" charset="0"/>
                <a:ea typeface="Times New Roman" pitchFamily="18" charset="0"/>
                <a:cs typeface="Arial" pitchFamily="34" charset="0"/>
              </a:rPr>
              <a:t>Includes all entities and relationships among them.</a:t>
            </a:r>
          </a:p>
          <a:p>
            <a:pPr lvl="0" eaLnBrk="0" fontAlgn="base" hangingPunct="0">
              <a:spcBef>
                <a:spcPct val="0"/>
              </a:spcBef>
              <a:spcAft>
                <a:spcPct val="0"/>
              </a:spcAft>
              <a:buFont typeface="Arial" pitchFamily="34" charset="0"/>
              <a:buChar char="•"/>
            </a:pPr>
            <a:r>
              <a:rPr lang="en-US" sz="2000" dirty="0" smtClean="0">
                <a:solidFill>
                  <a:srgbClr val="000000"/>
                </a:solidFill>
                <a:latin typeface="Arial" pitchFamily="34" charset="0"/>
                <a:ea typeface="Times New Roman" pitchFamily="18" charset="0"/>
                <a:cs typeface="Arial" pitchFamily="34" charset="0"/>
              </a:rPr>
              <a:t> All </a:t>
            </a:r>
            <a:r>
              <a:rPr lang="en-US" sz="2000" dirty="0">
                <a:solidFill>
                  <a:srgbClr val="000000"/>
                </a:solidFill>
                <a:latin typeface="Arial" pitchFamily="34" charset="0"/>
                <a:ea typeface="Times New Roman" pitchFamily="18" charset="0"/>
                <a:cs typeface="Arial" pitchFamily="34" charset="0"/>
              </a:rPr>
              <a:t>attributes for each entity are specified.</a:t>
            </a:r>
          </a:p>
          <a:p>
            <a:pPr lvl="0" eaLnBrk="0" fontAlgn="base" hangingPunct="0">
              <a:spcBef>
                <a:spcPct val="0"/>
              </a:spcBef>
              <a:spcAft>
                <a:spcPct val="0"/>
              </a:spcAft>
              <a:buFont typeface="Arial" pitchFamily="34" charset="0"/>
              <a:buChar char="•"/>
            </a:pPr>
            <a:r>
              <a:rPr lang="en-US" sz="2000" dirty="0" smtClean="0">
                <a:solidFill>
                  <a:srgbClr val="000000"/>
                </a:solidFill>
                <a:latin typeface="Arial" pitchFamily="34" charset="0"/>
                <a:ea typeface="Times New Roman" pitchFamily="18" charset="0"/>
                <a:cs typeface="Arial" pitchFamily="34" charset="0"/>
              </a:rPr>
              <a:t> The </a:t>
            </a:r>
            <a:r>
              <a:rPr lang="en-US" sz="2000" dirty="0">
                <a:solidFill>
                  <a:srgbClr val="000000"/>
                </a:solidFill>
                <a:latin typeface="Arial" pitchFamily="34" charset="0"/>
                <a:ea typeface="Times New Roman" pitchFamily="18" charset="0"/>
                <a:cs typeface="Arial" pitchFamily="34" charset="0"/>
              </a:rPr>
              <a:t>primary key for each entity is specified.</a:t>
            </a:r>
          </a:p>
          <a:p>
            <a:pPr lvl="0" eaLnBrk="0" fontAlgn="base" hangingPunct="0">
              <a:spcBef>
                <a:spcPct val="0"/>
              </a:spcBef>
              <a:spcAft>
                <a:spcPct val="0"/>
              </a:spcAft>
              <a:buFont typeface="Arial" pitchFamily="34" charset="0"/>
              <a:buChar char="•"/>
            </a:pPr>
            <a:r>
              <a:rPr lang="en-US" sz="2000" dirty="0" smtClean="0">
                <a:solidFill>
                  <a:srgbClr val="000000"/>
                </a:solidFill>
                <a:latin typeface="Arial" pitchFamily="34" charset="0"/>
                <a:ea typeface="Times New Roman" pitchFamily="18" charset="0"/>
                <a:cs typeface="Arial" pitchFamily="34" charset="0"/>
              </a:rPr>
              <a:t> Foreign </a:t>
            </a:r>
            <a:r>
              <a:rPr lang="en-US" sz="2000" dirty="0">
                <a:solidFill>
                  <a:srgbClr val="000000"/>
                </a:solidFill>
                <a:latin typeface="Arial" pitchFamily="34" charset="0"/>
                <a:ea typeface="Times New Roman" pitchFamily="18" charset="0"/>
                <a:cs typeface="Arial" pitchFamily="34" charset="0"/>
              </a:rPr>
              <a:t>keys  are specified.</a:t>
            </a:r>
            <a:endParaRPr lang="en-US" sz="2000" dirty="0" smtClean="0">
              <a:solidFill>
                <a:srgbClr val="000000"/>
              </a:solidFill>
              <a:latin typeface="Arial" pitchFamily="34" charset="0"/>
              <a:ea typeface="Times New Roman" pitchFamily="18" charset="0"/>
              <a:cs typeface="Arial" pitchFamily="34" charset="0"/>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2400" y="228600"/>
            <a:ext cx="8839200" cy="685800"/>
          </a:xfrm>
          <a:prstGeom prst="rect">
            <a:avLst/>
          </a:prstGeom>
          <a:solidFill>
            <a:srgbClr val="FF0000"/>
          </a:solidFill>
        </p:spPr>
        <p:txBody>
          <a:bodyPr>
            <a:normAutofit/>
          </a:bodyPr>
          <a:lstStyle/>
          <a:p>
            <a:pPr lvl="0" algn="ctr">
              <a:spcBef>
                <a:spcPct val="0"/>
              </a:spcBef>
              <a:defRPr/>
            </a:pPr>
            <a:r>
              <a:rPr lang="en-US" sz="3600" b="1" dirty="0" smtClean="0">
                <a:solidFill>
                  <a:schemeClr val="bg1"/>
                </a:solidFill>
                <a:latin typeface="Arial" pitchFamily="34" charset="0"/>
                <a:cs typeface="Arial" pitchFamily="34" charset="0"/>
              </a:rPr>
              <a:t>Index</a:t>
            </a:r>
            <a:endParaRPr kumimoji="0" lang="en-US" sz="3600" b="1" i="1" u="none" strike="noStrike" kern="1200" cap="none" spc="0" normalizeH="0" baseline="0" noProof="0" dirty="0" smtClean="0">
              <a:ln>
                <a:noFill/>
              </a:ln>
              <a:solidFill>
                <a:schemeClr val="bg1"/>
              </a:solidFill>
              <a:effectLst/>
              <a:uLnTx/>
              <a:uFillTx/>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xmlns="" val="1001140777"/>
              </p:ext>
            </p:extLst>
          </p:nvPr>
        </p:nvGraphicFramePr>
        <p:xfrm>
          <a:off x="152400" y="1071880"/>
          <a:ext cx="8839200" cy="4820920"/>
        </p:xfrm>
        <a:graphic>
          <a:graphicData uri="http://schemas.openxmlformats.org/drawingml/2006/table">
            <a:tbl>
              <a:tblPr firstRow="1" bandRow="1">
                <a:tableStyleId>{7E9639D4-E3E2-4D34-9284-5A2195B3D0D7}</a:tableStyleId>
              </a:tblPr>
              <a:tblGrid>
                <a:gridCol w="8839200"/>
              </a:tblGrid>
              <a:tr h="370840">
                <a:tc>
                  <a:txBody>
                    <a:bodyPr/>
                    <a:lstStyle/>
                    <a:p>
                      <a:r>
                        <a:rPr lang="en-US" sz="1600" dirty="0" smtClean="0">
                          <a:latin typeface="Arial" panose="020B0604020202020204" pitchFamily="34" charset="0"/>
                          <a:cs typeface="Arial" panose="020B0604020202020204" pitchFamily="34" charset="0"/>
                        </a:rPr>
                        <a:t>Topic</a:t>
                      </a:r>
                      <a:endParaRPr lang="en-US" sz="1600" dirty="0">
                        <a:latin typeface="Arial" panose="020B0604020202020204" pitchFamily="34" charset="0"/>
                        <a:cs typeface="Arial" panose="020B0604020202020204" pitchFamily="34" charset="0"/>
                      </a:endParaRP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2" action="ppaction://hlinksldjump"/>
                        </a:rPr>
                        <a:t>REPLACE using SET</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3" action="ppaction://hlinksldjump"/>
                        </a:rPr>
                        <a:t>REPLACE using SELECT</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4" action="ppaction://hlinksldjump"/>
                        </a:rPr>
                        <a:t>Single-table UPDATE</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5" action="ppaction://hlinksldjump"/>
                        </a:rPr>
                        <a:t>Multiple-table UPDATE</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6" action="ppaction://hlinksldjump"/>
                        </a:rPr>
                        <a:t>Single-Table DELETE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7" action="ppaction://hlinksldjump"/>
                        </a:rPr>
                        <a:t>Multiple-table DELETE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8" action="ppaction://hlinksldjump"/>
                        </a:rPr>
                        <a:t>Datatypes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9" action="ppaction://hlinksldjump"/>
                        </a:rPr>
                        <a:t>JSON Datatype</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0" action="ppaction://hlinksldjump"/>
                        </a:rPr>
                        <a:t>CREATE TABLE</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1" action="ppaction://hlinksldjump"/>
                        </a:rPr>
                        <a:t>CONSTRAINTS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2" action="ppaction://hlinksldjump"/>
                        </a:rPr>
                        <a:t>INFORMATION_SCHEMA</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bl>
          </a:graphicData>
        </a:graphic>
      </p:graphicFrame>
    </p:spTree>
    <p:extLst>
      <p:ext uri="{BB962C8B-B14F-4D97-AF65-F5344CB8AC3E}">
        <p14:creationId xmlns:p14="http://schemas.microsoft.com/office/powerpoint/2010/main" xmlns="" val="284016036"/>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a:srcRect/>
          <a:stretch>
            <a:fillRect/>
          </a:stretch>
        </p:blipFill>
        <p:spPr bwMode="auto">
          <a:xfrm>
            <a:off x="1447800" y="2590800"/>
            <a:ext cx="6400800" cy="3697458"/>
          </a:xfrm>
          <a:prstGeom prst="rect">
            <a:avLst/>
          </a:prstGeom>
          <a:noFill/>
          <a:ln w="9525">
            <a:noFill/>
            <a:miter lim="800000"/>
            <a:headEnd/>
            <a:tailEnd/>
          </a:ln>
        </p:spPr>
      </p:pic>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Physical</a:t>
            </a:r>
            <a:r>
              <a:rPr lang="en-US" sz="4000" b="1" i="1" dirty="0" smtClean="0">
                <a:solidFill>
                  <a:srgbClr val="FFFF00"/>
                </a:solidFill>
                <a:latin typeface="Arial" pitchFamily="34" charset="0"/>
                <a:cs typeface="Arial" pitchFamily="34" charset="0"/>
              </a:rPr>
              <a:t> Model </a:t>
            </a:r>
            <a:r>
              <a:rPr lang="en-US" sz="4000" b="1" i="1" dirty="0">
                <a:solidFill>
                  <a:srgbClr val="FFFF00"/>
                </a:solidFill>
                <a:latin typeface="Arial" pitchFamily="34" charset="0"/>
                <a:cs typeface="Arial" pitchFamily="34" charset="0"/>
              </a:rPr>
              <a:t>Design</a:t>
            </a:r>
          </a:p>
        </p:txBody>
      </p:sp>
      <p:sp>
        <p:nvSpPr>
          <p:cNvPr id="8" name="Rectangle 1"/>
          <p:cNvSpPr>
            <a:spLocks noChangeArrowheads="1"/>
          </p:cNvSpPr>
          <p:nvPr/>
        </p:nvSpPr>
        <p:spPr bwMode="auto">
          <a:xfrm>
            <a:off x="152400" y="762000"/>
            <a:ext cx="8763000"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lang="en-US" sz="2000" dirty="0" smtClean="0">
                <a:solidFill>
                  <a:srgbClr val="C00000"/>
                </a:solidFill>
                <a:latin typeface="Arial" pitchFamily="34" charset="0"/>
                <a:ea typeface="Times New Roman" pitchFamily="18" charset="0"/>
                <a:cs typeface="Arial" pitchFamily="34" charset="0"/>
              </a:rPr>
              <a:t>Features of physical data model include:</a:t>
            </a:r>
          </a:p>
          <a:p>
            <a:pPr marL="0" marR="0" lvl="0" indent="0" defTabSz="914400" rtl="0" eaLnBrk="0" fontAlgn="base" latinLnBrk="0" hangingPunct="0">
              <a:lnSpc>
                <a:spcPct val="100000"/>
              </a:lnSpc>
              <a:spcBef>
                <a:spcPct val="0"/>
              </a:spcBef>
              <a:spcAft>
                <a:spcPct val="0"/>
              </a:spcAft>
              <a:buClrTx/>
              <a:buSzTx/>
              <a:tabLst/>
            </a:pPr>
            <a:endParaRPr lang="en-US" sz="2000" dirty="0" smtClean="0">
              <a:solidFill>
                <a:srgbClr val="000000"/>
              </a:solidFill>
              <a:latin typeface="Arial" pitchFamily="34" charset="0"/>
              <a:ea typeface="Times New Roman" pitchFamily="18" charset="0"/>
              <a:cs typeface="Arial" pitchFamily="34" charset="0"/>
            </a:endParaRPr>
          </a:p>
          <a:p>
            <a:pPr lvl="0" eaLnBrk="0" fontAlgn="base" hangingPunct="0">
              <a:spcBef>
                <a:spcPct val="0"/>
              </a:spcBef>
              <a:spcAft>
                <a:spcPct val="0"/>
              </a:spcAft>
              <a:buFont typeface="Arial" pitchFamily="34" charset="0"/>
              <a:buChar char="•"/>
            </a:pPr>
            <a:r>
              <a:rPr lang="en-US" sz="2000" dirty="0" smtClean="0">
                <a:solidFill>
                  <a:srgbClr val="000000"/>
                </a:solidFill>
                <a:latin typeface="Arial" pitchFamily="34" charset="0"/>
                <a:ea typeface="Times New Roman" pitchFamily="18" charset="0"/>
                <a:cs typeface="Arial" pitchFamily="34" charset="0"/>
              </a:rPr>
              <a:t> </a:t>
            </a:r>
            <a:r>
              <a:rPr lang="en-US" sz="2000" dirty="0">
                <a:solidFill>
                  <a:srgbClr val="000000"/>
                </a:solidFill>
                <a:latin typeface="Arial" pitchFamily="34" charset="0"/>
                <a:ea typeface="Times New Roman" pitchFamily="18" charset="0"/>
                <a:cs typeface="Arial" pitchFamily="34" charset="0"/>
              </a:rPr>
              <a:t>Convert entities into tables.</a:t>
            </a:r>
          </a:p>
          <a:p>
            <a:pPr lvl="0" eaLnBrk="0" fontAlgn="base" hangingPunct="0">
              <a:spcBef>
                <a:spcPct val="0"/>
              </a:spcBef>
              <a:spcAft>
                <a:spcPct val="0"/>
              </a:spcAft>
              <a:buFont typeface="Arial" pitchFamily="34" charset="0"/>
              <a:buChar char="•"/>
            </a:pPr>
            <a:r>
              <a:rPr lang="en-US" sz="2000" dirty="0" smtClean="0">
                <a:solidFill>
                  <a:srgbClr val="000000"/>
                </a:solidFill>
                <a:latin typeface="Arial" pitchFamily="34" charset="0"/>
                <a:ea typeface="Times New Roman" pitchFamily="18" charset="0"/>
                <a:cs typeface="Arial" pitchFamily="34" charset="0"/>
              </a:rPr>
              <a:t> Convert </a:t>
            </a:r>
            <a:r>
              <a:rPr lang="en-US" sz="2000" dirty="0">
                <a:solidFill>
                  <a:srgbClr val="000000"/>
                </a:solidFill>
                <a:latin typeface="Arial" pitchFamily="34" charset="0"/>
                <a:ea typeface="Times New Roman" pitchFamily="18" charset="0"/>
                <a:cs typeface="Arial" pitchFamily="34" charset="0"/>
              </a:rPr>
              <a:t>relationships into foreign keys.</a:t>
            </a:r>
          </a:p>
          <a:p>
            <a:pPr lvl="0" eaLnBrk="0" fontAlgn="base" hangingPunct="0">
              <a:spcBef>
                <a:spcPct val="0"/>
              </a:spcBef>
              <a:spcAft>
                <a:spcPct val="0"/>
              </a:spcAft>
              <a:buFont typeface="Arial" pitchFamily="34" charset="0"/>
              <a:buChar char="•"/>
            </a:pPr>
            <a:r>
              <a:rPr lang="en-US" sz="2000" dirty="0" smtClean="0">
                <a:solidFill>
                  <a:srgbClr val="000000"/>
                </a:solidFill>
                <a:latin typeface="Arial" pitchFamily="34" charset="0"/>
                <a:ea typeface="Times New Roman" pitchFamily="18" charset="0"/>
                <a:cs typeface="Arial" pitchFamily="34" charset="0"/>
              </a:rPr>
              <a:t> Convert </a:t>
            </a:r>
            <a:r>
              <a:rPr lang="en-US" sz="2000" dirty="0">
                <a:solidFill>
                  <a:srgbClr val="000000"/>
                </a:solidFill>
                <a:latin typeface="Arial" pitchFamily="34" charset="0"/>
                <a:ea typeface="Times New Roman" pitchFamily="18" charset="0"/>
                <a:cs typeface="Arial" pitchFamily="34" charset="0"/>
              </a:rPr>
              <a:t>attributes into columns.</a:t>
            </a:r>
            <a:endParaRPr lang="en-US" sz="2000" dirty="0" smtClean="0">
              <a:solidFill>
                <a:srgbClr val="000000"/>
              </a:solidFill>
              <a:latin typeface="Arial" pitchFamily="34" charset="0"/>
              <a:ea typeface="Times New Roman" pitchFamily="18" charset="0"/>
              <a:cs typeface="Arial" pitchFamily="34" charset="0"/>
            </a:endParaRPr>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xmlns="" val="1426992841"/>
              </p:ext>
            </p:extLst>
          </p:nvPr>
        </p:nvGraphicFramePr>
        <p:xfrm>
          <a:off x="152398" y="990600"/>
          <a:ext cx="8839204" cy="4953001"/>
        </p:xfrm>
        <a:graphic>
          <a:graphicData uri="http://schemas.openxmlformats.org/drawingml/2006/table">
            <a:tbl>
              <a:tblPr>
                <a:tableStyleId>{5DA37D80-6434-44D0-A028-1B22A696006F}</a:tableStyleId>
              </a:tblPr>
              <a:tblGrid>
                <a:gridCol w="3048002"/>
                <a:gridCol w="1905000"/>
                <a:gridCol w="1981200"/>
                <a:gridCol w="1905002"/>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r>
            </a:tbl>
          </a:graphicData>
        </a:graphic>
      </p:graphicFrame>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smtClean="0">
                <a:solidFill>
                  <a:srgbClr val="FFFF00"/>
                </a:solidFill>
                <a:latin typeface="Arial" pitchFamily="34" charset="0"/>
                <a:cs typeface="Arial" pitchFamily="34" charset="0"/>
              </a:rPr>
              <a:t>Data Modeling</a:t>
            </a:r>
            <a:endParaRPr lang="en-US" sz="4000" b="1" i="1" dirty="0">
              <a:solidFill>
                <a:srgbClr val="FFFF00"/>
              </a:solidFill>
              <a:latin typeface="Arial" pitchFamily="34" charset="0"/>
              <a:cs typeface="Arial" pitchFamily="34" charset="0"/>
            </a:endParaRPr>
          </a:p>
        </p:txBody>
      </p:sp>
    </p:spTree>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Relational Algebra</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458234" y="3072825"/>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r>
              <a:rPr lang="en-US" sz="2400" dirty="0" smtClean="0">
                <a:solidFill>
                  <a:srgbClr val="FF0000"/>
                </a:solidFill>
                <a:latin typeface="Verdana" panose="020B0604030504040204" pitchFamily="34" charset="0"/>
                <a:ea typeface="Verdana" panose="020B0604030504040204" pitchFamily="34" charset="0"/>
                <a:sym typeface="Symbol" panose="05050102010706020507" pitchFamily="18" charset="2"/>
              </a:rPr>
              <a: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133350" y="76200"/>
            <a:ext cx="8858250"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a:buFont typeface="Monotype Sorts" pitchFamily="2" charset="2"/>
              <a:buNone/>
            </a:pPr>
            <a:r>
              <a:rPr lang="en-US" sz="2000" i="1" dirty="0" smtClean="0">
                <a:solidFill>
                  <a:srgbClr val="006C86"/>
                </a:solidFill>
                <a:latin typeface="Open Sans"/>
              </a:rPr>
              <a:t>Branch { branch-ID, branch-name, branch-city, assets }</a:t>
            </a:r>
          </a:p>
          <a:p>
            <a:pPr>
              <a:buFont typeface="Monotype Sorts" pitchFamily="2" charset="2"/>
              <a:buNone/>
            </a:pPr>
            <a:r>
              <a:rPr lang="en-US" sz="2000" i="1" dirty="0" smtClean="0">
                <a:solidFill>
                  <a:srgbClr val="006C86"/>
                </a:solidFill>
                <a:latin typeface="Open Sans"/>
              </a:rPr>
              <a:t>Customer { customer-id, customer-name, customer-street, customer-only }</a:t>
            </a:r>
          </a:p>
          <a:p>
            <a:pPr>
              <a:buFont typeface="Monotype Sorts" pitchFamily="2" charset="2"/>
              <a:buNone/>
            </a:pPr>
            <a:r>
              <a:rPr lang="en-US" sz="2000" i="1" dirty="0" smtClean="0">
                <a:solidFill>
                  <a:srgbClr val="006C86"/>
                </a:solidFill>
                <a:latin typeface="Open Sans"/>
              </a:rPr>
              <a:t>Account { account-number, </a:t>
            </a:r>
            <a:r>
              <a:rPr lang="en-US" sz="2000" i="1" dirty="0">
                <a:solidFill>
                  <a:srgbClr val="006C86"/>
                </a:solidFill>
                <a:latin typeface="Open Sans"/>
              </a:rPr>
              <a:t>branch-ID</a:t>
            </a:r>
            <a:r>
              <a:rPr lang="en-US" sz="2000" i="1" dirty="0" smtClean="0">
                <a:solidFill>
                  <a:srgbClr val="006C86"/>
                </a:solidFill>
                <a:latin typeface="Open Sans"/>
              </a:rPr>
              <a:t>, balance }</a:t>
            </a:r>
          </a:p>
          <a:p>
            <a:pPr>
              <a:buFont typeface="Monotype Sorts" pitchFamily="2" charset="2"/>
              <a:buNone/>
            </a:pPr>
            <a:r>
              <a:rPr lang="en-US" sz="2000" i="1" dirty="0" smtClean="0">
                <a:solidFill>
                  <a:srgbClr val="006C86"/>
                </a:solidFill>
                <a:latin typeface="Open Sans"/>
              </a:rPr>
              <a:t>Loan { loan-number, </a:t>
            </a:r>
            <a:r>
              <a:rPr lang="en-US" sz="2000" i="1" dirty="0">
                <a:solidFill>
                  <a:srgbClr val="006C86"/>
                </a:solidFill>
                <a:latin typeface="Open Sans"/>
              </a:rPr>
              <a:t>branch-ID</a:t>
            </a:r>
            <a:r>
              <a:rPr lang="en-US" sz="2000" i="1" dirty="0" smtClean="0">
                <a:solidFill>
                  <a:srgbClr val="006C86"/>
                </a:solidFill>
                <a:latin typeface="Open Sans"/>
              </a:rPr>
              <a:t>, amount }</a:t>
            </a:r>
          </a:p>
          <a:p>
            <a:pPr>
              <a:buFont typeface="Monotype Sorts" pitchFamily="2" charset="2"/>
              <a:buNone/>
            </a:pPr>
            <a:r>
              <a:rPr lang="en-US" sz="2000" i="1" dirty="0" smtClean="0">
                <a:solidFill>
                  <a:srgbClr val="006C86"/>
                </a:solidFill>
                <a:latin typeface="Open Sans"/>
              </a:rPr>
              <a:t>Depositor { customer-id, account-number }</a:t>
            </a:r>
          </a:p>
          <a:p>
            <a:pPr>
              <a:buFont typeface="Monotype Sorts" pitchFamily="2" charset="2"/>
              <a:buNone/>
            </a:pPr>
            <a:r>
              <a:rPr lang="en-US" sz="2000" i="1" dirty="0" smtClean="0">
                <a:solidFill>
                  <a:srgbClr val="006C86"/>
                </a:solidFill>
                <a:latin typeface="Open Sans"/>
              </a:rPr>
              <a:t>Borrower { customer-id, loan-number }</a:t>
            </a:r>
          </a:p>
        </p:txBody>
      </p:sp>
    </p:spTree>
    <p:extLst>
      <p:ext uri="{BB962C8B-B14F-4D97-AF65-F5344CB8AC3E}">
        <p14:creationId xmlns:p14="http://schemas.microsoft.com/office/powerpoint/2010/main" xmlns="" val="3904329520"/>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sz="3600" i="1" dirty="0" smtClean="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57200" y="1295400"/>
            <a:ext cx="5562600" cy="4800600"/>
            <a:chOff x="457200" y="1295400"/>
            <a:chExt cx="5181600" cy="4708981"/>
          </a:xfrm>
        </p:grpSpPr>
        <p:sp>
          <p:nvSpPr>
            <p:cNvPr id="7" name="Rectangle 6"/>
            <p:cNvSpPr/>
            <p:nvPr/>
          </p:nvSpPr>
          <p:spPr>
            <a:xfrm>
              <a:off x="457200" y="1295400"/>
              <a:ext cx="5181600" cy="4708981"/>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smtClean="0">
                  <a:solidFill>
                    <a:schemeClr val="bg2">
                      <a:lumMod val="25000"/>
                    </a:schemeClr>
                  </a:solidFill>
                </a:rPr>
                <a:t>Select (sigma)</a:t>
              </a:r>
            </a:p>
            <a:p>
              <a:pPr marL="342900" indent="-342900">
                <a:lnSpc>
                  <a:spcPct val="250000"/>
                </a:lnSpc>
                <a:buFont typeface="Arial" panose="020B0604020202020204" pitchFamily="34" charset="0"/>
                <a:buChar char="•"/>
              </a:pPr>
              <a:r>
                <a:rPr lang="en-IN" sz="2000" dirty="0" smtClean="0">
                  <a:solidFill>
                    <a:schemeClr val="bg2">
                      <a:lumMod val="25000"/>
                    </a:schemeClr>
                  </a:solidFill>
                </a:rPr>
                <a:t>Project (pi)</a:t>
              </a:r>
            </a:p>
            <a:p>
              <a:pPr marL="342900" indent="-342900">
                <a:lnSpc>
                  <a:spcPct val="250000"/>
                </a:lnSpc>
                <a:buFont typeface="Arial" panose="020B0604020202020204" pitchFamily="34" charset="0"/>
                <a:buChar char="•"/>
              </a:pPr>
              <a:r>
                <a:rPr lang="en-IN" sz="2000" dirty="0" smtClean="0">
                  <a:solidFill>
                    <a:schemeClr val="bg2">
                      <a:lumMod val="25000"/>
                    </a:schemeClr>
                  </a:solidFill>
                </a:rPr>
                <a:t>Union</a:t>
              </a:r>
            </a:p>
            <a:p>
              <a:pPr marL="342900" indent="-342900">
                <a:lnSpc>
                  <a:spcPct val="250000"/>
                </a:lnSpc>
                <a:buFont typeface="Arial" panose="020B0604020202020204" pitchFamily="34" charset="0"/>
                <a:buChar char="•"/>
              </a:pPr>
              <a:r>
                <a:rPr lang="en-IN" sz="2000" dirty="0" smtClean="0">
                  <a:solidFill>
                    <a:schemeClr val="bg2">
                      <a:lumMod val="25000"/>
                    </a:schemeClr>
                  </a:solidFill>
                </a:rPr>
                <a:t>Set different</a:t>
              </a:r>
            </a:p>
            <a:p>
              <a:pPr marL="342900" indent="-342900">
                <a:lnSpc>
                  <a:spcPct val="250000"/>
                </a:lnSpc>
                <a:buFont typeface="Arial" panose="020B0604020202020204" pitchFamily="34" charset="0"/>
                <a:buChar char="•"/>
              </a:pPr>
              <a:r>
                <a:rPr lang="en-IN" sz="2000" dirty="0" smtClean="0">
                  <a:solidFill>
                    <a:schemeClr val="bg2">
                      <a:lumMod val="25000"/>
                    </a:schemeClr>
                  </a:solidFill>
                </a:rPr>
                <a:t>Cartesian product</a:t>
              </a:r>
            </a:p>
            <a:p>
              <a:pPr marL="342900" indent="-342900">
                <a:lnSpc>
                  <a:spcPct val="250000"/>
                </a:lnSpc>
                <a:buFont typeface="Arial" panose="020B0604020202020204" pitchFamily="34" charset="0"/>
                <a:buChar char="•"/>
              </a:pPr>
              <a:r>
                <a:rPr lang="en-IN" sz="2000" dirty="0" smtClean="0">
                  <a:solidFill>
                    <a:schemeClr val="bg2">
                      <a:lumMod val="25000"/>
                    </a:schemeClr>
                  </a:solidFill>
                </a:rPr>
                <a:t>Rename</a:t>
              </a:r>
              <a:endParaRPr lang="en-IN" sz="2000" dirty="0">
                <a:solidFill>
                  <a:schemeClr val="bg2">
                    <a:lumMod val="25000"/>
                  </a:schemeClr>
                </a:solidFill>
              </a:endParaRPr>
            </a:p>
          </p:txBody>
        </p:sp>
        <p:sp>
          <p:nvSpPr>
            <p:cNvPr id="8" name="Rectangle 7"/>
            <p:cNvSpPr/>
            <p:nvPr/>
          </p:nvSpPr>
          <p:spPr>
            <a:xfrm>
              <a:off x="3006322" y="1583215"/>
              <a:ext cx="657552" cy="461665"/>
            </a:xfrm>
            <a:prstGeom prst="rect">
              <a:avLst/>
            </a:prstGeom>
          </p:spPr>
          <p:txBody>
            <a:bodyPr wrap="none">
              <a:spAutoFit/>
            </a:bodyPr>
            <a:lstStyle/>
            <a:p>
              <a:r>
                <a:rPr lang="el-GR" sz="2400" dirty="0">
                  <a:solidFill>
                    <a:srgbClr val="121214"/>
                  </a:solidFill>
                  <a:latin typeface="Verdana" panose="020B0604030504040204" pitchFamily="34" charset="0"/>
                </a:rPr>
                <a:t>(σ)</a:t>
              </a:r>
              <a:endParaRPr lang="el-GR" sz="2400" b="0" i="0" dirty="0">
                <a:solidFill>
                  <a:srgbClr val="121214"/>
                </a:solidFill>
                <a:effectLst/>
                <a:latin typeface="Verdana" panose="020B0604030504040204" pitchFamily="34" charset="0"/>
              </a:endParaRPr>
            </a:p>
          </p:txBody>
        </p:sp>
        <p:sp>
          <p:nvSpPr>
            <p:cNvPr id="9" name="Rectangle 8"/>
            <p:cNvSpPr/>
            <p:nvPr/>
          </p:nvSpPr>
          <p:spPr>
            <a:xfrm>
              <a:off x="3006322" y="2337851"/>
              <a:ext cx="657271" cy="461665"/>
            </a:xfrm>
            <a:prstGeom prst="rect">
              <a:avLst/>
            </a:prstGeom>
          </p:spPr>
          <p:txBody>
            <a:bodyPr wrap="none">
              <a:spAutoFit/>
            </a:bodyPr>
            <a:lstStyle/>
            <a:p>
              <a:r>
                <a:rPr lang="en-IN" sz="2400" dirty="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10" name="Rectangle 9"/>
            <p:cNvSpPr/>
            <p:nvPr/>
          </p:nvSpPr>
          <p:spPr>
            <a:xfrm>
              <a:off x="3005803" y="3097519"/>
              <a:ext cx="657271" cy="461665"/>
            </a:xfrm>
            <a:prstGeom prst="rect">
              <a:avLst/>
            </a:prstGeom>
          </p:spPr>
          <p:txBody>
            <a:bodyPr wrap="none">
              <a:spAutoFit/>
            </a:bodyPr>
            <a:lstStyle/>
            <a:p>
              <a:r>
                <a:rPr lang="en-IN" sz="2400" dirty="0" smtClean="0">
                  <a:solidFill>
                    <a:srgbClr val="121214"/>
                  </a:solidFill>
                  <a:latin typeface="Verdana" panose="020B0604030504040204" pitchFamily="34" charset="0"/>
                </a:rPr>
                <a:t>(</a:t>
              </a:r>
              <a:r>
                <a:rPr lang="en-IN" sz="2400" dirty="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11" name="Rectangle 10"/>
            <p:cNvSpPr/>
            <p:nvPr/>
          </p:nvSpPr>
          <p:spPr>
            <a:xfrm>
              <a:off x="3006321" y="3798072"/>
              <a:ext cx="708233" cy="461665"/>
            </a:xfrm>
            <a:prstGeom prst="rect">
              <a:avLst/>
            </a:prstGeom>
          </p:spPr>
          <p:txBody>
            <a:bodyPr wrap="square">
              <a:spAutoFit/>
            </a:bodyPr>
            <a:lstStyle/>
            <a:p>
              <a:r>
                <a:rPr lang="en-IN" sz="2400" dirty="0" smtClean="0">
                  <a:solidFill>
                    <a:srgbClr val="121214"/>
                  </a:solidFill>
                  <a:latin typeface="Verdana" panose="020B0604030504040204" pitchFamily="34" charset="0"/>
                </a:rPr>
                <a:t>(−</a:t>
              </a:r>
              <a:r>
                <a:rPr lang="en-IN" sz="2400" dirty="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12" name="Rectangle 11"/>
            <p:cNvSpPr/>
            <p:nvPr/>
          </p:nvSpPr>
          <p:spPr>
            <a:xfrm>
              <a:off x="3005803" y="4596809"/>
              <a:ext cx="657271" cy="461665"/>
            </a:xfrm>
            <a:prstGeom prst="rect">
              <a:avLst/>
            </a:prstGeom>
          </p:spPr>
          <p:txBody>
            <a:bodyPr wrap="none">
              <a:spAutoFit/>
            </a:bodyPr>
            <a:lstStyle/>
            <a:p>
              <a:r>
                <a:rPr lang="el-GR" sz="2400" dirty="0">
                  <a:solidFill>
                    <a:srgbClr val="121214"/>
                  </a:solidFill>
                  <a:latin typeface="Verdana" panose="020B0604030504040204" pitchFamily="34" charset="0"/>
                </a:rPr>
                <a:t>(</a:t>
              </a:r>
              <a:r>
                <a:rPr lang="el-GR" sz="2400" dirty="0" smtClean="0">
                  <a:solidFill>
                    <a:srgbClr val="121214"/>
                  </a:solidFill>
                  <a:latin typeface="Verdana" panose="020B0604030504040204" pitchFamily="34" charset="0"/>
                </a:rPr>
                <a:t>Χ)</a:t>
              </a:r>
              <a:endParaRPr lang="el-GR" sz="2400" b="0" i="0" dirty="0">
                <a:solidFill>
                  <a:srgbClr val="121214"/>
                </a:solidFill>
                <a:effectLst/>
                <a:latin typeface="Verdana" panose="020B0604030504040204" pitchFamily="34" charset="0"/>
              </a:endParaRPr>
            </a:p>
          </p:txBody>
        </p:sp>
        <p:sp>
          <p:nvSpPr>
            <p:cNvPr id="13" name="Rectangle 12"/>
            <p:cNvSpPr/>
            <p:nvPr/>
          </p:nvSpPr>
          <p:spPr>
            <a:xfrm>
              <a:off x="3005803" y="5297363"/>
              <a:ext cx="655949" cy="461665"/>
            </a:xfrm>
            <a:prstGeom prst="rect">
              <a:avLst/>
            </a:prstGeom>
          </p:spPr>
          <p:txBody>
            <a:bodyPr wrap="none">
              <a:spAutoFit/>
            </a:bodyPr>
            <a:lstStyle/>
            <a:p>
              <a:r>
                <a:rPr lang="el-GR" sz="2400" dirty="0">
                  <a:solidFill>
                    <a:srgbClr val="121214"/>
                  </a:solidFill>
                  <a:latin typeface="Verdana" panose="020B0604030504040204" pitchFamily="34" charset="0"/>
                </a:rPr>
                <a:t>(ρ)</a:t>
              </a:r>
              <a:endParaRPr lang="el-GR" sz="2400" b="0" i="0" dirty="0">
                <a:solidFill>
                  <a:srgbClr val="121214"/>
                </a:solidFill>
                <a:effectLst/>
                <a:latin typeface="Verdana" panose="020B0604030504040204" pitchFamily="34" charset="0"/>
              </a:endParaRPr>
            </a:p>
          </p:txBody>
        </p:sp>
      </p:grpSp>
    </p:spTree>
    <p:extLst>
      <p:ext uri="{BB962C8B-B14F-4D97-AF65-F5344CB8AC3E}">
        <p14:creationId xmlns:p14="http://schemas.microsoft.com/office/powerpoint/2010/main" xmlns="" val="3347687542"/>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914400"/>
          </a:xfrm>
        </p:spPr>
        <p:txBody>
          <a:bodyPr>
            <a:normAutofit/>
          </a:bodyPr>
          <a:lstStyle/>
          <a:p>
            <a:pPr lvl="0">
              <a:spcBef>
                <a:spcPts val="700"/>
              </a:spcBef>
              <a:buClr>
                <a:schemeClr val="accent2"/>
              </a:buClr>
              <a:buSzPct val="60000"/>
              <a:defRPr/>
            </a:pPr>
            <a:r>
              <a:rPr lang="en-IN" dirty="0" smtClean="0"/>
              <a:t>SELECT</a:t>
            </a:r>
            <a:endParaRPr lang="en-IN" b="1" dirty="0">
              <a:latin typeface="Arial" pitchFamily="34" charset="0"/>
              <a:cs typeface="Arial" pitchFamily="34" charset="0"/>
            </a:endParaRPr>
          </a:p>
        </p:txBody>
      </p:sp>
      <p:grpSp>
        <p:nvGrpSpPr>
          <p:cNvPr id="18" name="Group 17"/>
          <p:cNvGrpSpPr/>
          <p:nvPr/>
        </p:nvGrpSpPr>
        <p:grpSpPr>
          <a:xfrm>
            <a:off x="446314" y="1167368"/>
            <a:ext cx="8240485" cy="509350"/>
            <a:chOff x="446314" y="1167368"/>
            <a:chExt cx="8240485" cy="509350"/>
          </a:xfrm>
        </p:grpSpPr>
        <p:sp>
          <p:nvSpPr>
            <p:cNvPr id="7" name="Rectangle 6"/>
            <p:cNvSpPr/>
            <p:nvPr/>
          </p:nvSpPr>
          <p:spPr>
            <a:xfrm>
              <a:off x="446314" y="1192768"/>
              <a:ext cx="8240485" cy="461665"/>
            </a:xfrm>
            <a:prstGeom prst="rect">
              <a:avLst/>
            </a:prstGeom>
          </p:spPr>
          <p:txBody>
            <a:bodyPr wrap="square">
              <a:spAutoFit/>
            </a:bodyPr>
            <a:lstStyle/>
            <a:p>
              <a:r>
                <a:rPr lang="en-IN" sz="2400" dirty="0" smtClean="0">
                  <a:solidFill>
                    <a:schemeClr val="bg2">
                      <a:lumMod val="25000"/>
                    </a:schemeClr>
                  </a:solidFill>
                  <a:latin typeface="Verdana" panose="020B0604030504040204" pitchFamily="34" charset="0"/>
                  <a:ea typeface="Verdana" panose="020B0604030504040204" pitchFamily="34" charset="0"/>
                </a:rPr>
                <a:t>Select</a:t>
              </a:r>
              <a:endParaRPr lang="en-IN" sz="2400" dirty="0">
                <a:solidFill>
                  <a:schemeClr val="bg2">
                    <a:lumMod val="25000"/>
                  </a:schemeClr>
                </a:solidFill>
                <a:latin typeface="Verdana" panose="020B0604030504040204" pitchFamily="34" charset="0"/>
                <a:ea typeface="Verdana" panose="020B0604030504040204" pitchFamily="34" charset="0"/>
              </a:endParaRPr>
            </a:p>
          </p:txBody>
        </p:sp>
        <p:sp>
          <p:nvSpPr>
            <p:cNvPr id="8" name="Rectangle 7"/>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endParaRPr lang="el-GR" sz="2400" b="0" i="0" dirty="0">
                <a:solidFill>
                  <a:srgbClr val="121214"/>
                </a:solidFill>
                <a:effectLst/>
                <a:latin typeface="Verdana" panose="020B0604030504040204" pitchFamily="34" charset="0"/>
                <a:ea typeface="Verdana" panose="020B0604030504040204" pitchFamily="34" charset="0"/>
              </a:endParaRPr>
            </a:p>
          </p:txBody>
        </p:sp>
        <p:sp>
          <p:nvSpPr>
            <p:cNvPr id="3" name="Rectangle 2"/>
            <p:cNvSpPr/>
            <p:nvPr/>
          </p:nvSpPr>
          <p:spPr>
            <a:xfrm>
              <a:off x="2129863" y="1215053"/>
              <a:ext cx="2701381" cy="461665"/>
            </a:xfrm>
            <a:prstGeom prst="rect">
              <a:avLst/>
            </a:prstGeom>
          </p:spPr>
          <p:txBody>
            <a:bodyPr wrap="none">
              <a:spAutoFit/>
            </a:bodyPr>
            <a:lstStyle/>
            <a:p>
              <a:r>
                <a:rPr lang="en-IN" sz="2400" dirty="0" smtClean="0">
                  <a:solidFill>
                    <a:srgbClr val="000000"/>
                  </a:solidFill>
                  <a:latin typeface="Verdana" panose="020B0604030504040204" pitchFamily="34" charset="0"/>
                  <a:ea typeface="Verdana" panose="020B0604030504040204" pitchFamily="34" charset="0"/>
                </a:rPr>
                <a:t>Notation − </a:t>
              </a:r>
              <a:r>
                <a:rPr lang="el-GR" sz="2400" dirty="0" smtClean="0">
                  <a:solidFill>
                    <a:srgbClr val="000000"/>
                  </a:solidFill>
                  <a:latin typeface="Verdana" panose="020B0604030504040204" pitchFamily="34" charset="0"/>
                  <a:ea typeface="Verdana" panose="020B0604030504040204" pitchFamily="34" charset="0"/>
                </a:rPr>
                <a:t>σ</a:t>
              </a:r>
              <a:r>
                <a:rPr lang="en-IN" sz="2400" i="1" baseline="-25000" dirty="0" smtClean="0">
                  <a:solidFill>
                    <a:srgbClr val="000000"/>
                  </a:solidFill>
                  <a:latin typeface="Verdana" panose="020B0604030504040204" pitchFamily="34" charset="0"/>
                  <a:ea typeface="Verdana" panose="020B0604030504040204" pitchFamily="34" charset="0"/>
                </a:rPr>
                <a:t>p</a:t>
              </a:r>
              <a:r>
                <a:rPr lang="en-IN" sz="2400" dirty="0" smtClean="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4" name="Rectangle 3"/>
          <p:cNvSpPr/>
          <p:nvPr/>
        </p:nvSpPr>
        <p:spPr>
          <a:xfrm>
            <a:off x="228601" y="2181681"/>
            <a:ext cx="8678581" cy="1856919"/>
          </a:xfrm>
          <a:prstGeom prst="rect">
            <a:avLst/>
          </a:prstGeom>
        </p:spPr>
        <p:txBody>
          <a:bodyPr wrap="square">
            <a:spAutoFit/>
          </a:bodyPr>
          <a:lstStyle/>
          <a:p>
            <a:r>
              <a:rPr lang="el-GR" sz="2800" dirty="0" smtClean="0">
                <a:solidFill>
                  <a:srgbClr val="006C86"/>
                </a:solidFill>
                <a:latin typeface="Verdana" panose="020B0604030504040204" pitchFamily="34" charset="0"/>
                <a:ea typeface="Verdana" panose="020B0604030504040204" pitchFamily="34" charset="0"/>
              </a:rPr>
              <a:t>σ</a:t>
            </a:r>
            <a:r>
              <a:rPr lang="en-IN" sz="2800" dirty="0" smtClean="0">
                <a:solidFill>
                  <a:srgbClr val="006C86"/>
                </a:solidFill>
                <a:latin typeface="Verdana" panose="020B0604030504040204" pitchFamily="34" charset="0"/>
                <a:ea typeface="Verdana" panose="020B0604030504040204" pitchFamily="34" charset="0"/>
              </a:rPr>
              <a:t> </a:t>
            </a:r>
            <a:r>
              <a:rPr lang="en-IN" dirty="0">
                <a:solidFill>
                  <a:srgbClr val="006C86"/>
                </a:solidFill>
                <a:latin typeface="Verdana" panose="020B0604030504040204" pitchFamily="34" charset="0"/>
                <a:ea typeface="Verdana" panose="020B0604030504040204" pitchFamily="34" charset="0"/>
              </a:rPr>
              <a:t>would represent the SELECT command</a:t>
            </a:r>
            <a:endParaRPr lang="en-IN" sz="2800" dirty="0" smtClean="0">
              <a:solidFill>
                <a:srgbClr val="006C86"/>
              </a:solidFill>
              <a:latin typeface="Verdana" panose="020B0604030504040204" pitchFamily="34" charset="0"/>
              <a:ea typeface="Verdana" panose="020B0604030504040204" pitchFamily="34" charset="0"/>
            </a:endParaRPr>
          </a:p>
          <a:p>
            <a:r>
              <a:rPr lang="en-IN" sz="4000" i="1" baseline="-25000" dirty="0" smtClean="0">
                <a:solidFill>
                  <a:srgbClr val="006C86"/>
                </a:solidFill>
                <a:latin typeface="Verdana" panose="020B0604030504040204" pitchFamily="34" charset="0"/>
                <a:ea typeface="Verdana" panose="020B0604030504040204" pitchFamily="34" charset="0"/>
              </a:rPr>
              <a:t>p </a:t>
            </a:r>
            <a:r>
              <a:rPr lang="en-IN" dirty="0" smtClean="0">
                <a:solidFill>
                  <a:srgbClr val="006C86"/>
                </a:solidFill>
                <a:latin typeface="Verdana" panose="020B0604030504040204" pitchFamily="34" charset="0"/>
                <a:ea typeface="Verdana" panose="020B0604030504040204" pitchFamily="34" charset="0"/>
              </a:rPr>
              <a:t>would </a:t>
            </a:r>
            <a:r>
              <a:rPr lang="en-IN" dirty="0">
                <a:solidFill>
                  <a:srgbClr val="006C86"/>
                </a:solidFill>
                <a:latin typeface="Verdana" panose="020B0604030504040204" pitchFamily="34" charset="0"/>
                <a:ea typeface="Verdana" panose="020B0604030504040204" pitchFamily="34" charset="0"/>
              </a:rPr>
              <a:t>represent the condition for selection</a:t>
            </a:r>
            <a:r>
              <a:rPr lang="en-IN" baseline="-25000" dirty="0" smtClean="0">
                <a:solidFill>
                  <a:srgbClr val="006C86"/>
                </a:solidFill>
                <a:latin typeface="Verdana" panose="020B0604030504040204" pitchFamily="34" charset="0"/>
                <a:ea typeface="Verdana" panose="020B0604030504040204" pitchFamily="34" charset="0"/>
              </a:rPr>
              <a:t>.</a:t>
            </a:r>
          </a:p>
          <a:p>
            <a:endParaRPr lang="en-IN" baseline="-25000" dirty="0">
              <a:solidFill>
                <a:srgbClr val="006C86"/>
              </a:solidFill>
              <a:latin typeface="Verdana" panose="020B0604030504040204" pitchFamily="34" charset="0"/>
              <a:ea typeface="Verdana" panose="020B0604030504040204" pitchFamily="34" charset="0"/>
              <a:sym typeface="Wingdings" panose="05000000000000000000" pitchFamily="2" charset="2"/>
            </a:endParaRPr>
          </a:p>
          <a:p>
            <a:r>
              <a:rPr lang="en-IN" sz="2800" dirty="0" smtClean="0">
                <a:solidFill>
                  <a:srgbClr val="006C86"/>
                </a:solidFill>
                <a:latin typeface="Verdana" panose="020B0604030504040204" pitchFamily="34" charset="0"/>
                <a:ea typeface="Verdana" panose="020B0604030504040204" pitchFamily="34" charset="0"/>
              </a:rPr>
              <a:t>(</a:t>
            </a:r>
            <a:r>
              <a:rPr lang="en-IN" sz="2800" dirty="0">
                <a:solidFill>
                  <a:srgbClr val="006C86"/>
                </a:solidFill>
                <a:latin typeface="Verdana" panose="020B0604030504040204" pitchFamily="34" charset="0"/>
                <a:ea typeface="Verdana" panose="020B0604030504040204" pitchFamily="34" charset="0"/>
              </a:rPr>
              <a:t>r</a:t>
            </a:r>
            <a:r>
              <a:rPr lang="en-IN" sz="2800" dirty="0" smtClean="0">
                <a:solidFill>
                  <a:srgbClr val="006C86"/>
                </a:solidFill>
                <a:latin typeface="Verdana" panose="020B0604030504040204" pitchFamily="34" charset="0"/>
                <a:ea typeface="Verdana" panose="020B0604030504040204" pitchFamily="34" charset="0"/>
              </a:rPr>
              <a:t>)</a:t>
            </a:r>
            <a:r>
              <a:rPr lang="en-IN" dirty="0">
                <a:solidFill>
                  <a:srgbClr val="006C86"/>
                </a:solidFill>
                <a:latin typeface="Verdana" panose="020B0604030504040204" pitchFamily="34" charset="0"/>
                <a:ea typeface="Verdana" panose="020B0604030504040204" pitchFamily="34" charset="0"/>
              </a:rPr>
              <a:t> would represent the Relation or the Table from which we are making </a:t>
            </a:r>
            <a:r>
              <a:rPr lang="en-IN" dirty="0" smtClean="0">
                <a:solidFill>
                  <a:srgbClr val="006C86"/>
                </a:solidFill>
                <a:latin typeface="Verdana" panose="020B0604030504040204" pitchFamily="34" charset="0"/>
                <a:ea typeface="Verdana" panose="020B0604030504040204" pitchFamily="34" charset="0"/>
              </a:rPr>
              <a:t>    a </a:t>
            </a:r>
            <a:r>
              <a:rPr lang="en-IN" dirty="0">
                <a:solidFill>
                  <a:srgbClr val="006C86"/>
                </a:solidFill>
                <a:latin typeface="Verdana" panose="020B0604030504040204" pitchFamily="34" charset="0"/>
                <a:ea typeface="Verdana" panose="020B0604030504040204" pitchFamily="34" charset="0"/>
              </a:rPr>
              <a:t>selection of the tuples.</a:t>
            </a:r>
          </a:p>
        </p:txBody>
      </p:sp>
      <p:sp>
        <p:nvSpPr>
          <p:cNvPr id="5" name="Rectangle 4"/>
          <p:cNvSpPr/>
          <p:nvPr/>
        </p:nvSpPr>
        <p:spPr>
          <a:xfrm>
            <a:off x="457200" y="1595735"/>
            <a:ext cx="6172200" cy="584775"/>
          </a:xfrm>
          <a:prstGeom prst="rect">
            <a:avLst/>
          </a:prstGeom>
        </p:spPr>
        <p:txBody>
          <a:bodyPr wrap="square">
            <a:spAutoFit/>
          </a:bodyPr>
          <a:lstStyle/>
          <a:p>
            <a:r>
              <a:rPr lang="el-GR" sz="3200" dirty="0">
                <a:solidFill>
                  <a:srgbClr val="FFC000"/>
                </a:solidFill>
                <a:latin typeface="Verdana" panose="020B0604030504040204" pitchFamily="34" charset="0"/>
                <a:ea typeface="Verdana" panose="020B0604030504040204" pitchFamily="34" charset="0"/>
              </a:rPr>
              <a:t>σ</a:t>
            </a:r>
            <a:r>
              <a:rPr lang="en-IN" sz="3200" i="1" baseline="-25000" dirty="0" smtClean="0">
                <a:solidFill>
                  <a:srgbClr val="FFC000"/>
                </a:solidFill>
                <a:latin typeface="Verdana" panose="020B0604030504040204" pitchFamily="34" charset="0"/>
                <a:ea typeface="Verdana" panose="020B0604030504040204" pitchFamily="34" charset="0"/>
              </a:rPr>
              <a:t>condition</a:t>
            </a:r>
            <a:r>
              <a:rPr lang="en-IN" sz="3200" dirty="0" smtClean="0">
                <a:solidFill>
                  <a:srgbClr val="FFC000"/>
                </a:solidFill>
                <a:latin typeface="Verdana" panose="020B0604030504040204" pitchFamily="34" charset="0"/>
                <a:ea typeface="Verdana" panose="020B0604030504040204" pitchFamily="34" charset="0"/>
              </a:rPr>
              <a:t>(r)</a:t>
            </a:r>
            <a:endParaRPr lang="en-IN" sz="3200" dirty="0">
              <a:solidFill>
                <a:srgbClr val="FFC000"/>
              </a:solidFill>
              <a:latin typeface="Verdana" panose="020B0604030504040204" pitchFamily="34" charset="0"/>
              <a:ea typeface="Verdana" panose="020B0604030504040204" pitchFamily="34" charset="0"/>
            </a:endParaRPr>
          </a:p>
        </p:txBody>
      </p:sp>
      <p:sp>
        <p:nvSpPr>
          <p:cNvPr id="16" name="Rectangle 15"/>
          <p:cNvSpPr/>
          <p:nvPr/>
        </p:nvSpPr>
        <p:spPr>
          <a:xfrm>
            <a:off x="228601" y="4114800"/>
            <a:ext cx="8678582" cy="646331"/>
          </a:xfrm>
          <a:prstGeom prst="rect">
            <a:avLst/>
          </a:prstGeom>
        </p:spPr>
        <p:txBody>
          <a:bodyPr wrap="square">
            <a:spAutoFit/>
          </a:bodyPr>
          <a:lstStyle/>
          <a:p>
            <a:r>
              <a:rPr lang="en-IN" dirty="0" smtClean="0">
                <a:solidFill>
                  <a:srgbClr val="333333"/>
                </a:solidFill>
                <a:latin typeface="verdana" panose="020B0604030504040204" pitchFamily="34" charset="0"/>
              </a:rPr>
              <a:t>Select </a:t>
            </a:r>
            <a:r>
              <a:rPr lang="en-IN" dirty="0">
                <a:solidFill>
                  <a:srgbClr val="333333"/>
                </a:solidFill>
                <a:latin typeface="verdana" panose="020B0604030504040204" pitchFamily="34" charset="0"/>
              </a:rPr>
              <a:t>the EMPLOYEE </a:t>
            </a:r>
            <a:r>
              <a:rPr lang="en-IN" dirty="0" smtClean="0">
                <a:solidFill>
                  <a:srgbClr val="333333"/>
                </a:solidFill>
                <a:latin typeface="verdana" panose="020B0604030504040204" pitchFamily="34" charset="0"/>
              </a:rPr>
              <a:t>whose </a:t>
            </a:r>
            <a:r>
              <a:rPr lang="en-IN" dirty="0">
                <a:solidFill>
                  <a:srgbClr val="333333"/>
                </a:solidFill>
                <a:latin typeface="verdana" panose="020B0604030504040204" pitchFamily="34" charset="0"/>
              </a:rPr>
              <a:t>employee number is 7, or those whose date of birth is </a:t>
            </a:r>
            <a:r>
              <a:rPr lang="en-IN" dirty="0" smtClean="0">
                <a:solidFill>
                  <a:srgbClr val="333333"/>
                </a:solidFill>
                <a:latin typeface="verdana" panose="020B0604030504040204" pitchFamily="34" charset="0"/>
              </a:rPr>
              <a:t>‘01-Jan-1980’</a:t>
            </a:r>
            <a:endParaRPr lang="en-IN" dirty="0"/>
          </a:p>
        </p:txBody>
      </p:sp>
      <p:sp>
        <p:nvSpPr>
          <p:cNvPr id="17" name="Rectangle 16"/>
          <p:cNvSpPr/>
          <p:nvPr/>
        </p:nvSpPr>
        <p:spPr>
          <a:xfrm>
            <a:off x="236817" y="4800600"/>
            <a:ext cx="8670365" cy="1384995"/>
          </a:xfrm>
          <a:prstGeom prst="rect">
            <a:avLst/>
          </a:prstGeom>
        </p:spPr>
        <p:txBody>
          <a:bodyPr wrap="square">
            <a:spAutoFit/>
          </a:bodyPr>
          <a:lstStyle/>
          <a:p>
            <a:r>
              <a:rPr lang="en-IN" sz="2800" dirty="0" smtClean="0">
                <a:solidFill>
                  <a:srgbClr val="C00000"/>
                </a:solidFill>
                <a:latin typeface="verdana" panose="020B0604030504040204" pitchFamily="34" charset="0"/>
              </a:rPr>
              <a:t>(r)=</a:t>
            </a:r>
            <a:r>
              <a:rPr lang="el-GR" sz="2800" dirty="0" smtClean="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empno=7</a:t>
            </a:r>
            <a:r>
              <a:rPr lang="en-IN" sz="2800" dirty="0">
                <a:solidFill>
                  <a:srgbClr val="C00000"/>
                </a:solidFill>
                <a:latin typeface="verdana" panose="020B0604030504040204" pitchFamily="34" charset="0"/>
              </a:rPr>
              <a:t>(EMPLOYEE)</a:t>
            </a:r>
          </a:p>
          <a:p>
            <a:r>
              <a:rPr lang="en-IN" sz="2800" dirty="0">
                <a:solidFill>
                  <a:srgbClr val="C00000"/>
                </a:solidFill>
                <a:latin typeface="verdana" panose="020B0604030504040204" pitchFamily="34" charset="0"/>
              </a:rPr>
              <a:t>(r</a:t>
            </a:r>
            <a:r>
              <a:rPr lang="en-IN" sz="2800" dirty="0" smtClean="0">
                <a:solidFill>
                  <a:srgbClr val="C00000"/>
                </a:solidFill>
                <a:latin typeface="verdana" panose="020B0604030504040204" pitchFamily="34" charset="0"/>
              </a:rPr>
              <a:t>)=</a:t>
            </a:r>
            <a:r>
              <a:rPr lang="el-GR" sz="2800" dirty="0" smtClean="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dob</a:t>
            </a:r>
            <a:r>
              <a:rPr lang="en-IN" sz="2800" baseline="-25000" dirty="0" smtClean="0">
                <a:solidFill>
                  <a:srgbClr val="C00000"/>
                </a:solidFill>
                <a:latin typeface="verdana" panose="020B0604030504040204" pitchFamily="34" charset="0"/>
              </a:rPr>
              <a:t>&lt;=’01-Jan-1980</a:t>
            </a:r>
            <a:r>
              <a:rPr lang="en-IN" sz="2800" baseline="-25000" dirty="0">
                <a:solidFill>
                  <a:srgbClr val="C00000"/>
                </a:solidFill>
                <a:latin typeface="verdana" panose="020B0604030504040204" pitchFamily="34" charset="0"/>
              </a:rPr>
              <a:t>′</a:t>
            </a:r>
            <a:r>
              <a:rPr lang="en-IN" sz="2800" dirty="0">
                <a:solidFill>
                  <a:srgbClr val="C00000"/>
                </a:solidFill>
                <a:latin typeface="verdana" panose="020B0604030504040204" pitchFamily="34" charset="0"/>
              </a:rPr>
              <a:t>(EMPLOYEE</a:t>
            </a:r>
            <a:r>
              <a:rPr lang="en-IN" sz="2800" dirty="0" smtClean="0">
                <a:solidFill>
                  <a:srgbClr val="C00000"/>
                </a:solidFill>
                <a:latin typeface="verdana" panose="020B0604030504040204" pitchFamily="34" charset="0"/>
              </a:rPr>
              <a:t>)</a:t>
            </a:r>
          </a:p>
          <a:p>
            <a:r>
              <a:rPr lang="en-IN" sz="2800" dirty="0">
                <a:solidFill>
                  <a:srgbClr val="C00000"/>
                </a:solidFill>
                <a:latin typeface="verdana" panose="020B0604030504040204" pitchFamily="34" charset="0"/>
              </a:rPr>
              <a:t>(r</a:t>
            </a:r>
            <a:r>
              <a:rPr lang="en-IN" sz="2800" dirty="0" smtClean="0">
                <a:solidFill>
                  <a:srgbClr val="C00000"/>
                </a:solidFill>
                <a:latin typeface="verdana" panose="020B0604030504040204" pitchFamily="34" charset="0"/>
              </a:rPr>
              <a:t>)=</a:t>
            </a:r>
            <a:r>
              <a:rPr lang="el-GR" sz="2800" dirty="0" smtClean="0">
                <a:solidFill>
                  <a:srgbClr val="C00000"/>
                </a:solidFill>
                <a:latin typeface="verdana" panose="020B0604030504040204" pitchFamily="34" charset="0"/>
              </a:rPr>
              <a:t>σ</a:t>
            </a:r>
            <a:r>
              <a:rPr lang="en-IN" sz="2800" baseline="-25000" dirty="0" smtClean="0">
                <a:solidFill>
                  <a:srgbClr val="C00000"/>
                </a:solidFill>
                <a:latin typeface="verdana" panose="020B0604030504040204" pitchFamily="34" charset="0"/>
              </a:rPr>
              <a:t>empno=7 </a:t>
            </a:r>
            <a:r>
              <a:rPr lang="en-US" sz="3200" b="1" baseline="-25000" dirty="0" smtClean="0">
                <a:solidFill>
                  <a:srgbClr val="C00000"/>
                </a:solidFill>
                <a:latin typeface="verdana" panose="020B0604030504040204" pitchFamily="34" charset="0"/>
                <a:sym typeface="Symbol" panose="05050102010706020507" pitchFamily="18" charset="2"/>
              </a:rPr>
              <a:t></a:t>
            </a:r>
            <a:r>
              <a:rPr lang="en-IN" sz="2800" b="1" baseline="-25000" dirty="0" smtClean="0">
                <a:solidFill>
                  <a:srgbClr val="C00000"/>
                </a:solidFill>
                <a:latin typeface="verdana" panose="020B0604030504040204" pitchFamily="34" charset="0"/>
              </a:rPr>
              <a:t> </a:t>
            </a:r>
            <a:r>
              <a:rPr lang="en-IN" sz="2800" baseline="-25000" dirty="0" smtClean="0">
                <a:solidFill>
                  <a:srgbClr val="C00000"/>
                </a:solidFill>
                <a:latin typeface="verdana" panose="020B0604030504040204" pitchFamily="34" charset="0"/>
              </a:rPr>
              <a:t>dob=’01-Jan-1980</a:t>
            </a:r>
            <a:r>
              <a:rPr lang="en-IN" sz="2800" baseline="-25000" dirty="0">
                <a:solidFill>
                  <a:srgbClr val="C00000"/>
                </a:solidFill>
                <a:latin typeface="verdana" panose="020B0604030504040204" pitchFamily="34" charset="0"/>
              </a:rPr>
              <a:t>′</a:t>
            </a:r>
            <a:r>
              <a:rPr lang="en-IN" sz="2800" dirty="0">
                <a:solidFill>
                  <a:srgbClr val="C00000"/>
                </a:solidFill>
                <a:latin typeface="verdana" panose="020B0604030504040204" pitchFamily="34" charset="0"/>
              </a:rPr>
              <a:t>(EMPLOYEE)</a:t>
            </a:r>
            <a:endParaRPr lang="en-IN" sz="2800" b="0" i="0" dirty="0">
              <a:solidFill>
                <a:srgbClr val="C00000"/>
              </a:solidFill>
              <a:effectLst/>
              <a:latin typeface="verdana" panose="020B0604030504040204" pitchFamily="34" charset="0"/>
            </a:endParaRPr>
          </a:p>
        </p:txBody>
      </p:sp>
      <p:sp>
        <p:nvSpPr>
          <p:cNvPr id="10" name="TextBox 9"/>
          <p:cNvSpPr txBox="1"/>
          <p:nvPr/>
        </p:nvSpPr>
        <p:spPr>
          <a:xfrm>
            <a:off x="685800" y="6225064"/>
            <a:ext cx="4788490" cy="461665"/>
          </a:xfrm>
          <a:prstGeom prst="rect">
            <a:avLst/>
          </a:prstGeom>
          <a:noFill/>
        </p:spPr>
        <p:txBody>
          <a:bodyPr wrap="none" rtlCol="0">
            <a:spAutoFit/>
          </a:bodyPr>
          <a:lstStyle/>
          <a:p>
            <a:r>
              <a:rPr lang="en-IN" sz="2400" dirty="0" smtClean="0">
                <a:solidFill>
                  <a:srgbClr val="00B050"/>
                </a:solidFill>
              </a:rPr>
              <a:t>Returns the result to new relation.</a:t>
            </a:r>
            <a:endParaRPr lang="en-IN" sz="2400" dirty="0">
              <a:solidFill>
                <a:srgbClr val="00B050"/>
              </a:solidFill>
            </a:endParaRPr>
          </a:p>
        </p:txBody>
      </p:sp>
    </p:spTree>
    <p:extLst>
      <p:ext uri="{BB962C8B-B14F-4D97-AF65-F5344CB8AC3E}">
        <p14:creationId xmlns:p14="http://schemas.microsoft.com/office/powerpoint/2010/main" xmlns="" val="1487140422"/>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914400"/>
          </a:xfrm>
        </p:spPr>
        <p:txBody>
          <a:bodyPr>
            <a:normAutofit/>
          </a:bodyPr>
          <a:lstStyle/>
          <a:p>
            <a:pPr lvl="0">
              <a:spcBef>
                <a:spcPts val="700"/>
              </a:spcBef>
              <a:buClr>
                <a:schemeClr val="accent2"/>
              </a:buClr>
              <a:buSzPct val="60000"/>
              <a:defRPr/>
            </a:pPr>
            <a:r>
              <a:rPr lang="en-IN" dirty="0" smtClean="0"/>
              <a:t>SELECT</a:t>
            </a:r>
            <a:endParaRPr lang="en-IN" b="1" dirty="0">
              <a:latin typeface="Arial" pitchFamily="34" charset="0"/>
              <a:cs typeface="Arial" pitchFamily="34" charset="0"/>
            </a:endParaRPr>
          </a:p>
        </p:txBody>
      </p:sp>
      <p:grpSp>
        <p:nvGrpSpPr>
          <p:cNvPr id="18" name="Group 17"/>
          <p:cNvGrpSpPr/>
          <p:nvPr/>
        </p:nvGrpSpPr>
        <p:grpSpPr>
          <a:xfrm>
            <a:off x="446314" y="1167368"/>
            <a:ext cx="8240485" cy="509350"/>
            <a:chOff x="446314" y="1167368"/>
            <a:chExt cx="8240485" cy="509350"/>
          </a:xfrm>
        </p:grpSpPr>
        <p:sp>
          <p:nvSpPr>
            <p:cNvPr id="7" name="Rectangle 6"/>
            <p:cNvSpPr/>
            <p:nvPr/>
          </p:nvSpPr>
          <p:spPr>
            <a:xfrm>
              <a:off x="446314" y="1192768"/>
              <a:ext cx="8240485" cy="461665"/>
            </a:xfrm>
            <a:prstGeom prst="rect">
              <a:avLst/>
            </a:prstGeom>
          </p:spPr>
          <p:txBody>
            <a:bodyPr wrap="square">
              <a:spAutoFit/>
            </a:bodyPr>
            <a:lstStyle/>
            <a:p>
              <a:r>
                <a:rPr lang="en-IN" sz="2400" dirty="0" smtClean="0">
                  <a:solidFill>
                    <a:schemeClr val="bg2">
                      <a:lumMod val="25000"/>
                    </a:schemeClr>
                  </a:solidFill>
                  <a:latin typeface="Verdana" panose="020B0604030504040204" pitchFamily="34" charset="0"/>
                  <a:ea typeface="Verdana" panose="020B0604030504040204" pitchFamily="34" charset="0"/>
                </a:rPr>
                <a:t>Select</a:t>
              </a:r>
              <a:endParaRPr lang="en-IN" sz="2400" dirty="0">
                <a:solidFill>
                  <a:schemeClr val="bg2">
                    <a:lumMod val="25000"/>
                  </a:schemeClr>
                </a:solidFill>
                <a:latin typeface="Verdana" panose="020B0604030504040204" pitchFamily="34" charset="0"/>
                <a:ea typeface="Verdana" panose="020B0604030504040204" pitchFamily="34" charset="0"/>
              </a:endParaRPr>
            </a:p>
          </p:txBody>
        </p:sp>
        <p:sp>
          <p:nvSpPr>
            <p:cNvPr id="8" name="Rectangle 7"/>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endParaRPr lang="el-GR" sz="2400" b="0" i="0" dirty="0">
                <a:solidFill>
                  <a:srgbClr val="121214"/>
                </a:solidFill>
                <a:effectLst/>
                <a:latin typeface="Verdana" panose="020B0604030504040204" pitchFamily="34" charset="0"/>
                <a:ea typeface="Verdana" panose="020B0604030504040204" pitchFamily="34" charset="0"/>
              </a:endParaRPr>
            </a:p>
          </p:txBody>
        </p:sp>
        <p:sp>
          <p:nvSpPr>
            <p:cNvPr id="3" name="Rectangle 2"/>
            <p:cNvSpPr/>
            <p:nvPr/>
          </p:nvSpPr>
          <p:spPr>
            <a:xfrm>
              <a:off x="2129863" y="1215053"/>
              <a:ext cx="2701381" cy="461665"/>
            </a:xfrm>
            <a:prstGeom prst="rect">
              <a:avLst/>
            </a:prstGeom>
          </p:spPr>
          <p:txBody>
            <a:bodyPr wrap="none">
              <a:spAutoFit/>
            </a:bodyPr>
            <a:lstStyle/>
            <a:p>
              <a:r>
                <a:rPr lang="en-IN" sz="2400" dirty="0" smtClean="0">
                  <a:solidFill>
                    <a:srgbClr val="000000"/>
                  </a:solidFill>
                  <a:latin typeface="Verdana" panose="020B0604030504040204" pitchFamily="34" charset="0"/>
                  <a:ea typeface="Verdana" panose="020B0604030504040204" pitchFamily="34" charset="0"/>
                </a:rPr>
                <a:t>Notation − </a:t>
              </a:r>
              <a:r>
                <a:rPr lang="el-GR" sz="2400" dirty="0" smtClean="0">
                  <a:solidFill>
                    <a:srgbClr val="000000"/>
                  </a:solidFill>
                  <a:latin typeface="Verdana" panose="020B0604030504040204" pitchFamily="34" charset="0"/>
                  <a:ea typeface="Verdana" panose="020B0604030504040204" pitchFamily="34" charset="0"/>
                </a:rPr>
                <a:t>σ</a:t>
              </a:r>
              <a:r>
                <a:rPr lang="en-IN" sz="2400" i="1" baseline="-25000" dirty="0" smtClean="0">
                  <a:solidFill>
                    <a:srgbClr val="000000"/>
                  </a:solidFill>
                  <a:latin typeface="Verdana" panose="020B0604030504040204" pitchFamily="34" charset="0"/>
                  <a:ea typeface="Verdana" panose="020B0604030504040204" pitchFamily="34" charset="0"/>
                </a:rPr>
                <a:t>p</a:t>
              </a:r>
              <a:r>
                <a:rPr lang="en-IN" sz="2400" dirty="0" smtClean="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5" name="Rectangle 4"/>
          <p:cNvSpPr/>
          <p:nvPr/>
        </p:nvSpPr>
        <p:spPr>
          <a:xfrm>
            <a:off x="457200" y="1595735"/>
            <a:ext cx="6172200" cy="584775"/>
          </a:xfrm>
          <a:prstGeom prst="rect">
            <a:avLst/>
          </a:prstGeom>
        </p:spPr>
        <p:txBody>
          <a:bodyPr wrap="square">
            <a:spAutoFit/>
          </a:bodyPr>
          <a:lstStyle/>
          <a:p>
            <a:r>
              <a:rPr lang="el-GR" sz="3200" dirty="0">
                <a:solidFill>
                  <a:srgbClr val="FFC000"/>
                </a:solidFill>
                <a:latin typeface="Verdana" panose="020B0604030504040204" pitchFamily="34" charset="0"/>
                <a:ea typeface="Verdana" panose="020B0604030504040204" pitchFamily="34" charset="0"/>
              </a:rPr>
              <a:t>σ</a:t>
            </a:r>
            <a:r>
              <a:rPr lang="en-IN" sz="3200" i="1" baseline="-25000" dirty="0" smtClean="0">
                <a:solidFill>
                  <a:srgbClr val="FFC000"/>
                </a:solidFill>
                <a:latin typeface="Verdana" panose="020B0604030504040204" pitchFamily="34" charset="0"/>
                <a:ea typeface="Verdana" panose="020B0604030504040204" pitchFamily="34" charset="0"/>
              </a:rPr>
              <a:t>condition</a:t>
            </a:r>
            <a:r>
              <a:rPr lang="en-IN" sz="3200" dirty="0" smtClean="0">
                <a:solidFill>
                  <a:srgbClr val="FFC000"/>
                </a:solidFill>
                <a:latin typeface="Verdana" panose="020B0604030504040204" pitchFamily="34" charset="0"/>
                <a:ea typeface="Verdana" panose="020B0604030504040204" pitchFamily="34" charset="0"/>
              </a:rPr>
              <a:t>(r)</a:t>
            </a:r>
            <a:endParaRPr lang="en-IN" sz="3200" dirty="0">
              <a:solidFill>
                <a:srgbClr val="FFC000"/>
              </a:solidFill>
              <a:latin typeface="Verdana" panose="020B0604030504040204" pitchFamily="34" charset="0"/>
              <a:ea typeface="Verdana" panose="020B0604030504040204" pitchFamily="34" charset="0"/>
            </a:endParaRPr>
          </a:p>
        </p:txBody>
      </p:sp>
      <p:sp>
        <p:nvSpPr>
          <p:cNvPr id="17" name="Rectangle 16"/>
          <p:cNvSpPr/>
          <p:nvPr/>
        </p:nvSpPr>
        <p:spPr>
          <a:xfrm>
            <a:off x="236817" y="3156466"/>
            <a:ext cx="8670365" cy="1384995"/>
          </a:xfrm>
          <a:prstGeom prst="rect">
            <a:avLst/>
          </a:prstGeom>
        </p:spPr>
        <p:txBody>
          <a:bodyPr wrap="square">
            <a:spAutoFit/>
          </a:bodyPr>
          <a:lstStyle/>
          <a:p>
            <a:pPr>
              <a:lnSpc>
                <a:spcPct val="150000"/>
              </a:lnSpc>
            </a:pPr>
            <a:r>
              <a:rPr lang="en-IN" sz="2800" dirty="0">
                <a:solidFill>
                  <a:srgbClr val="C00000"/>
                </a:solidFill>
                <a:latin typeface="verdana" panose="020B0604030504040204" pitchFamily="34" charset="0"/>
              </a:rPr>
              <a:t>(r</a:t>
            </a:r>
            <a:r>
              <a:rPr lang="en-IN" sz="2800" dirty="0" smtClean="0">
                <a:solidFill>
                  <a:srgbClr val="C00000"/>
                </a:solidFill>
                <a:latin typeface="verdana" panose="020B0604030504040204" pitchFamily="34" charset="0"/>
              </a:rPr>
              <a:t>)=</a:t>
            </a:r>
            <a:r>
              <a:rPr lang="el-GR" sz="2800" dirty="0" smtClean="0">
                <a:solidFill>
                  <a:srgbClr val="C00000"/>
                </a:solidFill>
                <a:latin typeface="verdana" panose="020B0604030504040204" pitchFamily="34" charset="0"/>
              </a:rPr>
              <a:t>σ</a:t>
            </a:r>
            <a:r>
              <a:rPr lang="en-IN" sz="2800" baseline="-25000" dirty="0" smtClean="0">
                <a:solidFill>
                  <a:srgbClr val="C00000"/>
                </a:solidFill>
                <a:latin typeface="verdana" panose="020B0604030504040204" pitchFamily="34" charset="0"/>
              </a:rPr>
              <a:t>deptno=10 </a:t>
            </a:r>
            <a:r>
              <a:rPr lang="en-IN" sz="2800" dirty="0" smtClean="0">
                <a:solidFill>
                  <a:srgbClr val="C00000"/>
                </a:solidFill>
                <a:latin typeface="verdana" panose="020B0604030504040204" pitchFamily="34" charset="0"/>
              </a:rPr>
              <a:t>[</a:t>
            </a:r>
            <a:r>
              <a:rPr lang="el-GR" sz="2800" dirty="0" smtClean="0">
                <a:solidFill>
                  <a:srgbClr val="C00000"/>
                </a:solidFill>
                <a:latin typeface="verdana" panose="020B0604030504040204" pitchFamily="34" charset="0"/>
              </a:rPr>
              <a:t>σ</a:t>
            </a:r>
            <a:r>
              <a:rPr lang="en-IN" sz="2800" baseline="-25000" dirty="0" smtClean="0">
                <a:solidFill>
                  <a:srgbClr val="C00000"/>
                </a:solidFill>
                <a:latin typeface="verdana" panose="020B0604030504040204" pitchFamily="34" charset="0"/>
              </a:rPr>
              <a:t>empno&gt;7</a:t>
            </a:r>
            <a:r>
              <a:rPr lang="en-IN" sz="2800" dirty="0" smtClean="0">
                <a:solidFill>
                  <a:srgbClr val="C00000"/>
                </a:solidFill>
                <a:latin typeface="verdana" panose="020B0604030504040204" pitchFamily="34" charset="0"/>
              </a:rPr>
              <a:t>(EMPLOYEE)]</a:t>
            </a:r>
            <a:endParaRPr lang="en-IN" dirty="0">
              <a:solidFill>
                <a:srgbClr val="C00000"/>
              </a:solidFill>
              <a:latin typeface="verdana" panose="020B0604030504040204" pitchFamily="34" charset="0"/>
            </a:endParaRPr>
          </a:p>
          <a:p>
            <a:pPr>
              <a:lnSpc>
                <a:spcPct val="150000"/>
              </a:lnSpc>
            </a:pPr>
            <a:r>
              <a:rPr lang="en-IN" sz="2800" dirty="0">
                <a:solidFill>
                  <a:srgbClr val="C00000"/>
                </a:solidFill>
                <a:latin typeface="verdana" panose="020B0604030504040204" pitchFamily="34" charset="0"/>
              </a:rPr>
              <a:t>(r)=</a:t>
            </a:r>
            <a:r>
              <a:rPr lang="el-GR" sz="2800" dirty="0" smtClean="0">
                <a:solidFill>
                  <a:srgbClr val="C00000"/>
                </a:solidFill>
                <a:latin typeface="verdana" panose="020B0604030504040204" pitchFamily="34" charset="0"/>
              </a:rPr>
              <a:t>σ</a:t>
            </a:r>
            <a:r>
              <a:rPr lang="en-IN" sz="2800" baseline="-25000" dirty="0" smtClean="0">
                <a:solidFill>
                  <a:srgbClr val="C00000"/>
                </a:solidFill>
                <a:latin typeface="verdana" panose="020B0604030504040204" pitchFamily="34" charset="0"/>
              </a:rPr>
              <a:t>empno&gt;7 </a:t>
            </a:r>
            <a:r>
              <a:rPr lang="en-IN" sz="2800" b="1" baseline="-25000" dirty="0">
                <a:solidFill>
                  <a:srgbClr val="C00000"/>
                </a:solidFill>
                <a:latin typeface="verdana" panose="020B0604030504040204" pitchFamily="34" charset="0"/>
              </a:rPr>
              <a:t>^ </a:t>
            </a:r>
            <a:r>
              <a:rPr lang="en-IN" sz="2800" baseline="-25000" dirty="0" smtClean="0">
                <a:solidFill>
                  <a:srgbClr val="C00000"/>
                </a:solidFill>
                <a:latin typeface="verdana" panose="020B0604030504040204" pitchFamily="34" charset="0"/>
              </a:rPr>
              <a:t>deptno=10</a:t>
            </a:r>
            <a:r>
              <a:rPr lang="en-IN" sz="2800" dirty="0" smtClean="0">
                <a:solidFill>
                  <a:srgbClr val="C00000"/>
                </a:solidFill>
                <a:latin typeface="verdana" panose="020B0604030504040204" pitchFamily="34" charset="0"/>
              </a:rPr>
              <a:t>(EMPLOYEE)</a:t>
            </a:r>
            <a:endParaRPr lang="en-IN" sz="2800" dirty="0">
              <a:solidFill>
                <a:srgbClr val="C00000"/>
              </a:solidFill>
              <a:latin typeface="verdana" panose="020B0604030504040204" pitchFamily="34" charset="0"/>
            </a:endParaRPr>
          </a:p>
        </p:txBody>
      </p:sp>
      <p:sp>
        <p:nvSpPr>
          <p:cNvPr id="12" name="Rectangle 11"/>
          <p:cNvSpPr/>
          <p:nvPr/>
        </p:nvSpPr>
        <p:spPr>
          <a:xfrm>
            <a:off x="228601" y="2286000"/>
            <a:ext cx="8678582" cy="646331"/>
          </a:xfrm>
          <a:prstGeom prst="rect">
            <a:avLst/>
          </a:prstGeom>
        </p:spPr>
        <p:txBody>
          <a:bodyPr wrap="square">
            <a:spAutoFit/>
          </a:bodyPr>
          <a:lstStyle/>
          <a:p>
            <a:r>
              <a:rPr lang="en-IN" dirty="0" smtClean="0">
                <a:solidFill>
                  <a:srgbClr val="333333"/>
                </a:solidFill>
                <a:latin typeface="verdana" panose="020B0604030504040204" pitchFamily="34" charset="0"/>
              </a:rPr>
              <a:t>Select </a:t>
            </a:r>
            <a:r>
              <a:rPr lang="en-IN" dirty="0">
                <a:solidFill>
                  <a:srgbClr val="333333"/>
                </a:solidFill>
                <a:latin typeface="verdana" panose="020B0604030504040204" pitchFamily="34" charset="0"/>
              </a:rPr>
              <a:t>the EMPLOYEE tuples whose employee number </a:t>
            </a:r>
            <a:r>
              <a:rPr lang="en-IN" dirty="0" smtClean="0">
                <a:solidFill>
                  <a:srgbClr val="333333"/>
                </a:solidFill>
                <a:latin typeface="verdana" panose="020B0604030504040204" pitchFamily="34" charset="0"/>
              </a:rPr>
              <a:t>is &gt; 7 and department ID is 10</a:t>
            </a:r>
            <a:endParaRPr lang="en-IN" dirty="0"/>
          </a:p>
        </p:txBody>
      </p:sp>
    </p:spTree>
    <p:extLst>
      <p:ext uri="{BB962C8B-B14F-4D97-AF65-F5344CB8AC3E}">
        <p14:creationId xmlns:p14="http://schemas.microsoft.com/office/powerpoint/2010/main" xmlns="" val="3504429891"/>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a:bodyPr>
          <a:lstStyle/>
          <a:p>
            <a:pPr lvl="0">
              <a:spcBef>
                <a:spcPts val="700"/>
              </a:spcBef>
              <a:buClr>
                <a:schemeClr val="accent2"/>
              </a:buClr>
              <a:buSzPct val="60000"/>
              <a:defRPr/>
            </a:pPr>
            <a:r>
              <a:rPr lang="en-IN" dirty="0" smtClean="0"/>
              <a:t>PROJECT</a:t>
            </a:r>
            <a:endParaRPr lang="en-IN" b="1" dirty="0">
              <a:latin typeface="Arial" pitchFamily="34" charset="0"/>
              <a:cs typeface="Arial" pitchFamily="34" charset="0"/>
            </a:endParaRPr>
          </a:p>
        </p:txBody>
      </p:sp>
      <p:grpSp>
        <p:nvGrpSpPr>
          <p:cNvPr id="15" name="Group 14"/>
          <p:cNvGrpSpPr/>
          <p:nvPr/>
        </p:nvGrpSpPr>
        <p:grpSpPr>
          <a:xfrm>
            <a:off x="488103" y="1219200"/>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smtClean="0">
                  <a:solidFill>
                    <a:schemeClr val="bg2">
                      <a:lumMod val="25000"/>
                    </a:schemeClr>
                  </a:solidFill>
                  <a:latin typeface="Verdana" panose="020B0604030504040204" pitchFamily="34" charset="0"/>
                  <a:ea typeface="Verdana" panose="020B0604030504040204" pitchFamily="34" charset="0"/>
                </a:rPr>
                <a:t>Project</a:t>
              </a:r>
              <a:endParaRPr lang="en-IN" sz="2400" dirty="0">
                <a:solidFill>
                  <a:schemeClr val="bg2">
                    <a:lumMod val="25000"/>
                  </a:schemeClr>
                </a:solidFill>
                <a:latin typeface="Verdana" panose="020B0604030504040204" pitchFamily="34" charset="0"/>
                <a:ea typeface="Verdana" panose="020B0604030504040204" pitchFamily="34" charset="0"/>
              </a:endParaRP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smtClean="0">
                  <a:ln>
                    <a:noFill/>
                  </a:ln>
                  <a:solidFill>
                    <a:srgbClr val="000000"/>
                  </a:solidFill>
                  <a:effectLst/>
                  <a:latin typeface="Verdana" panose="020B0604030504040204" pitchFamily="34" charset="0"/>
                  <a:ea typeface="Verdana" panose="020B0604030504040204" pitchFamily="34" charset="0"/>
                </a:rPr>
                <a:t>Notation − ∏</a:t>
              </a:r>
              <a:r>
                <a:rPr kumimoji="0" lang="en-US" sz="2400" b="0" i="0" u="none" strike="noStrike" cap="none" normalizeH="0" baseline="-30000" dirty="0" smtClean="0">
                  <a:ln>
                    <a:noFill/>
                  </a:ln>
                  <a:solidFill>
                    <a:srgbClr val="000000"/>
                  </a:solidFill>
                  <a:effectLst/>
                  <a:latin typeface="Verdana" panose="020B0604030504040204" pitchFamily="34" charset="0"/>
                  <a:ea typeface="Verdana" panose="020B0604030504040204" pitchFamily="34" charset="0"/>
                </a:rPr>
                <a:t>A1, A2, An</a:t>
              </a:r>
              <a:r>
                <a:rPr kumimoji="0" lang="en-US" sz="2400" b="0" i="0" u="none" strike="noStrike" cap="none" normalizeH="0" baseline="0" dirty="0" smtClean="0">
                  <a:ln>
                    <a:noFill/>
                  </a:ln>
                  <a:solidFill>
                    <a:srgbClr val="000000"/>
                  </a:solidFill>
                  <a:effectLst/>
                  <a:latin typeface="Verdana" panose="020B0604030504040204" pitchFamily="34" charset="0"/>
                  <a:ea typeface="Verdana" panose="020B0604030504040204" pitchFamily="34" charset="0"/>
                </a:rPr>
                <a:t> (r)</a:t>
              </a:r>
              <a:r>
                <a:rPr kumimoji="0" lang="en-US" sz="2400" b="0" i="0" u="none" strike="noStrike" cap="none" normalizeH="0" baseline="0" dirty="0" smtClean="0">
                  <a:ln>
                    <a:noFill/>
                  </a:ln>
                  <a:solidFill>
                    <a:schemeClr val="tx1"/>
                  </a:solidFill>
                  <a:effectLst/>
                  <a:latin typeface="Verdana" panose="020B0604030504040204" pitchFamily="34" charset="0"/>
                  <a:ea typeface="Verdana" panose="020B0604030504040204" pitchFamily="34" charset="0"/>
                </a:rPr>
                <a:t> </a:t>
              </a:r>
            </a:p>
          </p:txBody>
        </p:sp>
      </p:grpSp>
      <p:sp>
        <p:nvSpPr>
          <p:cNvPr id="16" name="Rectangle 15"/>
          <p:cNvSpPr/>
          <p:nvPr/>
        </p:nvSpPr>
        <p:spPr>
          <a:xfrm>
            <a:off x="457200" y="1600200"/>
            <a:ext cx="60198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
            </a:r>
            <a:r>
              <a:rPr lang="en-IN" sz="3200" baseline="-25000" dirty="0" smtClean="0">
                <a:solidFill>
                  <a:srgbClr val="FFC000"/>
                </a:solidFill>
                <a:latin typeface="Verdana" panose="020B0604030504040204" pitchFamily="34" charset="0"/>
                <a:ea typeface="Verdana" panose="020B0604030504040204" pitchFamily="34" charset="0"/>
              </a:rPr>
              <a:t>attribute-list</a:t>
            </a:r>
            <a:r>
              <a:rPr lang="en-IN" sz="3200" baseline="-25000" dirty="0">
                <a:solidFill>
                  <a:srgbClr val="FFC000"/>
                </a:solidFill>
                <a:latin typeface="Verdana" panose="020B0604030504040204" pitchFamily="34" charset="0"/>
                <a:ea typeface="Verdana" panose="020B0604030504040204" pitchFamily="34" charset="0"/>
              </a:rPr>
              <a:t>&gt;</a:t>
            </a:r>
            <a:r>
              <a:rPr lang="en-IN" sz="3200" dirty="0">
                <a:solidFill>
                  <a:srgbClr val="FFC000"/>
                </a:solidFill>
                <a:latin typeface="Verdana" panose="020B0604030504040204" pitchFamily="34" charset="0"/>
                <a:ea typeface="Verdana" panose="020B0604030504040204" pitchFamily="34" charset="0"/>
              </a:rPr>
              <a:t>(r)</a:t>
            </a:r>
          </a:p>
        </p:txBody>
      </p:sp>
      <p:sp>
        <p:nvSpPr>
          <p:cNvPr id="17" name="Rectangle 16"/>
          <p:cNvSpPr/>
          <p:nvPr/>
        </p:nvSpPr>
        <p:spPr>
          <a:xfrm>
            <a:off x="228600" y="2133600"/>
            <a:ext cx="8686800" cy="1938992"/>
          </a:xfrm>
          <a:prstGeom prst="rect">
            <a:avLst/>
          </a:prstGeom>
        </p:spPr>
        <p:txBody>
          <a:bodyPr wrap="square">
            <a:spAutoFit/>
          </a:bodyPr>
          <a:lstStyle/>
          <a:p>
            <a:r>
              <a:rPr lang="en-IN" sz="2800" dirty="0">
                <a:solidFill>
                  <a:srgbClr val="006C86"/>
                </a:solidFill>
                <a:latin typeface="Verdana" panose="020B0604030504040204" pitchFamily="34" charset="0"/>
                <a:ea typeface="Verdana" panose="020B0604030504040204" pitchFamily="34" charset="0"/>
              </a:rPr>
              <a:t>∏ </a:t>
            </a:r>
            <a:r>
              <a:rPr lang="en-IN" dirty="0">
                <a:solidFill>
                  <a:srgbClr val="006C86"/>
                </a:solidFill>
                <a:latin typeface="Verdana" panose="020B0604030504040204" pitchFamily="34" charset="0"/>
                <a:ea typeface="Verdana" panose="020B0604030504040204" pitchFamily="34" charset="0"/>
              </a:rPr>
              <a:t>would represent the ROJECT</a:t>
            </a:r>
            <a:r>
              <a:rPr lang="en-IN" dirty="0" smtClean="0">
                <a:solidFill>
                  <a:srgbClr val="006C86"/>
                </a:solidFill>
                <a:latin typeface="Verdana" panose="020B0604030504040204" pitchFamily="34" charset="0"/>
                <a:ea typeface="Verdana" panose="020B0604030504040204" pitchFamily="34" charset="0"/>
              </a:rPr>
              <a:t>.</a:t>
            </a:r>
          </a:p>
          <a:p>
            <a:r>
              <a:rPr lang="en-IN" sz="2800" dirty="0">
                <a:solidFill>
                  <a:srgbClr val="006C86"/>
                </a:solidFill>
                <a:latin typeface="Verdana" panose="020B0604030504040204" pitchFamily="34" charset="0"/>
                <a:ea typeface="Verdana" panose="020B0604030504040204" pitchFamily="34" charset="0"/>
              </a:rPr>
              <a:t>&lt;attribute list&gt; </a:t>
            </a:r>
            <a:r>
              <a:rPr lang="en-IN" dirty="0">
                <a:solidFill>
                  <a:srgbClr val="006C86"/>
                </a:solidFill>
                <a:latin typeface="Verdana" panose="020B0604030504040204" pitchFamily="34" charset="0"/>
                <a:ea typeface="Verdana" panose="020B0604030504040204" pitchFamily="34" charset="0"/>
              </a:rPr>
              <a:t>would represent the attributes(columns) we want from a relational</a:t>
            </a:r>
            <a:r>
              <a:rPr lang="en-IN" dirty="0" smtClean="0">
                <a:solidFill>
                  <a:srgbClr val="006C86"/>
                </a:solidFill>
                <a:latin typeface="Verdana" panose="020B0604030504040204" pitchFamily="34" charset="0"/>
                <a:ea typeface="Verdana" panose="020B0604030504040204" pitchFamily="34" charset="0"/>
              </a:rPr>
              <a:t>.</a:t>
            </a:r>
          </a:p>
          <a:p>
            <a:r>
              <a:rPr lang="en-IN" sz="2800" dirty="0">
                <a:solidFill>
                  <a:srgbClr val="006C86"/>
                </a:solidFill>
                <a:latin typeface="Verdana" panose="020B0604030504040204" pitchFamily="34" charset="0"/>
                <a:ea typeface="Verdana" panose="020B0604030504040204" pitchFamily="34" charset="0"/>
              </a:rPr>
              <a:t>(r)</a:t>
            </a:r>
            <a:r>
              <a:rPr lang="en-IN" dirty="0">
                <a:solidFill>
                  <a:srgbClr val="006C86"/>
                </a:solidFill>
                <a:latin typeface="Verdana" panose="020B0604030504040204" pitchFamily="34" charset="0"/>
                <a:ea typeface="Verdana" panose="020B0604030504040204" pitchFamily="34" charset="0"/>
              </a:rPr>
              <a:t> would represent the </a:t>
            </a:r>
            <a:r>
              <a:rPr lang="en-IN" dirty="0" smtClean="0">
                <a:solidFill>
                  <a:srgbClr val="006C86"/>
                </a:solidFill>
                <a:latin typeface="Verdana" panose="020B0604030504040204" pitchFamily="34" charset="0"/>
                <a:ea typeface="Verdana" panose="020B0604030504040204" pitchFamily="34" charset="0"/>
              </a:rPr>
              <a:t>Relation </a:t>
            </a:r>
            <a:r>
              <a:rPr lang="en-IN" dirty="0">
                <a:solidFill>
                  <a:srgbClr val="006C86"/>
                </a:solidFill>
                <a:latin typeface="Verdana" panose="020B0604030504040204" pitchFamily="34" charset="0"/>
                <a:ea typeface="Verdana" panose="020B0604030504040204" pitchFamily="34" charset="0"/>
              </a:rPr>
              <a:t>or the Table from which we are making a selection of the tuples</a:t>
            </a:r>
            <a:r>
              <a:rPr lang="en-IN" dirty="0" smtClean="0">
                <a:solidFill>
                  <a:srgbClr val="006C86"/>
                </a:solidFill>
                <a:latin typeface="Verdana" panose="020B0604030504040204" pitchFamily="34" charset="0"/>
                <a:ea typeface="Verdana" panose="020B0604030504040204" pitchFamily="34" charset="0"/>
              </a:rPr>
              <a:t>.</a:t>
            </a:r>
            <a:endParaRPr lang="en-IN" dirty="0">
              <a:solidFill>
                <a:srgbClr val="006C86"/>
              </a:solidFill>
              <a:latin typeface="Verdana" panose="020B0604030504040204" pitchFamily="34" charset="0"/>
              <a:ea typeface="Verdana" panose="020B0604030504040204" pitchFamily="34" charset="0"/>
            </a:endParaRPr>
          </a:p>
        </p:txBody>
      </p:sp>
      <p:sp>
        <p:nvSpPr>
          <p:cNvPr id="18" name="Rectangle 17"/>
          <p:cNvSpPr/>
          <p:nvPr/>
        </p:nvSpPr>
        <p:spPr>
          <a:xfrm>
            <a:off x="228600" y="4114800"/>
            <a:ext cx="8610600" cy="923330"/>
          </a:xfrm>
          <a:prstGeom prst="rect">
            <a:avLst/>
          </a:prstGeom>
        </p:spPr>
        <p:txBody>
          <a:bodyPr wrap="square">
            <a:spAutoFit/>
          </a:bodyPr>
          <a:lstStyle/>
          <a:p>
            <a:r>
              <a:rPr lang="en-IN" dirty="0">
                <a:solidFill>
                  <a:srgbClr val="333333"/>
                </a:solidFill>
                <a:latin typeface="verdana" panose="020B0604030504040204" pitchFamily="34" charset="0"/>
              </a:rPr>
              <a:t>Select Date of Birth (dob) and Employee Number (empno) from the relation </a:t>
            </a:r>
            <a:r>
              <a:rPr lang="en-IN" dirty="0" smtClean="0">
                <a:solidFill>
                  <a:srgbClr val="333333"/>
                </a:solidFill>
                <a:latin typeface="verdana" panose="020B0604030504040204" pitchFamily="34" charset="0"/>
              </a:rPr>
              <a:t>EMPLOYE or </a:t>
            </a:r>
            <a:r>
              <a:rPr lang="en-IN" dirty="0">
                <a:solidFill>
                  <a:srgbClr val="333333"/>
                </a:solidFill>
                <a:latin typeface="verdana" panose="020B0604030504040204" pitchFamily="34" charset="0"/>
              </a:rPr>
              <a:t>Select Date of Birth (dob) and Employee Number (empno) from the relation </a:t>
            </a:r>
            <a:r>
              <a:rPr lang="en-IN" dirty="0" smtClean="0">
                <a:solidFill>
                  <a:srgbClr val="333333"/>
                </a:solidFill>
                <a:latin typeface="verdana" panose="020B0604030504040204" pitchFamily="34" charset="0"/>
              </a:rPr>
              <a:t>EMPLOYE </a:t>
            </a:r>
            <a:r>
              <a:rPr lang="en-IN" dirty="0">
                <a:solidFill>
                  <a:srgbClr val="333333"/>
                </a:solidFill>
                <a:latin typeface="verdana" panose="020B0604030504040204" pitchFamily="34" charset="0"/>
              </a:rPr>
              <a:t>whose date of birth is before 1980</a:t>
            </a:r>
          </a:p>
        </p:txBody>
      </p:sp>
      <p:sp>
        <p:nvSpPr>
          <p:cNvPr id="21" name="Rectangle 20"/>
          <p:cNvSpPr/>
          <p:nvPr/>
        </p:nvSpPr>
        <p:spPr>
          <a:xfrm>
            <a:off x="228600" y="5065693"/>
            <a:ext cx="8458200" cy="954107"/>
          </a:xfrm>
          <a:prstGeom prst="rect">
            <a:avLst/>
          </a:prstGeom>
        </p:spPr>
        <p:txBody>
          <a:bodyPr wrap="square">
            <a:spAutoFit/>
          </a:bodyPr>
          <a:lstStyle/>
          <a:p>
            <a:r>
              <a:rPr lang="en-IN" sz="2800" dirty="0">
                <a:solidFill>
                  <a:srgbClr val="C00000"/>
                </a:solidFill>
                <a:latin typeface="verdana" panose="020B0604030504040204" pitchFamily="34" charset="0"/>
              </a:rPr>
              <a:t>(r</a:t>
            </a:r>
            <a:r>
              <a:rPr lang="en-IN" sz="2800" dirty="0" smtClean="0">
                <a:solidFill>
                  <a:srgbClr val="C00000"/>
                </a:solidFill>
                <a:latin typeface="verdana" panose="020B0604030504040204" pitchFamily="34" charset="0"/>
              </a:rPr>
              <a:t>)=∏</a:t>
            </a:r>
            <a:r>
              <a:rPr lang="en-IN" sz="2800" baseline="-25000" dirty="0">
                <a:solidFill>
                  <a:srgbClr val="C00000"/>
                </a:solidFill>
                <a:latin typeface="verdana" panose="020B0604030504040204" pitchFamily="34" charset="0"/>
              </a:rPr>
              <a:t>dob, </a:t>
            </a:r>
            <a:r>
              <a:rPr lang="en-IN" sz="2800" baseline="-25000" dirty="0" smtClean="0">
                <a:solidFill>
                  <a:srgbClr val="C00000"/>
                </a:solidFill>
                <a:latin typeface="verdana" panose="020B0604030504040204" pitchFamily="34" charset="0"/>
              </a:rPr>
              <a:t>empno</a:t>
            </a:r>
            <a:r>
              <a:rPr lang="en-IN" sz="2800" dirty="0" smtClean="0">
                <a:solidFill>
                  <a:srgbClr val="C00000"/>
                </a:solidFill>
                <a:latin typeface="verdana" panose="020B0604030504040204" pitchFamily="34" charset="0"/>
              </a:rPr>
              <a:t>(EMPLOYEE)</a:t>
            </a:r>
          </a:p>
          <a:p>
            <a:r>
              <a:rPr lang="en-IN" sz="2800" dirty="0">
                <a:solidFill>
                  <a:srgbClr val="C00000"/>
                </a:solidFill>
                <a:latin typeface="verdana" panose="020B0604030504040204" pitchFamily="34" charset="0"/>
              </a:rPr>
              <a:t>(r</a:t>
            </a:r>
            <a:r>
              <a:rPr lang="en-IN" sz="2800" dirty="0" smtClean="0">
                <a:solidFill>
                  <a:srgbClr val="C00000"/>
                </a:solidFill>
                <a:latin typeface="verdana" panose="020B0604030504040204" pitchFamily="34" charset="0"/>
              </a:rPr>
              <a:t>)=∏</a:t>
            </a:r>
            <a:r>
              <a:rPr lang="en-IN" sz="2800" baseline="-25000" dirty="0">
                <a:solidFill>
                  <a:srgbClr val="C00000"/>
                </a:solidFill>
                <a:latin typeface="verdana" panose="020B0604030504040204" pitchFamily="34" charset="0"/>
              </a:rPr>
              <a:t>dob, </a:t>
            </a:r>
            <a:r>
              <a:rPr lang="en-IN" sz="2800" baseline="-25000" dirty="0" smtClean="0">
                <a:solidFill>
                  <a:srgbClr val="C00000"/>
                </a:solidFill>
                <a:latin typeface="verdana" panose="020B0604030504040204" pitchFamily="34" charset="0"/>
              </a:rPr>
              <a:t>empno </a:t>
            </a:r>
            <a:r>
              <a:rPr lang="en-IN" sz="2800" dirty="0" smtClean="0">
                <a:solidFill>
                  <a:srgbClr val="C00000"/>
                </a:solidFill>
                <a:latin typeface="verdana" panose="020B0604030504040204" pitchFamily="34" charset="0"/>
              </a:rPr>
              <a:t>[</a:t>
            </a:r>
            <a:r>
              <a:rPr lang="el-GR" sz="2800" dirty="0" smtClean="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dob&lt;’01-Jan-1980′</a:t>
            </a:r>
            <a:r>
              <a:rPr lang="en-IN" sz="2800" dirty="0">
                <a:solidFill>
                  <a:srgbClr val="C00000"/>
                </a:solidFill>
                <a:latin typeface="verdana" panose="020B0604030504040204" pitchFamily="34" charset="0"/>
              </a:rPr>
              <a:t>(EMPLOYEE</a:t>
            </a:r>
            <a:r>
              <a:rPr lang="en-IN" sz="2800" dirty="0" smtClean="0">
                <a:solidFill>
                  <a:srgbClr val="C00000"/>
                </a:solidFill>
                <a:latin typeface="verdana" panose="020B0604030504040204" pitchFamily="34" charset="0"/>
              </a:rPr>
              <a:t>)]</a:t>
            </a:r>
            <a:endParaRPr lang="en-IN" sz="2800" dirty="0">
              <a:solidFill>
                <a:srgbClr val="C00000"/>
              </a:solidFill>
              <a:latin typeface="verdana" panose="020B0604030504040204" pitchFamily="34" charset="0"/>
            </a:endParaRPr>
          </a:p>
        </p:txBody>
      </p:sp>
    </p:spTree>
    <p:extLst>
      <p:ext uri="{BB962C8B-B14F-4D97-AF65-F5344CB8AC3E}">
        <p14:creationId xmlns:p14="http://schemas.microsoft.com/office/powerpoint/2010/main" xmlns="" val="3663094552"/>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vert="horz" anchor="b" anchorCtr="0">
            <a:normAutofit/>
          </a:bodyPr>
          <a:lstStyle/>
          <a:p>
            <a:pPr>
              <a:spcBef>
                <a:spcPts val="700"/>
              </a:spcBef>
              <a:buClr>
                <a:schemeClr val="accent2"/>
              </a:buClr>
              <a:buSzPct val="60000"/>
            </a:pPr>
            <a:r>
              <a:rPr lang="en-IN" dirty="0" smtClean="0"/>
              <a:t>UNION</a:t>
            </a:r>
            <a:endParaRPr lang="en-IN" dirty="0"/>
          </a:p>
        </p:txBody>
      </p:sp>
      <p:grpSp>
        <p:nvGrpSpPr>
          <p:cNvPr id="3" name="Group 2"/>
          <p:cNvGrpSpPr/>
          <p:nvPr/>
        </p:nvGrpSpPr>
        <p:grpSpPr>
          <a:xfrm>
            <a:off x="381000" y="1168569"/>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smtClean="0">
                  <a:solidFill>
                    <a:schemeClr val="bg2">
                      <a:lumMod val="25000"/>
                    </a:schemeClr>
                  </a:solidFill>
                  <a:latin typeface="Verdana" panose="020B0604030504040204" pitchFamily="34" charset="0"/>
                  <a:ea typeface="Verdana" panose="020B0604030504040204" pitchFamily="34" charset="0"/>
                </a:rPr>
                <a:t>Union</a:t>
              </a:r>
              <a:endParaRPr lang="en-IN" sz="2400" dirty="0">
                <a:solidFill>
                  <a:schemeClr val="bg2">
                    <a:lumMod val="25000"/>
                  </a:schemeClr>
                </a:solidFill>
                <a:latin typeface="Verdana" panose="020B0604030504040204" pitchFamily="34" charset="0"/>
                <a:ea typeface="Verdana" panose="020B0604030504040204" pitchFamily="34" charset="0"/>
              </a:endParaRP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57200" y="2337137"/>
            <a:ext cx="8229600" cy="1015663"/>
          </a:xfrm>
          <a:prstGeom prst="rect">
            <a:avLst/>
          </a:prstGeom>
        </p:spPr>
        <p:txBody>
          <a:bodyPr wrap="square">
            <a:spAutoFit/>
          </a:bodyPr>
          <a:lstStyle/>
          <a:p>
            <a:pPr marL="285750" indent="-285750">
              <a:buFont typeface="Arial" panose="020B0604020202020204" pitchFamily="34" charset="0"/>
              <a:buChar char="•"/>
            </a:pPr>
            <a:r>
              <a:rPr lang="en-IN" sz="2000" b="1" i="1" dirty="0" smtClean="0">
                <a:latin typeface="Verdana" panose="020B0604030504040204" pitchFamily="34" charset="0"/>
                <a:ea typeface="Verdana" panose="020B0604030504040204" pitchFamily="34" charset="0"/>
              </a:rPr>
              <a:t>r</a:t>
            </a:r>
            <a:r>
              <a:rPr lang="en-IN" sz="2000" dirty="0" smtClean="0">
                <a:latin typeface="Verdana" panose="020B0604030504040204" pitchFamily="34" charset="0"/>
                <a:ea typeface="Verdana" panose="020B0604030504040204" pitchFamily="34" charset="0"/>
              </a:rPr>
              <a:t>, </a:t>
            </a:r>
            <a:r>
              <a:rPr lang="en-IN" sz="2000" dirty="0">
                <a:latin typeface="Verdana" panose="020B0604030504040204" pitchFamily="34" charset="0"/>
                <a:ea typeface="Verdana" panose="020B0604030504040204" pitchFamily="34" charset="0"/>
              </a:rPr>
              <a:t>and </a:t>
            </a:r>
            <a:r>
              <a:rPr lang="en-IN" sz="2000" b="1" i="1" dirty="0" smtClean="0">
                <a:latin typeface="Verdana" panose="020B0604030504040204" pitchFamily="34" charset="0"/>
                <a:ea typeface="Verdana" panose="020B0604030504040204" pitchFamily="34" charset="0"/>
              </a:rPr>
              <a:t>s</a:t>
            </a:r>
            <a:r>
              <a:rPr lang="en-IN" sz="2000" dirty="0" smtClean="0">
                <a:latin typeface="Verdana" panose="020B0604030504040204" pitchFamily="34" charset="0"/>
                <a:ea typeface="Verdana" panose="020B0604030504040204" pitchFamily="34" charset="0"/>
              </a:rPr>
              <a:t> </a:t>
            </a:r>
            <a:r>
              <a:rPr lang="en-IN" sz="2000" dirty="0">
                <a:latin typeface="Verdana" panose="020B0604030504040204" pitchFamily="34" charset="0"/>
                <a:ea typeface="Verdana" panose="020B0604030504040204" pitchFamily="34" charset="0"/>
              </a:rPr>
              <a:t>must have the same number of attributes.</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Duplicate tuples are automatically eliminated.</a:t>
            </a:r>
          </a:p>
        </p:txBody>
      </p:sp>
      <p:sp>
        <p:nvSpPr>
          <p:cNvPr id="17" name="Rectangle 16"/>
          <p:cNvSpPr/>
          <p:nvPr/>
        </p:nvSpPr>
        <p:spPr>
          <a:xfrm>
            <a:off x="457200" y="1600200"/>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
            </a:r>
            <a:r>
              <a:rPr lang="en-IN" sz="3200" baseline="-25000" dirty="0" smtClean="0">
                <a:solidFill>
                  <a:srgbClr val="FFC000"/>
                </a:solidFill>
                <a:latin typeface="Verdana" panose="020B0604030504040204" pitchFamily="34" charset="0"/>
                <a:ea typeface="Verdana" panose="020B0604030504040204" pitchFamily="34" charset="0"/>
              </a:rPr>
              <a:t>attribute-list</a:t>
            </a:r>
            <a:r>
              <a:rPr lang="en-IN" sz="3200" baseline="-25000" dirty="0">
                <a:solidFill>
                  <a:srgbClr val="FFC000"/>
                </a:solidFill>
                <a:latin typeface="Verdana" panose="020B0604030504040204" pitchFamily="34" charset="0"/>
                <a:ea typeface="Verdana" panose="020B0604030504040204" pitchFamily="34" charset="0"/>
              </a:rPr>
              <a:t>&gt;</a:t>
            </a:r>
            <a:r>
              <a:rPr lang="en-IN" sz="3200" dirty="0">
                <a:solidFill>
                  <a:srgbClr val="FFC000"/>
                </a:solidFill>
                <a:latin typeface="Verdana" panose="020B0604030504040204" pitchFamily="34" charset="0"/>
                <a:ea typeface="Verdana" panose="020B0604030504040204" pitchFamily="34" charset="0"/>
              </a:rPr>
              <a:t>(r</a:t>
            </a:r>
            <a:r>
              <a:rPr lang="en-IN" sz="3200" dirty="0" smtClean="0">
                <a:solidFill>
                  <a:srgbClr val="FFC000"/>
                </a:solidFill>
                <a:latin typeface="Verdana" panose="020B0604030504040204" pitchFamily="34" charset="0"/>
                <a:ea typeface="Verdana" panose="020B0604030504040204" pitchFamily="34" charset="0"/>
              </a:rPr>
              <a:t>) </a:t>
            </a:r>
            <a:r>
              <a:rPr lang="en-IN" sz="3200" dirty="0" smtClean="0">
                <a:solidFill>
                  <a:srgbClr val="FF0000"/>
                </a:solidFill>
                <a:latin typeface="Verdana" panose="020B0604030504040204" pitchFamily="34" charset="0"/>
              </a:rPr>
              <a:t>U</a:t>
            </a:r>
            <a:r>
              <a:rPr lang="en-IN" sz="3200" dirty="0" smtClean="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a:t>
            </a:r>
            <a:r>
              <a:rPr lang="en-IN" sz="3200" baseline="-25000" dirty="0" smtClean="0">
                <a:solidFill>
                  <a:srgbClr val="FFC000"/>
                </a:solidFill>
                <a:latin typeface="Verdana" panose="020B0604030504040204" pitchFamily="34" charset="0"/>
                <a:ea typeface="Verdana" panose="020B0604030504040204" pitchFamily="34" charset="0"/>
              </a:rPr>
              <a:t>&gt;</a:t>
            </a:r>
            <a:r>
              <a:rPr lang="en-IN" sz="3200" dirty="0" smtClean="0">
                <a:solidFill>
                  <a:srgbClr val="FFC000"/>
                </a:solidFill>
                <a:latin typeface="Verdana" panose="020B0604030504040204" pitchFamily="34" charset="0"/>
                <a:ea typeface="Verdana" panose="020B0604030504040204" pitchFamily="34" charset="0"/>
              </a:rPr>
              <a:t>(S) </a:t>
            </a:r>
            <a:endParaRPr lang="en-IN" sz="3200" dirty="0">
              <a:solidFill>
                <a:srgbClr val="FFC000"/>
              </a:solidFill>
              <a:latin typeface="Verdana" panose="020B0604030504040204" pitchFamily="34" charset="0"/>
              <a:ea typeface="Verdana" panose="020B0604030504040204" pitchFamily="34" charset="0"/>
            </a:endParaRPr>
          </a:p>
        </p:txBody>
      </p:sp>
      <p:sp>
        <p:nvSpPr>
          <p:cNvPr id="4" name="Rectangle 3"/>
          <p:cNvSpPr/>
          <p:nvPr/>
        </p:nvSpPr>
        <p:spPr>
          <a:xfrm>
            <a:off x="190499" y="4267200"/>
            <a:ext cx="8762999" cy="646331"/>
          </a:xfrm>
          <a:prstGeom prst="rect">
            <a:avLst/>
          </a:prstGeom>
        </p:spPr>
        <p:txBody>
          <a:bodyPr wrap="square">
            <a:spAutoFit/>
          </a:bodyPr>
          <a:lstStyle/>
          <a:p>
            <a:r>
              <a:rPr lang="en-IN" sz="2800" dirty="0">
                <a:solidFill>
                  <a:srgbClr val="C00000"/>
                </a:solidFill>
                <a:latin typeface="verdana" panose="020B0604030504040204" pitchFamily="34" charset="0"/>
              </a:rPr>
              <a:t>(r</a:t>
            </a:r>
            <a:r>
              <a:rPr lang="en-IN" sz="2800" dirty="0" smtClean="0">
                <a:solidFill>
                  <a:srgbClr val="C00000"/>
                </a:solidFill>
                <a:latin typeface="verdana" panose="020B0604030504040204" pitchFamily="34" charset="0"/>
              </a:rPr>
              <a:t>)=∏ </a:t>
            </a:r>
            <a:r>
              <a:rPr lang="en-IN" sz="2800" baseline="-25000" dirty="0" smtClean="0">
                <a:solidFill>
                  <a:srgbClr val="C00000"/>
                </a:solidFill>
                <a:latin typeface="verdana" panose="020B0604030504040204" pitchFamily="34" charset="0"/>
              </a:rPr>
              <a:t>cName</a:t>
            </a:r>
            <a:r>
              <a:rPr lang="en-IN" sz="2800" dirty="0" smtClean="0">
                <a:solidFill>
                  <a:srgbClr val="C00000"/>
                </a:solidFill>
                <a:latin typeface="verdana" panose="020B0604030504040204" pitchFamily="34" charset="0"/>
              </a:rPr>
              <a:t> </a:t>
            </a:r>
            <a:r>
              <a:rPr lang="en-IN" sz="2800" dirty="0">
                <a:solidFill>
                  <a:srgbClr val="C00000"/>
                </a:solidFill>
                <a:latin typeface="verdana" panose="020B0604030504040204" pitchFamily="34" charset="0"/>
              </a:rPr>
              <a:t>(BOOK) </a:t>
            </a:r>
            <a:r>
              <a:rPr lang="en-IN" sz="3600" dirty="0">
                <a:solidFill>
                  <a:srgbClr val="FDE139"/>
                </a:solidFill>
                <a:latin typeface="verdana" panose="020B0604030504040204" pitchFamily="34" charset="0"/>
              </a:rPr>
              <a:t>∪</a:t>
            </a:r>
            <a:r>
              <a:rPr lang="en-IN" sz="2800" dirty="0">
                <a:solidFill>
                  <a:srgbClr val="C00000"/>
                </a:solidFill>
                <a:latin typeface="verdana" panose="020B0604030504040204" pitchFamily="34" charset="0"/>
              </a:rPr>
              <a:t> ∏ </a:t>
            </a:r>
            <a:r>
              <a:rPr lang="en-IN" sz="2800" baseline="-25000" dirty="0">
                <a:solidFill>
                  <a:srgbClr val="C00000"/>
                </a:solidFill>
                <a:latin typeface="verdana" panose="020B0604030504040204" pitchFamily="34" charset="0"/>
              </a:rPr>
              <a:t>cName</a:t>
            </a:r>
            <a:r>
              <a:rPr lang="en-IN" sz="2800" dirty="0" smtClean="0">
                <a:solidFill>
                  <a:srgbClr val="C00000"/>
                </a:solidFill>
                <a:latin typeface="verdana" panose="020B0604030504040204" pitchFamily="34" charset="0"/>
              </a:rPr>
              <a:t> </a:t>
            </a:r>
            <a:r>
              <a:rPr lang="en-IN" sz="2800" dirty="0">
                <a:solidFill>
                  <a:srgbClr val="C00000"/>
                </a:solidFill>
                <a:latin typeface="verdana" panose="020B0604030504040204" pitchFamily="34" charset="0"/>
              </a:rPr>
              <a:t>(COMPUTER)</a:t>
            </a:r>
          </a:p>
        </p:txBody>
      </p:sp>
      <p:sp>
        <p:nvSpPr>
          <p:cNvPr id="5" name="Rectangle 4"/>
          <p:cNvSpPr/>
          <p:nvPr/>
        </p:nvSpPr>
        <p:spPr>
          <a:xfrm>
            <a:off x="101597" y="3669774"/>
            <a:ext cx="8877301" cy="646331"/>
          </a:xfrm>
          <a:prstGeom prst="rect">
            <a:avLst/>
          </a:prstGeom>
        </p:spPr>
        <p:txBody>
          <a:bodyPr wrap="square">
            <a:spAutoFit/>
          </a:bodyPr>
          <a:lstStyle/>
          <a:p>
            <a:r>
              <a:rPr lang="en-IN" dirty="0" smtClean="0">
                <a:latin typeface="Verdana" panose="020B0604030504040204" pitchFamily="34" charset="0"/>
                <a:ea typeface="Verdana" panose="020B0604030504040204" pitchFamily="34" charset="0"/>
              </a:rPr>
              <a:t>Selects the </a:t>
            </a:r>
            <a:r>
              <a:rPr lang="en-IN" dirty="0">
                <a:latin typeface="Verdana" panose="020B0604030504040204" pitchFamily="34" charset="0"/>
                <a:ea typeface="Verdana" panose="020B0604030504040204" pitchFamily="34" charset="0"/>
              </a:rPr>
              <a:t>customer name who have either purchased a book or a computer or both.</a:t>
            </a:r>
          </a:p>
        </p:txBody>
      </p:sp>
    </p:spTree>
    <p:extLst>
      <p:ext uri="{BB962C8B-B14F-4D97-AF65-F5344CB8AC3E}">
        <p14:creationId xmlns:p14="http://schemas.microsoft.com/office/powerpoint/2010/main" xmlns="" val="1776006527"/>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8" name="Group 7"/>
          <p:cNvGrpSpPr/>
          <p:nvPr/>
        </p:nvGrpSpPr>
        <p:grpSpPr>
          <a:xfrm>
            <a:off x="361694" y="1168567"/>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smtClean="0">
                  <a:solidFill>
                    <a:schemeClr val="bg2">
                      <a:lumMod val="25000"/>
                    </a:schemeClr>
                  </a:solidFill>
                  <a:latin typeface="Verdana" panose="020B0604030504040204" pitchFamily="34" charset="0"/>
                  <a:ea typeface="Verdana" panose="020B0604030504040204" pitchFamily="34" charset="0"/>
                </a:rPr>
                <a:t>Intersection</a:t>
              </a:r>
              <a:endParaRPr lang="en-IN" sz="2400" dirty="0">
                <a:solidFill>
                  <a:schemeClr val="bg2">
                    <a:lumMod val="25000"/>
                  </a:schemeClr>
                </a:solidFill>
                <a:latin typeface="Verdana" panose="020B0604030504040204" pitchFamily="34" charset="0"/>
                <a:ea typeface="Verdana" panose="020B0604030504040204" pitchFamily="34" charset="0"/>
              </a:endParaRP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smtClean="0">
                  <a:solidFill>
                    <a:srgbClr val="000000"/>
                  </a:solidFill>
                  <a:latin typeface="Verdana" panose="020B0604030504040204" pitchFamily="34" charset="0"/>
                </a:rPr>
                <a:t> </a:t>
              </a:r>
              <a:r>
                <a:rPr lang="en-IN" sz="2400" dirty="0">
                  <a:solidFill>
                    <a:srgbClr val="000000"/>
                  </a:solidFill>
                  <a:latin typeface="Verdana" panose="020B0604030504040204" pitchFamily="34" charset="0"/>
                </a:rPr>
                <a:t>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smtClean="0">
                  <a:solidFill>
                    <a:srgbClr val="333333"/>
                  </a:solidFill>
                  <a:latin typeface="verdana" panose="020B0604030504040204" pitchFamily="34" charset="0"/>
                </a:rPr>
                <a:t>(∩)</a:t>
              </a:r>
              <a:endParaRPr lang="en-IN" sz="2400" dirty="0"/>
            </a:p>
          </p:txBody>
        </p:sp>
      </p:grpSp>
      <p:sp>
        <p:nvSpPr>
          <p:cNvPr id="12" name="Title 1"/>
          <p:cNvSpPr txBox="1">
            <a:spLocks/>
          </p:cNvSpPr>
          <p:nvPr/>
        </p:nvSpPr>
        <p:spPr>
          <a:xfrm>
            <a:off x="457200" y="0"/>
            <a:ext cx="8229600"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pPr>
            <a:r>
              <a:rPr lang="en-IN" dirty="0" smtClean="0"/>
              <a:t>INTERSECTION</a:t>
            </a:r>
            <a:endParaRPr lang="en-IN" dirty="0"/>
          </a:p>
        </p:txBody>
      </p:sp>
      <p:sp>
        <p:nvSpPr>
          <p:cNvPr id="15" name="Rectangle 14"/>
          <p:cNvSpPr/>
          <p:nvPr/>
        </p:nvSpPr>
        <p:spPr>
          <a:xfrm>
            <a:off x="457200" y="2337137"/>
            <a:ext cx="8229600" cy="1015663"/>
          </a:xfrm>
          <a:prstGeom prst="rect">
            <a:avLst/>
          </a:prstGeom>
        </p:spPr>
        <p:txBody>
          <a:bodyPr wrap="square">
            <a:spAutoFit/>
          </a:bodyPr>
          <a:lstStyle/>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r, and s must have the same number of attributes.</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Duplicate tuples are automatically eliminated.</a:t>
            </a:r>
          </a:p>
        </p:txBody>
      </p:sp>
      <p:sp>
        <p:nvSpPr>
          <p:cNvPr id="17" name="Rectangle 16"/>
          <p:cNvSpPr/>
          <p:nvPr/>
        </p:nvSpPr>
        <p:spPr>
          <a:xfrm>
            <a:off x="457200" y="1600200"/>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
            </a:r>
            <a:r>
              <a:rPr lang="en-IN" sz="3200" baseline="-25000" dirty="0" smtClean="0">
                <a:solidFill>
                  <a:srgbClr val="FFC000"/>
                </a:solidFill>
                <a:latin typeface="Verdana" panose="020B0604030504040204" pitchFamily="34" charset="0"/>
                <a:ea typeface="Verdana" panose="020B0604030504040204" pitchFamily="34" charset="0"/>
              </a:rPr>
              <a:t>attribute-list</a:t>
            </a:r>
            <a:r>
              <a:rPr lang="en-IN" sz="3200" baseline="-25000" dirty="0">
                <a:solidFill>
                  <a:srgbClr val="FFC000"/>
                </a:solidFill>
                <a:latin typeface="Verdana" panose="020B0604030504040204" pitchFamily="34" charset="0"/>
                <a:ea typeface="Verdana" panose="020B0604030504040204" pitchFamily="34" charset="0"/>
              </a:rPr>
              <a:t>&gt;</a:t>
            </a:r>
            <a:r>
              <a:rPr lang="en-IN" sz="3200" dirty="0">
                <a:solidFill>
                  <a:srgbClr val="FFC000"/>
                </a:solidFill>
                <a:latin typeface="Verdana" panose="020B0604030504040204" pitchFamily="34" charset="0"/>
                <a:ea typeface="Verdana" panose="020B0604030504040204" pitchFamily="34" charset="0"/>
              </a:rPr>
              <a:t>(r</a:t>
            </a:r>
            <a:r>
              <a:rPr lang="en-IN" sz="3200" dirty="0" smtClean="0">
                <a:solidFill>
                  <a:srgbClr val="FFC000"/>
                </a:solidFill>
                <a:latin typeface="Verdana" panose="020B0604030504040204" pitchFamily="34" charset="0"/>
                <a:ea typeface="Verdana" panose="020B0604030504040204" pitchFamily="34" charset="0"/>
              </a:rPr>
              <a:t>) </a:t>
            </a:r>
            <a:r>
              <a:rPr lang="en-IN" sz="3200" b="1" dirty="0" smtClean="0">
                <a:solidFill>
                  <a:srgbClr val="FF0000"/>
                </a:solidFill>
                <a:latin typeface="Verdana" panose="020B0604030504040204" pitchFamily="34" charset="0"/>
              </a:rPr>
              <a:t>∩</a:t>
            </a:r>
            <a:r>
              <a:rPr lang="en-IN" sz="3200" dirty="0" smtClean="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a:t>
            </a:r>
            <a:r>
              <a:rPr lang="en-IN" sz="3200" baseline="-25000" dirty="0" smtClean="0">
                <a:solidFill>
                  <a:srgbClr val="FFC000"/>
                </a:solidFill>
                <a:latin typeface="Verdana" panose="020B0604030504040204" pitchFamily="34" charset="0"/>
                <a:ea typeface="Verdana" panose="020B0604030504040204" pitchFamily="34" charset="0"/>
              </a:rPr>
              <a:t>&gt;</a:t>
            </a:r>
            <a:r>
              <a:rPr lang="en-IN" sz="3200" dirty="0" smtClean="0">
                <a:solidFill>
                  <a:srgbClr val="FFC000"/>
                </a:solidFill>
                <a:latin typeface="Verdana" panose="020B0604030504040204" pitchFamily="34" charset="0"/>
                <a:ea typeface="Verdana" panose="020B0604030504040204" pitchFamily="34" charset="0"/>
              </a:rPr>
              <a:t>(S) </a:t>
            </a:r>
            <a:endParaRPr lang="en-IN" sz="3200" dirty="0">
              <a:solidFill>
                <a:srgbClr val="FFC000"/>
              </a:solidFill>
              <a:latin typeface="Verdana" panose="020B0604030504040204" pitchFamily="34" charset="0"/>
              <a:ea typeface="Verdana" panose="020B0604030504040204" pitchFamily="34" charset="0"/>
            </a:endParaRPr>
          </a:p>
        </p:txBody>
      </p:sp>
      <p:sp>
        <p:nvSpPr>
          <p:cNvPr id="9" name="Rectangle 8"/>
          <p:cNvSpPr/>
          <p:nvPr/>
        </p:nvSpPr>
        <p:spPr>
          <a:xfrm>
            <a:off x="190499" y="4267200"/>
            <a:ext cx="8762999" cy="646331"/>
          </a:xfrm>
          <a:prstGeom prst="rect">
            <a:avLst/>
          </a:prstGeom>
        </p:spPr>
        <p:txBody>
          <a:bodyPr wrap="square">
            <a:spAutoFit/>
          </a:bodyPr>
          <a:lstStyle/>
          <a:p>
            <a:r>
              <a:rPr lang="en-IN" sz="2800" dirty="0">
                <a:solidFill>
                  <a:srgbClr val="C00000"/>
                </a:solidFill>
                <a:latin typeface="verdana" panose="020B0604030504040204" pitchFamily="34" charset="0"/>
              </a:rPr>
              <a:t>(r</a:t>
            </a:r>
            <a:r>
              <a:rPr lang="en-IN" sz="2800" dirty="0" smtClean="0">
                <a:solidFill>
                  <a:srgbClr val="C00000"/>
                </a:solidFill>
                <a:latin typeface="verdana" panose="020B0604030504040204" pitchFamily="34" charset="0"/>
              </a:rPr>
              <a:t>)=∏ </a:t>
            </a:r>
            <a:r>
              <a:rPr lang="en-IN" sz="2800" baseline="-25000" dirty="0">
                <a:solidFill>
                  <a:srgbClr val="C00000"/>
                </a:solidFill>
                <a:latin typeface="verdana" panose="020B0604030504040204" pitchFamily="34" charset="0"/>
              </a:rPr>
              <a:t>cName</a:t>
            </a:r>
            <a:r>
              <a:rPr lang="en-IN" sz="2800" dirty="0" smtClean="0">
                <a:solidFill>
                  <a:srgbClr val="C00000"/>
                </a:solidFill>
                <a:latin typeface="verdana" panose="020B0604030504040204" pitchFamily="34" charset="0"/>
              </a:rPr>
              <a:t> </a:t>
            </a:r>
            <a:r>
              <a:rPr lang="en-IN" sz="2800" dirty="0">
                <a:solidFill>
                  <a:srgbClr val="C00000"/>
                </a:solidFill>
                <a:latin typeface="verdana" panose="020B0604030504040204" pitchFamily="34" charset="0"/>
              </a:rPr>
              <a:t>(BOOK) </a:t>
            </a:r>
            <a:r>
              <a:rPr lang="en-IN" sz="3600" dirty="0">
                <a:solidFill>
                  <a:srgbClr val="FDE139"/>
                </a:solidFill>
                <a:latin typeface="verdana" panose="020B0604030504040204" pitchFamily="34" charset="0"/>
              </a:rPr>
              <a:t>∩</a:t>
            </a:r>
            <a:r>
              <a:rPr lang="en-IN" sz="2800" dirty="0" smtClean="0">
                <a:solidFill>
                  <a:srgbClr val="C00000"/>
                </a:solidFill>
                <a:latin typeface="verdana" panose="020B0604030504040204" pitchFamily="34" charset="0"/>
              </a:rPr>
              <a:t> </a:t>
            </a:r>
            <a:r>
              <a:rPr lang="en-IN" sz="2800" dirty="0">
                <a:solidFill>
                  <a:srgbClr val="C00000"/>
                </a:solidFill>
                <a:latin typeface="verdana" panose="020B0604030504040204" pitchFamily="34" charset="0"/>
              </a:rPr>
              <a:t>∏ </a:t>
            </a:r>
            <a:r>
              <a:rPr lang="en-IN" sz="2800" baseline="-25000" dirty="0">
                <a:solidFill>
                  <a:srgbClr val="C00000"/>
                </a:solidFill>
                <a:latin typeface="verdana" panose="020B0604030504040204" pitchFamily="34" charset="0"/>
              </a:rPr>
              <a:t>cName</a:t>
            </a:r>
            <a:r>
              <a:rPr lang="en-IN" sz="2800" dirty="0" smtClean="0">
                <a:solidFill>
                  <a:srgbClr val="C00000"/>
                </a:solidFill>
                <a:latin typeface="verdana" panose="020B0604030504040204" pitchFamily="34" charset="0"/>
              </a:rPr>
              <a:t> </a:t>
            </a:r>
            <a:r>
              <a:rPr lang="en-IN" sz="2800" dirty="0">
                <a:solidFill>
                  <a:srgbClr val="C00000"/>
                </a:solidFill>
                <a:latin typeface="verdana" panose="020B0604030504040204" pitchFamily="34" charset="0"/>
              </a:rPr>
              <a:t>(COMPUTER)</a:t>
            </a:r>
          </a:p>
        </p:txBody>
      </p:sp>
      <p:sp>
        <p:nvSpPr>
          <p:cNvPr id="10" name="Rectangle 9"/>
          <p:cNvSpPr/>
          <p:nvPr/>
        </p:nvSpPr>
        <p:spPr>
          <a:xfrm>
            <a:off x="127001" y="3670300"/>
            <a:ext cx="8826497" cy="646331"/>
          </a:xfrm>
          <a:prstGeom prst="rect">
            <a:avLst/>
          </a:prstGeom>
        </p:spPr>
        <p:txBody>
          <a:bodyPr wrap="square">
            <a:spAutoFit/>
          </a:bodyPr>
          <a:lstStyle/>
          <a:p>
            <a:r>
              <a:rPr lang="en-IN" dirty="0">
                <a:latin typeface="Verdana" panose="020B0604030504040204" pitchFamily="34" charset="0"/>
                <a:ea typeface="Verdana" panose="020B0604030504040204" pitchFamily="34" charset="0"/>
              </a:rPr>
              <a:t>Projects the customer name who have purchased a book and a computer both.</a:t>
            </a:r>
          </a:p>
        </p:txBody>
      </p:sp>
    </p:spTree>
    <p:extLst>
      <p:ext uri="{BB962C8B-B14F-4D97-AF65-F5344CB8AC3E}">
        <p14:creationId xmlns:p14="http://schemas.microsoft.com/office/powerpoint/2010/main" xmlns="" val="3844590690"/>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a:bodyPr>
          <a:lstStyle/>
          <a:p>
            <a:pPr lvl="0">
              <a:spcBef>
                <a:spcPts val="700"/>
              </a:spcBef>
              <a:buClr>
                <a:schemeClr val="accent2"/>
              </a:buClr>
              <a:buSzPct val="60000"/>
              <a:defRPr/>
            </a:pPr>
            <a:r>
              <a:rPr lang="en-IN" dirty="0" smtClean="0"/>
              <a:t>MINUS</a:t>
            </a:r>
            <a:endParaRPr lang="en-IN" b="1" dirty="0">
              <a:latin typeface="Arial" pitchFamily="34" charset="0"/>
              <a:cs typeface="Arial" pitchFamily="34" charset="0"/>
            </a:endParaRPr>
          </a:p>
        </p:txBody>
      </p:sp>
      <p:grpSp>
        <p:nvGrpSpPr>
          <p:cNvPr id="3" name="Group 2"/>
          <p:cNvGrpSpPr/>
          <p:nvPr/>
        </p:nvGrpSpPr>
        <p:grpSpPr>
          <a:xfrm>
            <a:off x="381000" y="1143000"/>
            <a:ext cx="4437911" cy="499765"/>
            <a:chOff x="457200" y="1269831"/>
            <a:chExt cx="4437911" cy="499765"/>
          </a:xfrm>
        </p:grpSpPr>
        <p:sp>
          <p:nvSpPr>
            <p:cNvPr id="7" name="Rectangle 6"/>
            <p:cNvSpPr/>
            <p:nvPr/>
          </p:nvSpPr>
          <p:spPr>
            <a:xfrm>
              <a:off x="457200" y="1295400"/>
              <a:ext cx="1295400" cy="461665"/>
            </a:xfrm>
            <a:prstGeom prst="rect">
              <a:avLst/>
            </a:prstGeom>
          </p:spPr>
          <p:txBody>
            <a:bodyPr wrap="square">
              <a:spAutoFit/>
            </a:bodyPr>
            <a:lstStyle/>
            <a:p>
              <a:r>
                <a:rPr lang="en-IN" sz="2400" dirty="0" smtClean="0">
                  <a:solidFill>
                    <a:schemeClr val="bg2">
                      <a:lumMod val="25000"/>
                    </a:schemeClr>
                  </a:solidFill>
                  <a:latin typeface="Verdana" panose="020B0604030504040204" pitchFamily="34" charset="0"/>
                  <a:ea typeface="Verdana" panose="020B0604030504040204" pitchFamily="34" charset="0"/>
                </a:rPr>
                <a:t>Minus</a:t>
              </a:r>
              <a:endParaRPr lang="en-IN" sz="2400" dirty="0">
                <a:solidFill>
                  <a:schemeClr val="bg2">
                    <a:lumMod val="25000"/>
                  </a:schemeClr>
                </a:solidFill>
                <a:latin typeface="Verdana" panose="020B0604030504040204" pitchFamily="34" charset="0"/>
                <a:ea typeface="Verdana" panose="020B0604030504040204" pitchFamily="34" charset="0"/>
              </a:endParaRPr>
            </a:p>
          </p:txBody>
        </p:sp>
        <p:sp>
          <p:nvSpPr>
            <p:cNvPr id="10" name="Rectangle 9"/>
            <p:cNvSpPr/>
            <p:nvPr/>
          </p:nvSpPr>
          <p:spPr>
            <a:xfrm>
              <a:off x="1447800" y="1269831"/>
              <a:ext cx="603050" cy="461665"/>
            </a:xfrm>
            <a:prstGeom prst="rect">
              <a:avLst/>
            </a:prstGeom>
          </p:spPr>
          <p:txBody>
            <a:bodyPr wrap="none">
              <a:spAutoFit/>
            </a:bodyPr>
            <a:lstStyle/>
            <a:p>
              <a:r>
                <a:rPr lang="en-IN" sz="2400" dirty="0" smtClean="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2" name="Rectangle 1"/>
            <p:cNvSpPr/>
            <p:nvPr/>
          </p:nvSpPr>
          <p:spPr>
            <a:xfrm>
              <a:off x="2277087" y="1307931"/>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smtClean="0">
                  <a:solidFill>
                    <a:srgbClr val="000000"/>
                  </a:solidFill>
                  <a:latin typeface="Verdana" panose="020B0604030504040204" pitchFamily="34" charset="0"/>
                </a:rPr>
                <a:t>- </a:t>
              </a:r>
              <a:r>
                <a:rPr lang="en-IN" sz="2400" dirty="0">
                  <a:solidFill>
                    <a:srgbClr val="000000"/>
                  </a:solidFill>
                  <a:latin typeface="Verdana" panose="020B0604030504040204" pitchFamily="34" charset="0"/>
                </a:rPr>
                <a:t>s</a:t>
              </a:r>
              <a:endParaRPr lang="en-IN" sz="2400" dirty="0"/>
            </a:p>
          </p:txBody>
        </p:sp>
      </p:grpSp>
      <p:sp>
        <p:nvSpPr>
          <p:cNvPr id="12" name="Rectangle 11"/>
          <p:cNvSpPr/>
          <p:nvPr/>
        </p:nvSpPr>
        <p:spPr>
          <a:xfrm>
            <a:off x="457200" y="2337137"/>
            <a:ext cx="8229600" cy="1015663"/>
          </a:xfrm>
          <a:prstGeom prst="rect">
            <a:avLst/>
          </a:prstGeom>
        </p:spPr>
        <p:txBody>
          <a:bodyPr wrap="square">
            <a:spAutoFit/>
          </a:bodyPr>
          <a:lstStyle/>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r, and s must have the same number of attributes.</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Duplicate tuples are automatically eliminated.</a:t>
            </a:r>
          </a:p>
        </p:txBody>
      </p:sp>
      <p:sp>
        <p:nvSpPr>
          <p:cNvPr id="13" name="Rectangle 12"/>
          <p:cNvSpPr/>
          <p:nvPr/>
        </p:nvSpPr>
        <p:spPr>
          <a:xfrm>
            <a:off x="457200" y="1600200"/>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
            </a:r>
            <a:r>
              <a:rPr lang="en-IN" sz="3200" baseline="-25000" dirty="0" smtClean="0">
                <a:solidFill>
                  <a:srgbClr val="FFC000"/>
                </a:solidFill>
                <a:latin typeface="Verdana" panose="020B0604030504040204" pitchFamily="34" charset="0"/>
                <a:ea typeface="Verdana" panose="020B0604030504040204" pitchFamily="34" charset="0"/>
              </a:rPr>
              <a:t>attribute-list</a:t>
            </a:r>
            <a:r>
              <a:rPr lang="en-IN" sz="3200" baseline="-25000" dirty="0">
                <a:solidFill>
                  <a:srgbClr val="FFC000"/>
                </a:solidFill>
                <a:latin typeface="Verdana" panose="020B0604030504040204" pitchFamily="34" charset="0"/>
                <a:ea typeface="Verdana" panose="020B0604030504040204" pitchFamily="34" charset="0"/>
              </a:rPr>
              <a:t>&gt;</a:t>
            </a:r>
            <a:r>
              <a:rPr lang="en-IN" sz="3200" dirty="0">
                <a:solidFill>
                  <a:srgbClr val="FFC000"/>
                </a:solidFill>
                <a:latin typeface="Verdana" panose="020B0604030504040204" pitchFamily="34" charset="0"/>
                <a:ea typeface="Verdana" panose="020B0604030504040204" pitchFamily="34" charset="0"/>
              </a:rPr>
              <a:t>(r</a:t>
            </a:r>
            <a:r>
              <a:rPr lang="en-IN" sz="3200" dirty="0" smtClean="0">
                <a:solidFill>
                  <a:srgbClr val="FFC000"/>
                </a:solidFill>
                <a:latin typeface="Verdana" panose="020B0604030504040204" pitchFamily="34" charset="0"/>
                <a:ea typeface="Verdana" panose="020B0604030504040204" pitchFamily="34" charset="0"/>
              </a:rPr>
              <a:t>) </a:t>
            </a:r>
            <a:r>
              <a:rPr lang="en-IN" sz="3200" b="1" dirty="0" smtClean="0">
                <a:solidFill>
                  <a:srgbClr val="FF0000"/>
                </a:solidFill>
                <a:latin typeface="Verdana" panose="020B0604030504040204" pitchFamily="34" charset="0"/>
                <a:ea typeface="Verdana" panose="020B0604030504040204" pitchFamily="34" charset="0"/>
              </a:rPr>
              <a:t>-</a:t>
            </a:r>
            <a:r>
              <a:rPr lang="en-IN" sz="3200" dirty="0" smtClean="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a:t>
            </a:r>
            <a:r>
              <a:rPr lang="en-IN" sz="3200" baseline="-25000" dirty="0" smtClean="0">
                <a:solidFill>
                  <a:srgbClr val="FFC000"/>
                </a:solidFill>
                <a:latin typeface="Verdana" panose="020B0604030504040204" pitchFamily="34" charset="0"/>
                <a:ea typeface="Verdana" panose="020B0604030504040204" pitchFamily="34" charset="0"/>
              </a:rPr>
              <a:t>&gt;</a:t>
            </a:r>
            <a:r>
              <a:rPr lang="en-IN" sz="3200" dirty="0" smtClean="0">
                <a:solidFill>
                  <a:srgbClr val="FFC000"/>
                </a:solidFill>
                <a:latin typeface="Verdana" panose="020B0604030504040204" pitchFamily="34" charset="0"/>
                <a:ea typeface="Verdana" panose="020B0604030504040204" pitchFamily="34" charset="0"/>
              </a:rPr>
              <a:t>(S) </a:t>
            </a:r>
            <a:endParaRPr lang="en-IN" sz="3200" dirty="0">
              <a:solidFill>
                <a:srgbClr val="FFC000"/>
              </a:solidFill>
              <a:latin typeface="Verdana" panose="020B0604030504040204" pitchFamily="34" charset="0"/>
              <a:ea typeface="Verdana" panose="020B0604030504040204" pitchFamily="34" charset="0"/>
            </a:endParaRPr>
          </a:p>
        </p:txBody>
      </p:sp>
      <p:sp>
        <p:nvSpPr>
          <p:cNvPr id="9" name="Rectangle 8"/>
          <p:cNvSpPr/>
          <p:nvPr/>
        </p:nvSpPr>
        <p:spPr>
          <a:xfrm>
            <a:off x="190500" y="4743271"/>
            <a:ext cx="8762999" cy="1200329"/>
          </a:xfrm>
          <a:prstGeom prst="rect">
            <a:avLst/>
          </a:prstGeom>
        </p:spPr>
        <p:txBody>
          <a:bodyPr wrap="square">
            <a:spAutoFit/>
          </a:bodyPr>
          <a:lstStyle/>
          <a:p>
            <a:r>
              <a:rPr lang="en-IN" sz="2800" dirty="0">
                <a:solidFill>
                  <a:srgbClr val="C00000"/>
                </a:solidFill>
                <a:latin typeface="verdana" panose="020B0604030504040204" pitchFamily="34" charset="0"/>
              </a:rPr>
              <a:t>(r</a:t>
            </a:r>
            <a:r>
              <a:rPr lang="en-IN" sz="2800" dirty="0" smtClean="0">
                <a:solidFill>
                  <a:srgbClr val="C00000"/>
                </a:solidFill>
                <a:latin typeface="verdana" panose="020B0604030504040204" pitchFamily="34" charset="0"/>
              </a:rPr>
              <a:t>)=∏ </a:t>
            </a:r>
            <a:r>
              <a:rPr lang="en-IN" sz="2800" baseline="-25000" dirty="0">
                <a:solidFill>
                  <a:srgbClr val="C00000"/>
                </a:solidFill>
                <a:latin typeface="verdana" panose="020B0604030504040204" pitchFamily="34" charset="0"/>
              </a:rPr>
              <a:t>cName</a:t>
            </a:r>
            <a:r>
              <a:rPr lang="en-IN" sz="2800" dirty="0" smtClean="0">
                <a:solidFill>
                  <a:srgbClr val="C00000"/>
                </a:solidFill>
                <a:latin typeface="verdana" panose="020B0604030504040204" pitchFamily="34" charset="0"/>
              </a:rPr>
              <a:t> </a:t>
            </a:r>
            <a:r>
              <a:rPr lang="en-IN" sz="2800" dirty="0">
                <a:solidFill>
                  <a:srgbClr val="C00000"/>
                </a:solidFill>
                <a:latin typeface="verdana" panose="020B0604030504040204" pitchFamily="34" charset="0"/>
              </a:rPr>
              <a:t>(BOOK) </a:t>
            </a:r>
            <a:r>
              <a:rPr lang="en-IN" sz="3600" dirty="0" smtClean="0">
                <a:solidFill>
                  <a:srgbClr val="FDE139"/>
                </a:solidFill>
                <a:latin typeface="verdana" panose="020B0604030504040204" pitchFamily="34" charset="0"/>
              </a:rPr>
              <a:t>-</a:t>
            </a:r>
            <a:r>
              <a:rPr lang="en-IN" sz="2800" dirty="0" smtClean="0">
                <a:solidFill>
                  <a:srgbClr val="C00000"/>
                </a:solidFill>
                <a:latin typeface="verdana" panose="020B0604030504040204" pitchFamily="34" charset="0"/>
              </a:rPr>
              <a:t> </a:t>
            </a:r>
            <a:r>
              <a:rPr lang="en-IN" sz="2800" dirty="0">
                <a:solidFill>
                  <a:srgbClr val="C00000"/>
                </a:solidFill>
                <a:latin typeface="verdana" panose="020B0604030504040204" pitchFamily="34" charset="0"/>
              </a:rPr>
              <a:t>∏ </a:t>
            </a:r>
            <a:r>
              <a:rPr lang="en-IN" sz="2800" baseline="-25000" dirty="0">
                <a:solidFill>
                  <a:srgbClr val="C00000"/>
                </a:solidFill>
                <a:latin typeface="verdana" panose="020B0604030504040204" pitchFamily="34" charset="0"/>
              </a:rPr>
              <a:t>cName</a:t>
            </a:r>
            <a:r>
              <a:rPr lang="en-IN" sz="2800" dirty="0" smtClean="0">
                <a:solidFill>
                  <a:srgbClr val="C00000"/>
                </a:solidFill>
                <a:latin typeface="verdana" panose="020B0604030504040204" pitchFamily="34" charset="0"/>
              </a:rPr>
              <a:t> </a:t>
            </a:r>
            <a:r>
              <a:rPr lang="en-IN" sz="2800" dirty="0">
                <a:solidFill>
                  <a:srgbClr val="C00000"/>
                </a:solidFill>
                <a:latin typeface="verdana" panose="020B0604030504040204" pitchFamily="34" charset="0"/>
              </a:rPr>
              <a:t>(COMPUTER</a:t>
            </a:r>
            <a:r>
              <a:rPr lang="en-IN" sz="2800" dirty="0" smtClean="0">
                <a:solidFill>
                  <a:srgbClr val="C00000"/>
                </a:solidFill>
                <a:latin typeface="verdana" panose="020B0604030504040204" pitchFamily="34" charset="0"/>
              </a:rPr>
              <a:t>)</a:t>
            </a:r>
          </a:p>
          <a:p>
            <a:r>
              <a:rPr lang="en-IN" sz="2800" dirty="0">
                <a:solidFill>
                  <a:srgbClr val="C00000"/>
                </a:solidFill>
                <a:latin typeface="verdana" panose="020B0604030504040204" pitchFamily="34" charset="0"/>
              </a:rPr>
              <a:t>(r</a:t>
            </a:r>
            <a:r>
              <a:rPr lang="en-IN" sz="2800" dirty="0" smtClean="0">
                <a:solidFill>
                  <a:srgbClr val="C00000"/>
                </a:solidFill>
                <a:latin typeface="verdana" panose="020B0604030504040204" pitchFamily="34" charset="0"/>
              </a:rPr>
              <a:t>)=∏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(COMPUTER) </a:t>
            </a:r>
            <a:r>
              <a:rPr lang="en-IN" sz="3600" dirty="0">
                <a:solidFill>
                  <a:srgbClr val="FDE139"/>
                </a:solidFill>
                <a:latin typeface="verdana" panose="020B0604030504040204" pitchFamily="34" charset="0"/>
              </a:rPr>
              <a:t>-</a:t>
            </a:r>
            <a:r>
              <a:rPr lang="en-IN" sz="2800" dirty="0">
                <a:solidFill>
                  <a:srgbClr val="C00000"/>
                </a:solidFill>
                <a:latin typeface="verdana" panose="020B0604030504040204" pitchFamily="34" charset="0"/>
              </a:rPr>
              <a:t> ∏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(BOOK</a:t>
            </a:r>
            <a:r>
              <a:rPr lang="en-IN" sz="2800" dirty="0" smtClean="0">
                <a:solidFill>
                  <a:srgbClr val="C00000"/>
                </a:solidFill>
                <a:latin typeface="verdana" panose="020B0604030504040204" pitchFamily="34" charset="0"/>
              </a:rPr>
              <a:t>)</a:t>
            </a:r>
            <a:endParaRPr lang="en-IN" sz="2800" dirty="0">
              <a:solidFill>
                <a:srgbClr val="C00000"/>
              </a:solidFill>
              <a:latin typeface="verdana" panose="020B0604030504040204" pitchFamily="34" charset="0"/>
            </a:endParaRPr>
          </a:p>
        </p:txBody>
      </p:sp>
      <p:sp>
        <p:nvSpPr>
          <p:cNvPr id="16" name="Rectangle 15"/>
          <p:cNvSpPr/>
          <p:nvPr/>
        </p:nvSpPr>
        <p:spPr>
          <a:xfrm>
            <a:off x="127001" y="3650902"/>
            <a:ext cx="8826497" cy="1200329"/>
          </a:xfrm>
          <a:prstGeom prst="rect">
            <a:avLst/>
          </a:prstGeom>
        </p:spPr>
        <p:txBody>
          <a:bodyPr wrap="square">
            <a:spAutoFit/>
          </a:bodyPr>
          <a:lstStyle/>
          <a:p>
            <a:pPr marL="285750" indent="-285750">
              <a:buFont typeface="Arial" panose="020B0604020202020204" pitchFamily="34" charset="0"/>
              <a:buChar char="•"/>
            </a:pPr>
            <a:r>
              <a:rPr lang="en-IN" dirty="0">
                <a:latin typeface="Verdana" panose="020B0604030504040204" pitchFamily="34" charset="0"/>
                <a:ea typeface="Verdana" panose="020B0604030504040204" pitchFamily="34" charset="0"/>
              </a:rPr>
              <a:t>Projects the customer name who have purchased a </a:t>
            </a:r>
            <a:r>
              <a:rPr lang="en-IN" dirty="0" smtClean="0">
                <a:latin typeface="Verdana" panose="020B0604030504040204" pitchFamily="34" charset="0"/>
                <a:ea typeface="Verdana" panose="020B0604030504040204" pitchFamily="34" charset="0"/>
              </a:rPr>
              <a:t>BOOK but not </a:t>
            </a:r>
            <a:r>
              <a:rPr lang="en-IN" dirty="0">
                <a:latin typeface="Verdana" panose="020B0604030504040204" pitchFamily="34" charset="0"/>
                <a:ea typeface="Verdana" panose="020B0604030504040204" pitchFamily="34" charset="0"/>
              </a:rPr>
              <a:t>a </a:t>
            </a:r>
            <a:r>
              <a:rPr lang="en-IN" dirty="0" smtClean="0">
                <a:latin typeface="Verdana" panose="020B0604030504040204" pitchFamily="34" charset="0"/>
                <a:ea typeface="Verdana" panose="020B0604030504040204" pitchFamily="34" charset="0"/>
              </a:rPr>
              <a:t>COMPUTER.</a:t>
            </a:r>
          </a:p>
          <a:p>
            <a:pPr marL="285750" indent="-285750">
              <a:buFont typeface="Arial" panose="020B0604020202020204" pitchFamily="34" charset="0"/>
              <a:buChar char="•"/>
            </a:pPr>
            <a:r>
              <a:rPr lang="en-IN" dirty="0">
                <a:latin typeface="Verdana" panose="020B0604030504040204" pitchFamily="34" charset="0"/>
                <a:ea typeface="Verdana" panose="020B0604030504040204" pitchFamily="34" charset="0"/>
              </a:rPr>
              <a:t>Projects the customer name who have purchased a </a:t>
            </a:r>
            <a:r>
              <a:rPr lang="en-IN" dirty="0" smtClean="0">
                <a:latin typeface="Verdana" panose="020B0604030504040204" pitchFamily="34" charset="0"/>
                <a:ea typeface="Verdana" panose="020B0604030504040204" pitchFamily="34" charset="0"/>
              </a:rPr>
              <a:t>COMPUTER but </a:t>
            </a:r>
            <a:r>
              <a:rPr lang="en-IN" dirty="0">
                <a:latin typeface="Verdana" panose="020B0604030504040204" pitchFamily="34" charset="0"/>
                <a:ea typeface="Verdana" panose="020B0604030504040204" pitchFamily="34" charset="0"/>
              </a:rPr>
              <a:t>not a </a:t>
            </a:r>
            <a:r>
              <a:rPr lang="en-IN" dirty="0" smtClean="0">
                <a:latin typeface="Verdana" panose="020B0604030504040204" pitchFamily="34" charset="0"/>
                <a:ea typeface="Verdana" panose="020B0604030504040204" pitchFamily="34" charset="0"/>
              </a:rPr>
              <a:t>BOOK.</a:t>
            </a:r>
            <a:endParaRPr lang="en-IN" dirty="0">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xmlns="" val="23839859"/>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2400" y="228600"/>
            <a:ext cx="8839200" cy="685800"/>
          </a:xfrm>
          <a:prstGeom prst="rect">
            <a:avLst/>
          </a:prstGeom>
          <a:solidFill>
            <a:srgbClr val="FF0000"/>
          </a:solidFill>
        </p:spPr>
        <p:txBody>
          <a:bodyPr>
            <a:normAutofit/>
          </a:bodyPr>
          <a:lstStyle/>
          <a:p>
            <a:pPr lvl="0" algn="ctr">
              <a:spcBef>
                <a:spcPct val="0"/>
              </a:spcBef>
              <a:defRPr/>
            </a:pPr>
            <a:r>
              <a:rPr lang="en-US" sz="3600" b="1" dirty="0" smtClean="0">
                <a:solidFill>
                  <a:schemeClr val="bg1"/>
                </a:solidFill>
                <a:latin typeface="Arial" pitchFamily="34" charset="0"/>
                <a:cs typeface="Arial" pitchFamily="34" charset="0"/>
              </a:rPr>
              <a:t>Index</a:t>
            </a:r>
            <a:endParaRPr kumimoji="0" lang="en-US" sz="3600" b="1" i="1" u="none" strike="noStrike" kern="1200" cap="none" spc="0" normalizeH="0" baseline="0" noProof="0" dirty="0" smtClean="0">
              <a:ln>
                <a:noFill/>
              </a:ln>
              <a:solidFill>
                <a:schemeClr val="bg1"/>
              </a:solidFill>
              <a:effectLst/>
              <a:uLnTx/>
              <a:uFillTx/>
              <a:latin typeface="Arial" pitchFamily="34" charset="0"/>
              <a:cs typeface="Arial" pitchFamily="34" charset="0"/>
            </a:endParaRPr>
          </a:p>
        </p:txBody>
      </p:sp>
      <p:graphicFrame>
        <p:nvGraphicFramePr>
          <p:cNvPr id="2" name="Table 1"/>
          <p:cNvGraphicFramePr>
            <a:graphicFrameLocks noGrp="1"/>
          </p:cNvGraphicFramePr>
          <p:nvPr/>
        </p:nvGraphicFramePr>
        <p:xfrm>
          <a:off x="152400" y="1071880"/>
          <a:ext cx="8839200" cy="4820920"/>
        </p:xfrm>
        <a:graphic>
          <a:graphicData uri="http://schemas.openxmlformats.org/drawingml/2006/table">
            <a:tbl>
              <a:tblPr firstRow="1" bandRow="1">
                <a:tableStyleId>{7E9639D4-E3E2-4D34-9284-5A2195B3D0D7}</a:tableStyleId>
              </a:tblPr>
              <a:tblGrid>
                <a:gridCol w="8839200"/>
              </a:tblGrid>
              <a:tr h="370840">
                <a:tc>
                  <a:txBody>
                    <a:bodyPr/>
                    <a:lstStyle/>
                    <a:p>
                      <a:r>
                        <a:rPr lang="en-US" sz="1600" dirty="0" smtClean="0">
                          <a:latin typeface="Arial" panose="020B0604020202020204" pitchFamily="34" charset="0"/>
                          <a:cs typeface="Arial" panose="020B0604020202020204" pitchFamily="34" charset="0"/>
                        </a:rPr>
                        <a:t>Topic</a:t>
                      </a:r>
                      <a:endParaRPr lang="en-US" sz="1600" dirty="0">
                        <a:latin typeface="Arial" panose="020B0604020202020204" pitchFamily="34" charset="0"/>
                        <a:cs typeface="Arial" panose="020B0604020202020204" pitchFamily="34" charset="0"/>
                      </a:endParaRP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tc>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tc>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tc>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tc>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tc>
              </a:tr>
            </a:tbl>
          </a:graphicData>
        </a:graphic>
      </p:graphicFrame>
    </p:spTree>
    <p:extLst>
      <p:ext uri="{BB962C8B-B14F-4D97-AF65-F5344CB8AC3E}">
        <p14:creationId xmlns:p14="http://schemas.microsoft.com/office/powerpoint/2010/main" xmlns="" val="827788105"/>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fontScale="90000"/>
          </a:bodyPr>
          <a:lstStyle/>
          <a:p>
            <a:pPr>
              <a:lnSpc>
                <a:spcPct val="250000"/>
              </a:lnSpc>
            </a:pPr>
            <a:r>
              <a:rPr lang="en-IN" dirty="0" smtClean="0">
                <a:solidFill>
                  <a:schemeClr val="bg2">
                    <a:lumMod val="25000"/>
                  </a:schemeClr>
                </a:solidFill>
              </a:rPr>
              <a:t>CARTESIAN PRODUCT</a:t>
            </a:r>
            <a:endParaRPr lang="en-IN" dirty="0">
              <a:solidFill>
                <a:schemeClr val="bg2">
                  <a:lumMod val="25000"/>
                </a:schemeClr>
              </a:solidFill>
            </a:endParaRPr>
          </a:p>
        </p:txBody>
      </p:sp>
      <p:grpSp>
        <p:nvGrpSpPr>
          <p:cNvPr id="3" name="Group 2"/>
          <p:cNvGrpSpPr/>
          <p:nvPr/>
        </p:nvGrpSpPr>
        <p:grpSpPr>
          <a:xfrm>
            <a:off x="457200" y="1143000"/>
            <a:ext cx="6553471" cy="461665"/>
            <a:chOff x="457200" y="1295400"/>
            <a:chExt cx="6553471" cy="461665"/>
          </a:xfrm>
        </p:grpSpPr>
        <p:sp>
          <p:nvSpPr>
            <p:cNvPr id="7" name="Rectangle 6"/>
            <p:cNvSpPr/>
            <p:nvPr/>
          </p:nvSpPr>
          <p:spPr>
            <a:xfrm>
              <a:off x="457200" y="1295400"/>
              <a:ext cx="2971800" cy="461665"/>
            </a:xfrm>
            <a:prstGeom prst="rect">
              <a:avLst/>
            </a:prstGeom>
          </p:spPr>
          <p:txBody>
            <a:bodyPr wrap="square">
              <a:spAutoFit/>
            </a:bodyPr>
            <a:lstStyle/>
            <a:p>
              <a:r>
                <a:rPr lang="en-IN" sz="2400" dirty="0" smtClean="0">
                  <a:solidFill>
                    <a:schemeClr val="bg2">
                      <a:lumMod val="25000"/>
                    </a:schemeClr>
                  </a:solidFill>
                  <a:latin typeface="Verdana" panose="020B0604030504040204" pitchFamily="34" charset="0"/>
                  <a:ea typeface="Verdana" panose="020B0604030504040204" pitchFamily="34" charset="0"/>
                </a:rPr>
                <a:t>Cartesian product</a:t>
              </a:r>
            </a:p>
          </p:txBody>
        </p:sp>
        <p:sp>
          <p:nvSpPr>
            <p:cNvPr id="12" name="Rectangle 11"/>
            <p:cNvSpPr/>
            <p:nvPr/>
          </p:nvSpPr>
          <p:spPr>
            <a:xfrm>
              <a:off x="3396343" y="1295400"/>
              <a:ext cx="675185" cy="461665"/>
            </a:xfrm>
            <a:prstGeom prst="rect">
              <a:avLst/>
            </a:prstGeom>
          </p:spPr>
          <p:txBody>
            <a:bodyPr wrap="none">
              <a:spAutoFit/>
            </a:bodyPr>
            <a:lstStyle/>
            <a:p>
              <a:r>
                <a:rPr lang="el-GR" sz="2400" dirty="0">
                  <a:solidFill>
                    <a:srgbClr val="121214"/>
                  </a:solidFill>
                  <a:latin typeface="Verdana" panose="020B0604030504040204" pitchFamily="34" charset="0"/>
                </a:rPr>
                <a:t>(Χ)</a:t>
              </a:r>
              <a:endParaRPr lang="el-GR" sz="2400" b="0" i="0" dirty="0">
                <a:solidFill>
                  <a:srgbClr val="121214"/>
                </a:solidFill>
                <a:effectLst/>
                <a:latin typeface="Verdana" panose="020B0604030504040204" pitchFamily="34" charset="0"/>
              </a:endParaRPr>
            </a:p>
          </p:txBody>
        </p:sp>
        <p:sp>
          <p:nvSpPr>
            <p:cNvPr id="2" name="Rectangle 1"/>
            <p:cNvSpPr/>
            <p:nvPr/>
          </p:nvSpPr>
          <p:spPr>
            <a:xfrm>
              <a:off x="4320511" y="1295400"/>
              <a:ext cx="269016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l-GR" sz="2400" dirty="0">
                  <a:solidFill>
                    <a:srgbClr val="000000"/>
                  </a:solidFill>
                  <a:latin typeface="Verdana" panose="020B0604030504040204" pitchFamily="34" charset="0"/>
                </a:rPr>
                <a:t>Χ </a:t>
              </a:r>
              <a:r>
                <a:rPr lang="en-IN" sz="2400" dirty="0">
                  <a:solidFill>
                    <a:srgbClr val="000000"/>
                  </a:solidFill>
                  <a:latin typeface="Verdana" panose="020B0604030504040204" pitchFamily="34" charset="0"/>
                </a:rPr>
                <a:t>s</a:t>
              </a:r>
              <a:endParaRPr lang="en-IN" sz="2400" dirty="0"/>
            </a:p>
          </p:txBody>
        </p:sp>
      </p:grpSp>
      <p:sp>
        <p:nvSpPr>
          <p:cNvPr id="15" name="Rectangle 14"/>
          <p:cNvSpPr/>
          <p:nvPr/>
        </p:nvSpPr>
        <p:spPr>
          <a:xfrm>
            <a:off x="457200" y="1600200"/>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
            </a:r>
            <a:r>
              <a:rPr lang="en-IN" sz="3200" baseline="-25000" dirty="0" smtClean="0">
                <a:solidFill>
                  <a:srgbClr val="FFC000"/>
                </a:solidFill>
                <a:latin typeface="Verdana" panose="020B0604030504040204" pitchFamily="34" charset="0"/>
                <a:ea typeface="Verdana" panose="020B0604030504040204" pitchFamily="34" charset="0"/>
              </a:rPr>
              <a:t>attribute-list</a:t>
            </a:r>
            <a:r>
              <a:rPr lang="en-IN" sz="3200" baseline="-25000" dirty="0">
                <a:solidFill>
                  <a:srgbClr val="FFC000"/>
                </a:solidFill>
                <a:latin typeface="Verdana" panose="020B0604030504040204" pitchFamily="34" charset="0"/>
                <a:ea typeface="Verdana" panose="020B0604030504040204" pitchFamily="34" charset="0"/>
              </a:rPr>
              <a:t>&gt;</a:t>
            </a:r>
            <a:r>
              <a:rPr lang="en-IN" sz="3200" dirty="0">
                <a:solidFill>
                  <a:srgbClr val="FFC000"/>
                </a:solidFill>
                <a:latin typeface="Verdana" panose="020B0604030504040204" pitchFamily="34" charset="0"/>
                <a:ea typeface="Verdana" panose="020B0604030504040204" pitchFamily="34" charset="0"/>
              </a:rPr>
              <a:t>(r</a:t>
            </a:r>
            <a:r>
              <a:rPr lang="en-IN" sz="3200" dirty="0" smtClean="0">
                <a:solidFill>
                  <a:srgbClr val="FFC000"/>
                </a:solidFill>
                <a:latin typeface="Verdana" panose="020B0604030504040204" pitchFamily="34" charset="0"/>
                <a:ea typeface="Verdana" panose="020B0604030504040204" pitchFamily="34" charset="0"/>
              </a:rPr>
              <a:t>) </a:t>
            </a:r>
            <a:r>
              <a:rPr lang="en-IN" sz="3200" dirty="0" smtClean="0">
                <a:solidFill>
                  <a:srgbClr val="FF0000"/>
                </a:solidFill>
                <a:latin typeface="Verdana" panose="020B0604030504040204" pitchFamily="34" charset="0"/>
                <a:ea typeface="Verdana" panose="020B0604030504040204" pitchFamily="34" charset="0"/>
              </a:rPr>
              <a:t>X</a:t>
            </a:r>
            <a:r>
              <a:rPr lang="en-IN" sz="3200" dirty="0" smtClean="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a:t>
            </a:r>
            <a:r>
              <a:rPr lang="en-IN" sz="3200" baseline="-25000" dirty="0" smtClean="0">
                <a:solidFill>
                  <a:srgbClr val="FFC000"/>
                </a:solidFill>
                <a:latin typeface="Verdana" panose="020B0604030504040204" pitchFamily="34" charset="0"/>
                <a:ea typeface="Verdana" panose="020B0604030504040204" pitchFamily="34" charset="0"/>
              </a:rPr>
              <a:t>&gt;</a:t>
            </a:r>
            <a:r>
              <a:rPr lang="en-IN" sz="3200" dirty="0" smtClean="0">
                <a:solidFill>
                  <a:srgbClr val="FFC000"/>
                </a:solidFill>
                <a:latin typeface="Verdana" panose="020B0604030504040204" pitchFamily="34" charset="0"/>
                <a:ea typeface="Verdana" panose="020B0604030504040204" pitchFamily="34" charset="0"/>
              </a:rPr>
              <a:t>(S) </a:t>
            </a:r>
            <a:endParaRPr lang="en-IN" sz="3200" dirty="0">
              <a:solidFill>
                <a:srgbClr val="FFC000"/>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xmlns="" val="1208625979"/>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fontScale="90000"/>
          </a:bodyPr>
          <a:lstStyle/>
          <a:p>
            <a:pPr>
              <a:lnSpc>
                <a:spcPct val="250000"/>
              </a:lnSpc>
            </a:pPr>
            <a:r>
              <a:rPr lang="en-IN" dirty="0" smtClean="0">
                <a:solidFill>
                  <a:schemeClr val="bg2">
                    <a:lumMod val="25000"/>
                  </a:schemeClr>
                </a:solidFill>
              </a:rPr>
              <a:t>Examples Queries</a:t>
            </a:r>
            <a:endParaRPr lang="en-IN" dirty="0">
              <a:solidFill>
                <a:schemeClr val="bg2">
                  <a:lumMod val="25000"/>
                </a:schemeClr>
              </a:solidFill>
            </a:endParaRPr>
          </a:p>
        </p:txBody>
      </p:sp>
      <p:sp>
        <p:nvSpPr>
          <p:cNvPr id="8" name="Rectangle 3"/>
          <p:cNvSpPr txBox="1">
            <a:spLocks noChangeArrowheads="1"/>
          </p:cNvSpPr>
          <p:nvPr/>
        </p:nvSpPr>
        <p:spPr>
          <a:xfrm>
            <a:off x="457200" y="1479550"/>
            <a:ext cx="8229600"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smtClean="0"/>
              <a:t>Find all loans of over $1200</a:t>
            </a:r>
            <a:r>
              <a:rPr lang="en-US" sz="2200" dirty="0" smtClean="0">
                <a:sym typeface="Symbol" panose="05050102010706020507" pitchFamily="18" charset="2"/>
              </a:rPr>
              <a:t>            </a:t>
            </a:r>
          </a:p>
        </p:txBody>
      </p:sp>
      <p:sp>
        <p:nvSpPr>
          <p:cNvPr id="9" name="Text Box 4"/>
          <p:cNvSpPr txBox="1">
            <a:spLocks noChangeArrowheads="1"/>
          </p:cNvSpPr>
          <p:nvPr/>
        </p:nvSpPr>
        <p:spPr bwMode="auto">
          <a:xfrm>
            <a:off x="457200" y="3409890"/>
            <a:ext cx="8229600" cy="76944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a:t>
            </a:r>
            <a:r>
              <a:rPr lang="en-US" sz="2200" i="0" dirty="0" smtClean="0">
                <a:latin typeface="Gill Sans MT (Body)"/>
              </a:rPr>
              <a:t>$120                     </a:t>
            </a:r>
            <a:endParaRPr kumimoji="0" lang="en-US" sz="2200" i="0" dirty="0">
              <a:latin typeface="Gill Sans MT (Body)"/>
            </a:endParaRPr>
          </a:p>
        </p:txBody>
      </p:sp>
      <p:sp>
        <p:nvSpPr>
          <p:cNvPr id="10" name="Text Box 5"/>
          <p:cNvSpPr txBox="1">
            <a:spLocks noChangeArrowheads="1"/>
          </p:cNvSpPr>
          <p:nvPr/>
        </p:nvSpPr>
        <p:spPr bwMode="auto">
          <a:xfrm>
            <a:off x="447467" y="1899792"/>
            <a:ext cx="5059397" cy="70788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algn="ctr"/>
            <a:r>
              <a:rPr lang="en-IN" sz="4000" i="0" dirty="0">
                <a:solidFill>
                  <a:srgbClr val="006C86"/>
                </a:solidFill>
              </a:rPr>
              <a:t>(r</a:t>
            </a:r>
            <a:r>
              <a:rPr lang="en-IN" sz="4000" i="0" dirty="0" smtClean="0">
                <a:solidFill>
                  <a:srgbClr val="006C86"/>
                </a:solidFill>
              </a:rPr>
              <a:t>)=</a:t>
            </a:r>
            <a:r>
              <a:rPr lang="en-US" sz="4000" i="0" dirty="0" smtClean="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smtClean="0">
                <a:solidFill>
                  <a:srgbClr val="006C86"/>
                </a:solidFill>
              </a:rPr>
              <a:t>)</a:t>
            </a:r>
            <a:endParaRPr lang="en-US" sz="4000" i="0" dirty="0">
              <a:solidFill>
                <a:srgbClr val="006C86"/>
              </a:solidFill>
            </a:endParaRPr>
          </a:p>
        </p:txBody>
      </p:sp>
      <p:sp>
        <p:nvSpPr>
          <p:cNvPr id="11" name="Text Box 6"/>
          <p:cNvSpPr txBox="1">
            <a:spLocks noChangeArrowheads="1"/>
          </p:cNvSpPr>
          <p:nvPr/>
        </p:nvSpPr>
        <p:spPr bwMode="auto">
          <a:xfrm>
            <a:off x="304800" y="4240531"/>
            <a:ext cx="8223726" cy="70788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algn="ctr"/>
            <a:r>
              <a:rPr lang="en-IN" sz="4000" i="0" dirty="0">
                <a:solidFill>
                  <a:srgbClr val="006C86"/>
                </a:solidFill>
              </a:rPr>
              <a:t>(r</a:t>
            </a:r>
            <a:r>
              <a:rPr lang="en-IN" sz="4000" i="0" dirty="0" smtClean="0">
                <a:solidFill>
                  <a:srgbClr val="006C86"/>
                </a:solidFill>
              </a:rPr>
              <a:t>)=</a:t>
            </a:r>
            <a:r>
              <a:rPr lang="en-US" sz="4000" i="0" dirty="0" smtClean="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smtClean="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xmlns="" val="3246660861"/>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utoUpdateAnimBg="0"/>
      <p:bldP spid="11" grpId="0" autoUpdateAnimBg="0"/>
    </p:bldLst>
  </p:timing>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fontScale="90000"/>
          </a:bodyPr>
          <a:lstStyle/>
          <a:p>
            <a:pPr>
              <a:lnSpc>
                <a:spcPct val="250000"/>
              </a:lnSpc>
            </a:pPr>
            <a:r>
              <a:rPr lang="en-IN" dirty="0" smtClean="0">
                <a:solidFill>
                  <a:schemeClr val="bg2">
                    <a:lumMod val="25000"/>
                  </a:schemeClr>
                </a:solidFill>
              </a:rPr>
              <a:t>Examples Queries</a:t>
            </a:r>
            <a:endParaRPr lang="en-IN" dirty="0">
              <a:solidFill>
                <a:schemeClr val="bg2">
                  <a:lumMod val="25000"/>
                </a:schemeClr>
              </a:solidFill>
            </a:endParaRPr>
          </a:p>
        </p:txBody>
      </p:sp>
      <p:sp>
        <p:nvSpPr>
          <p:cNvPr id="7" name="Rectangle 3"/>
          <p:cNvSpPr txBox="1">
            <a:spLocks noChangeArrowheads="1"/>
          </p:cNvSpPr>
          <p:nvPr/>
        </p:nvSpPr>
        <p:spPr>
          <a:xfrm>
            <a:off x="457200" y="1447800"/>
            <a:ext cx="8229600"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57201" y="3945725"/>
            <a:ext cx="8229599" cy="778675"/>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t>
            </a:r>
          </a:p>
          <a:p>
            <a:r>
              <a:rPr lang="en-US" dirty="0">
                <a:latin typeface="Georgia" panose="02040502050405020303" pitchFamily="18" charset="0"/>
              </a:rPr>
              <a:t>   account at bank.</a:t>
            </a:r>
          </a:p>
        </p:txBody>
      </p:sp>
      <p:sp>
        <p:nvSpPr>
          <p:cNvPr id="13" name="Text Box 5"/>
          <p:cNvSpPr txBox="1">
            <a:spLocks noChangeArrowheads="1"/>
          </p:cNvSpPr>
          <p:nvPr/>
        </p:nvSpPr>
        <p:spPr bwMode="auto">
          <a:xfrm>
            <a:off x="32657" y="2286000"/>
            <a:ext cx="8153399" cy="107721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smtClean="0">
                <a:solidFill>
                  <a:srgbClr val="006C86"/>
                </a:solidFill>
              </a:rPr>
              <a:t>)</a:t>
            </a:r>
            <a:endParaRPr lang="en-US" sz="3200" i="0" dirty="0">
              <a:solidFill>
                <a:srgbClr val="006C86"/>
              </a:solidFill>
            </a:endParaRPr>
          </a:p>
        </p:txBody>
      </p:sp>
      <p:sp>
        <p:nvSpPr>
          <p:cNvPr id="15" name="Text Box 6"/>
          <p:cNvSpPr txBox="1">
            <a:spLocks noChangeArrowheads="1"/>
          </p:cNvSpPr>
          <p:nvPr/>
        </p:nvSpPr>
        <p:spPr bwMode="auto">
          <a:xfrm>
            <a:off x="0" y="4876800"/>
            <a:ext cx="7627746" cy="107721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smtClean="0">
                <a:solidFill>
                  <a:srgbClr val="006C86"/>
                </a:solidFill>
              </a:rPr>
              <a:t>)</a:t>
            </a:r>
            <a:endParaRPr lang="en-US" sz="3200" i="0" dirty="0">
              <a:solidFill>
                <a:srgbClr val="006C86"/>
              </a:solidFill>
            </a:endParaRPr>
          </a:p>
        </p:txBody>
      </p:sp>
    </p:spTree>
    <p:extLst>
      <p:ext uri="{BB962C8B-B14F-4D97-AF65-F5344CB8AC3E}">
        <p14:creationId xmlns:p14="http://schemas.microsoft.com/office/powerpoint/2010/main" xmlns="" val="1316145338"/>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utoUpdateAnimBg="0"/>
      <p:bldP spid="15" grpId="0" autoUpdateAnimBg="0"/>
    </p:bldLst>
  </p:timing>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Closure of Attributes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1554353409"/>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fontScale="90000"/>
          </a:bodyPr>
          <a:lstStyle/>
          <a:p>
            <a:pPr>
              <a:lnSpc>
                <a:spcPct val="250000"/>
              </a:lnSpc>
            </a:pPr>
            <a:r>
              <a:rPr lang="en-IN" dirty="0" smtClean="0">
                <a:solidFill>
                  <a:schemeClr val="bg2">
                    <a:lumMod val="25000"/>
                  </a:schemeClr>
                </a:solidFill>
              </a:rPr>
              <a:t>Closure of attributes</a:t>
            </a:r>
            <a:endParaRPr lang="en-IN" dirty="0">
              <a:solidFill>
                <a:schemeClr val="bg2">
                  <a:lumMod val="25000"/>
                </a:schemeClr>
              </a:solidFill>
            </a:endParaRPr>
          </a:p>
        </p:txBody>
      </p:sp>
      <p:sp>
        <p:nvSpPr>
          <p:cNvPr id="2" name="TextBox 1"/>
          <p:cNvSpPr txBox="1"/>
          <p:nvPr/>
        </p:nvSpPr>
        <p:spPr>
          <a:xfrm>
            <a:off x="457200" y="1219200"/>
            <a:ext cx="2716834" cy="523220"/>
          </a:xfrm>
          <a:prstGeom prst="rect">
            <a:avLst/>
          </a:prstGeom>
          <a:noFill/>
        </p:spPr>
        <p:txBody>
          <a:bodyPr wrap="none" rtlCol="0">
            <a:spAutoFit/>
          </a:bodyPr>
          <a:lstStyle/>
          <a:p>
            <a:r>
              <a:rPr lang="en-IN" sz="2800" dirty="0" smtClean="0"/>
              <a:t>R (A B C D E F)</a:t>
            </a:r>
            <a:endParaRPr lang="en-IN" sz="2800" dirty="0"/>
          </a:p>
        </p:txBody>
      </p:sp>
      <p:cxnSp>
        <p:nvCxnSpPr>
          <p:cNvPr id="4" name="Elbow Connector 3"/>
          <p:cNvCxnSpPr/>
          <p:nvPr/>
        </p:nvCxnSpPr>
        <p:spPr>
          <a:xfrm rot="16200000" flipH="1">
            <a:off x="571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817223" y="2590800"/>
            <a:ext cx="1127232" cy="400110"/>
          </a:xfrm>
          <a:prstGeom prst="rect">
            <a:avLst/>
          </a:prstGeom>
          <a:noFill/>
        </p:spPr>
        <p:txBody>
          <a:bodyPr wrap="none" rtlCol="0">
            <a:spAutoFit/>
          </a:bodyPr>
          <a:lstStyle/>
          <a:p>
            <a:r>
              <a:rPr lang="en-IN" sz="2000" dirty="0" smtClean="0"/>
              <a:t>Relation</a:t>
            </a:r>
            <a:endParaRPr lang="en-IN" sz="2000" dirty="0"/>
          </a:p>
        </p:txBody>
      </p:sp>
      <p:sp>
        <p:nvSpPr>
          <p:cNvPr id="8" name="TextBox 7"/>
          <p:cNvSpPr txBox="1"/>
          <p:nvPr/>
        </p:nvSpPr>
        <p:spPr>
          <a:xfrm>
            <a:off x="3149784" y="2590800"/>
            <a:ext cx="1266693" cy="400110"/>
          </a:xfrm>
          <a:prstGeom prst="rect">
            <a:avLst/>
          </a:prstGeom>
          <a:noFill/>
        </p:spPr>
        <p:txBody>
          <a:bodyPr wrap="none" rtlCol="0">
            <a:spAutoFit/>
          </a:bodyPr>
          <a:lstStyle/>
          <a:p>
            <a:r>
              <a:rPr lang="en-IN" sz="2000" dirty="0" smtClean="0"/>
              <a:t>Attributes</a:t>
            </a:r>
            <a:endParaRPr lang="en-IN" sz="2000" dirty="0"/>
          </a:p>
        </p:txBody>
      </p:sp>
      <p:cxnSp>
        <p:nvCxnSpPr>
          <p:cNvPr id="9" name="Elbow Connector 8"/>
          <p:cNvCxnSpPr/>
          <p:nvPr/>
        </p:nvCxnSpPr>
        <p:spPr>
          <a:xfrm rot="16200000" flipH="1">
            <a:off x="2428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4293699763"/>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304800" y="3276600"/>
            <a:ext cx="8610600" cy="707886"/>
          </a:xfrm>
          <a:prstGeom prst="rect">
            <a:avLst/>
          </a:prstGeom>
          <a:solidFill>
            <a:srgbClr val="E8F97F"/>
          </a:solidFill>
        </p:spPr>
        <p:txBody>
          <a:bodyPr wrap="square">
            <a:spAutoFit/>
          </a:bodyPr>
          <a:lstStyle/>
          <a:p>
            <a:r>
              <a:rPr lang="en-IN" sz="2000" dirty="0">
                <a:latin typeface="Segoe UI Light" panose="020B0502040204020203" pitchFamily="34" charset="0"/>
                <a:cs typeface="Segoe UI Light" panose="020B0502040204020203" pitchFamily="34" charset="0"/>
              </a:rPr>
              <a:t>There are three types of anomalies that occur when the database is not normalized. These are – </a:t>
            </a:r>
            <a:r>
              <a:rPr lang="en-IN" sz="2000" b="1" i="1" dirty="0">
                <a:latin typeface="Segoe UI Light" panose="020B0502040204020203" pitchFamily="34" charset="0"/>
                <a:cs typeface="Segoe UI Light" panose="020B0502040204020203" pitchFamily="34" charset="0"/>
              </a:rPr>
              <a:t>Insertion</a:t>
            </a:r>
            <a:r>
              <a:rPr lang="en-IN" sz="2000" b="1"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update</a:t>
            </a:r>
            <a:r>
              <a:rPr lang="en-IN" sz="2000" b="1" dirty="0">
                <a:latin typeface="Segoe UI Light" panose="020B0502040204020203" pitchFamily="34" charset="0"/>
                <a:cs typeface="Segoe UI Light" panose="020B0502040204020203" pitchFamily="34" charset="0"/>
              </a:rPr>
              <a:t> </a:t>
            </a:r>
            <a:r>
              <a:rPr lang="en-IN" sz="2000" dirty="0">
                <a:latin typeface="Segoe UI Light" panose="020B0502040204020203" pitchFamily="34" charset="0"/>
                <a:cs typeface="Segoe UI Light" panose="020B0502040204020203" pitchFamily="34" charset="0"/>
              </a:rPr>
              <a:t>and</a:t>
            </a:r>
            <a:r>
              <a:rPr lang="en-IN" sz="2000" b="1"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deletion</a:t>
            </a:r>
            <a:r>
              <a:rPr lang="en-IN" sz="2000" b="1" dirty="0">
                <a:latin typeface="Segoe UI Light" panose="020B0502040204020203" pitchFamily="34" charset="0"/>
                <a:cs typeface="Segoe UI Light" panose="020B0502040204020203" pitchFamily="34" charset="0"/>
              </a:rPr>
              <a:t> </a:t>
            </a:r>
            <a:r>
              <a:rPr lang="en-IN" sz="2000" dirty="0">
                <a:latin typeface="Segoe UI Light" panose="020B0502040204020203" pitchFamily="34" charset="0"/>
                <a:cs typeface="Segoe UI Light" panose="020B0502040204020203" pitchFamily="34" charset="0"/>
              </a:rPr>
              <a:t>anomaly.</a:t>
            </a:r>
          </a:p>
        </p:txBody>
      </p:sp>
    </p:spTree>
    <p:extLst>
      <p:ext uri="{BB962C8B-B14F-4D97-AF65-F5344CB8AC3E}">
        <p14:creationId xmlns="" xmlns:p14="http://schemas.microsoft.com/office/powerpoint/2010/main" val="3921954587"/>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2"/>
            <a:ext cx="9144000" cy="584775"/>
          </a:xfrm>
          <a:prstGeom prst="rect">
            <a:avLst/>
          </a:prstGeom>
          <a:solidFill>
            <a:schemeClr val="bg2">
              <a:lumMod val="10000"/>
            </a:schemeClr>
          </a:solidFill>
        </p:spPr>
        <p:txBody>
          <a:bodyPr wrap="square">
            <a:spAutoFit/>
          </a:bodyPr>
          <a:lstStyle/>
          <a:p>
            <a:pPr lvl="0" algn="r"/>
            <a:r>
              <a:rPr lang="en-US" sz="3200" b="1" i="1" dirty="0" smtClean="0">
                <a:solidFill>
                  <a:srgbClr val="FFFF00"/>
                </a:solidFill>
                <a:latin typeface="Arial" pitchFamily="34" charset="0"/>
                <a:cs typeface="Arial" pitchFamily="34" charset="0"/>
              </a:rPr>
              <a:t>Anomalies </a:t>
            </a:r>
            <a:r>
              <a:rPr lang="en-US" sz="3200" b="1" i="1" dirty="0">
                <a:solidFill>
                  <a:srgbClr val="FFFF00"/>
                </a:solidFill>
                <a:latin typeface="Arial" pitchFamily="34" charset="0"/>
                <a:cs typeface="Arial" pitchFamily="34" charset="0"/>
              </a:rPr>
              <a:t>in </a:t>
            </a:r>
            <a:r>
              <a:rPr lang="en-US" sz="3200" b="1" i="1" dirty="0" smtClean="0">
                <a:solidFill>
                  <a:srgbClr val="FFFF00"/>
                </a:solidFill>
                <a:latin typeface="Arial" pitchFamily="34" charset="0"/>
                <a:cs typeface="Arial" pitchFamily="34" charset="0"/>
              </a:rPr>
              <a:t>DBMS - Example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838201"/>
            <a:ext cx="8839200" cy="461665"/>
          </a:xfrm>
          <a:prstGeom prst="rect">
            <a:avLst/>
          </a:prstGeom>
        </p:spPr>
        <p:txBody>
          <a:bodyPr wrap="square">
            <a:spAutoFit/>
          </a:bodyPr>
          <a:lstStyle/>
          <a:p>
            <a:r>
              <a:rPr lang="en-US" sz="2400" b="1" dirty="0" smtClean="0"/>
              <a:t>Student</a:t>
            </a:r>
            <a:r>
              <a:rPr lang="en-US" sz="2400" dirty="0" smtClean="0"/>
              <a:t> table.</a:t>
            </a:r>
            <a:endParaRPr lang="en-IN" sz="24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nvGraphicFramePr>
        <p:xfrm>
          <a:off x="231577" y="1571614"/>
          <a:ext cx="8680845" cy="2786080"/>
        </p:xfrm>
        <a:graphic>
          <a:graphicData uri="http://schemas.openxmlformats.org/drawingml/2006/table">
            <a:tbl>
              <a:tblPr/>
              <a:tblGrid>
                <a:gridCol w="1736169"/>
                <a:gridCol w="1736169"/>
                <a:gridCol w="1736169"/>
                <a:gridCol w="1736169"/>
                <a:gridCol w="1736169"/>
              </a:tblGrid>
              <a:tr h="557216">
                <a:tc>
                  <a:txBody>
                    <a:bodyPr/>
                    <a:lstStyle/>
                    <a:p>
                      <a:pPr algn="ctr" fontAlgn="t"/>
                      <a:r>
                        <a:rPr lang="en-US" b="1" dirty="0">
                          <a:solidFill>
                            <a:schemeClr val="tx2">
                              <a:lumMod val="75000"/>
                            </a:schemeClr>
                          </a:solidFill>
                        </a:rPr>
                        <a:t>rollno</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r>
              <a:tr h="557216">
                <a:tc>
                  <a:txBody>
                    <a:bodyPr/>
                    <a:lstStyle/>
                    <a:p>
                      <a:pPr fontAlgn="t"/>
                      <a:r>
                        <a:rPr lang="en-US"/>
                        <a:t>401</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Akon</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r>
              <a:tr h="557216">
                <a:tc>
                  <a:txBody>
                    <a:bodyPr/>
                    <a:lstStyle/>
                    <a:p>
                      <a:pPr fontAlgn="t"/>
                      <a:r>
                        <a:rPr lang="en-US"/>
                        <a:t>402</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Bkon</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r>
              <a:tr h="557216">
                <a:tc>
                  <a:txBody>
                    <a:bodyPr/>
                    <a:lstStyle/>
                    <a:p>
                      <a:pPr fontAlgn="t"/>
                      <a:r>
                        <a:rPr lang="en-US"/>
                        <a:t>403</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Ckon</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r>
              <a:tr h="557216">
                <a:tc>
                  <a:txBody>
                    <a:bodyPr/>
                    <a:lstStyle/>
                    <a:p>
                      <a:pPr fontAlgn="t"/>
                      <a:r>
                        <a:rPr lang="en-US" dirty="0"/>
                        <a:t>404</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r>
            </a:tbl>
          </a:graphicData>
        </a:graphic>
      </p:graphicFrame>
    </p:spTree>
    <p:extLst>
      <p:ext uri="{BB962C8B-B14F-4D97-AF65-F5344CB8AC3E}">
        <p14:creationId xmlns="" xmlns:p14="http://schemas.microsoft.com/office/powerpoint/2010/main" val="626531917"/>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2"/>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INSERT, UPDATE, and DELETE </a:t>
            </a:r>
            <a:r>
              <a:rPr lang="en-IN" sz="3200" b="1" i="1" dirty="0" smtClean="0">
                <a:solidFill>
                  <a:srgbClr val="FFFF00"/>
                </a:solidFill>
                <a:latin typeface="Arial" pitchFamily="34" charset="0"/>
                <a:cs typeface="Arial" pitchFamily="34" charset="0"/>
              </a:rPr>
              <a:t>ANOMALY</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869090"/>
            <a:ext cx="8839200" cy="1938992"/>
          </a:xfrm>
          <a:prstGeom prst="rect">
            <a:avLst/>
          </a:prstGeom>
          <a:solidFill>
            <a:schemeClr val="accent3">
              <a:lumMod val="40000"/>
              <a:lumOff val="60000"/>
            </a:schemeClr>
          </a:solidFill>
        </p:spPr>
        <p:txBody>
          <a:bodyPr wrap="square">
            <a:spAutoFit/>
          </a:bodyPr>
          <a:lstStyle/>
          <a:p>
            <a:r>
              <a:rPr lang="en-IN" sz="2000" b="1" dirty="0" smtClean="0">
                <a:latin typeface="Arial" panose="020B0604020202020204" pitchFamily="34" charset="0"/>
                <a:cs typeface="Arial" panose="020B0604020202020204" pitchFamily="34" charset="0"/>
              </a:rPr>
              <a:t>Insert anomaly</a:t>
            </a:r>
            <a:r>
              <a:rPr lang="en-IN" sz="2000" dirty="0" smtClean="0">
                <a:latin typeface="Arial" panose="020B0604020202020204" pitchFamily="34" charset="0"/>
                <a:cs typeface="Arial" panose="020B0604020202020204" pitchFamily="34" charset="0"/>
              </a:rPr>
              <a:t>: </a:t>
            </a:r>
            <a:r>
              <a:rPr lang="en-US" sz="2000" dirty="0" smtClean="0"/>
              <a:t>Suppose for a new admission, until and unless a student opts for a branch, data of the student cannot be inserted, or else we will have to set the branch information as </a:t>
            </a:r>
            <a:r>
              <a:rPr lang="en-US" sz="2000" b="1" dirty="0" smtClean="0"/>
              <a:t>NULL</a:t>
            </a:r>
            <a:r>
              <a:rPr lang="en-US" sz="2000" dirty="0" smtClean="0"/>
              <a:t>.</a:t>
            </a:r>
          </a:p>
          <a:p>
            <a:r>
              <a:rPr lang="en-US" sz="2000" dirty="0" smtClean="0"/>
              <a:t>Also, if we have to insert data of 100 students of same branch, then the branch information will be repeated for all those 100 students.</a:t>
            </a:r>
          </a:p>
          <a:p>
            <a:r>
              <a:rPr lang="en-US" sz="2000" dirty="0" smtClean="0"/>
              <a:t>These scenarios are nothing but </a:t>
            </a:r>
            <a:r>
              <a:rPr lang="en-US" sz="2000" b="1" dirty="0" smtClean="0"/>
              <a:t>Insertion anomalies</a:t>
            </a:r>
            <a:r>
              <a:rPr lang="en-US" sz="2000" dirty="0" smtClean="0"/>
              <a:t>.</a:t>
            </a:r>
          </a:p>
        </p:txBody>
      </p:sp>
      <p:sp>
        <p:nvSpPr>
          <p:cNvPr id="3" name="Rectangle 2"/>
          <p:cNvSpPr/>
          <p:nvPr/>
        </p:nvSpPr>
        <p:spPr>
          <a:xfrm>
            <a:off x="152400" y="3127718"/>
            <a:ext cx="8839200" cy="1323439"/>
          </a:xfrm>
          <a:prstGeom prst="rect">
            <a:avLst/>
          </a:prstGeom>
          <a:solidFill>
            <a:schemeClr val="accent3">
              <a:lumMod val="40000"/>
              <a:lumOff val="60000"/>
            </a:schemeClr>
          </a:solidFill>
        </p:spPr>
        <p:txBody>
          <a:bodyPr wrap="square">
            <a:spAutoFit/>
          </a:bodyPr>
          <a:lstStyle/>
          <a:p>
            <a:r>
              <a:rPr lang="en-IN" sz="2000" b="1" dirty="0">
                <a:latin typeface="Arial" panose="020B0604020202020204" pitchFamily="34" charset="0"/>
                <a:cs typeface="Arial" panose="020B0604020202020204" pitchFamily="34" charset="0"/>
              </a:rPr>
              <a:t>Update </a:t>
            </a:r>
            <a:r>
              <a:rPr lang="en-IN" sz="2000" b="1" dirty="0" smtClean="0">
                <a:latin typeface="Arial" panose="020B0604020202020204" pitchFamily="34" charset="0"/>
                <a:cs typeface="Arial" panose="020B0604020202020204" pitchFamily="34" charset="0"/>
              </a:rPr>
              <a:t>anomaly</a:t>
            </a:r>
            <a:r>
              <a:rPr lang="en-US" sz="2000" dirty="0" smtClean="0"/>
              <a:t>What if Mr. X leaves the college? or is no longer the HOD of computer science department? In that case all the student records will have to be updated, and if by mistake we miss any record, it will lead to data inconsistency. This is </a:t>
            </a:r>
            <a:r>
              <a:rPr lang="en-US" sz="2000" b="1" dirty="0" smtClean="0"/>
              <a:t>Updation anomaly</a:t>
            </a:r>
            <a:r>
              <a:rPr lang="en-US" sz="2000" dirty="0" smtClean="0"/>
              <a:t>.</a:t>
            </a:r>
            <a:endParaRPr lang="en-IN" sz="2000" dirty="0">
              <a:latin typeface="Arial" panose="020B0604020202020204" pitchFamily="34" charset="0"/>
              <a:cs typeface="Arial" panose="020B0604020202020204" pitchFamily="34" charset="0"/>
            </a:endParaRPr>
          </a:p>
        </p:txBody>
      </p:sp>
      <p:sp>
        <p:nvSpPr>
          <p:cNvPr id="5" name="Rectangle 4"/>
          <p:cNvSpPr/>
          <p:nvPr/>
        </p:nvSpPr>
        <p:spPr>
          <a:xfrm>
            <a:off x="152400" y="4770792"/>
            <a:ext cx="8839200" cy="1323439"/>
          </a:xfrm>
          <a:prstGeom prst="rect">
            <a:avLst/>
          </a:prstGeom>
          <a:solidFill>
            <a:schemeClr val="accent3">
              <a:lumMod val="40000"/>
              <a:lumOff val="60000"/>
            </a:schemeClr>
          </a:solidFill>
        </p:spPr>
        <p:txBody>
          <a:bodyPr wrap="square">
            <a:spAutoFit/>
          </a:bodyPr>
          <a:lstStyle/>
          <a:p>
            <a:r>
              <a:rPr lang="en-IN" sz="2000" b="1" dirty="0">
                <a:latin typeface="Arial" panose="020B0604020202020204" pitchFamily="34" charset="0"/>
                <a:cs typeface="Arial" panose="020B0604020202020204" pitchFamily="34" charset="0"/>
              </a:rPr>
              <a:t>Delete anomaly: </a:t>
            </a:r>
            <a:r>
              <a:rPr lang="en-US" sz="2000" dirty="0" smtClean="0"/>
              <a:t>In our </a:t>
            </a:r>
            <a:r>
              <a:rPr lang="en-US" sz="2000" b="1" dirty="0" smtClean="0"/>
              <a:t>Student</a:t>
            </a:r>
            <a:r>
              <a:rPr lang="en-US" sz="2000" dirty="0" smtClean="0"/>
              <a:t> table, two different informations are kept together, Student information and Branch information. Hence, at the end of the academic year, if student records are deleted, we will also lose the branch information. This is </a:t>
            </a:r>
            <a:r>
              <a:rPr lang="en-US" sz="2000" b="1" dirty="0" smtClean="0"/>
              <a:t>Deletion anomaly.</a:t>
            </a:r>
            <a:endParaRPr lang="en-IN" sz="2000" b="1"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2240868320"/>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257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1000100" y="3276600"/>
            <a:ext cx="7072362" cy="1631216"/>
          </a:xfrm>
          <a:prstGeom prst="rect">
            <a:avLst/>
          </a:prstGeom>
        </p:spPr>
        <p:txBody>
          <a:bodyPr wrap="square">
            <a:spAutoFit/>
          </a:bodyPr>
          <a:lstStyle/>
          <a:p>
            <a:pPr algn="just"/>
            <a:r>
              <a:rPr lang="en-US" sz="2000" dirty="0">
                <a:solidFill>
                  <a:srgbClr val="006C86"/>
                </a:solidFill>
                <a:latin typeface="Open sans"/>
                <a:cs typeface="Segoe UI Light" panose="020B0502040204020203" pitchFamily="34" charset="0"/>
              </a:rPr>
              <a:t>Database Normalization is a technique that helps in designing the schema of the database in an optimal manner so as to ensure the above points. The core idea of database normalization is to divide the tables into smaller subtables and store pointers to data rather than replicating it.</a:t>
            </a:r>
          </a:p>
        </p:txBody>
      </p:sp>
    </p:spTree>
    <p:extLst>
      <p:ext uri="{BB962C8B-B14F-4D97-AF65-F5344CB8AC3E}">
        <p14:creationId xmlns="" xmlns:p14="http://schemas.microsoft.com/office/powerpoint/2010/main" val="250295485"/>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257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357158" y="642918"/>
            <a:ext cx="8143932" cy="1015663"/>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To understand normalization in database with example tables, let’s assume that we are supposed to store the details of </a:t>
            </a:r>
            <a:r>
              <a:rPr lang="en-US" sz="2000" b="1" dirty="0">
                <a:latin typeface="Segoe UI Light" panose="020B0502040204020203" pitchFamily="34" charset="0"/>
                <a:cs typeface="Segoe UI Light" panose="020B0502040204020203" pitchFamily="34" charset="0"/>
              </a:rPr>
              <a:t>courses</a:t>
            </a:r>
            <a:r>
              <a:rPr lang="en-US" sz="2000" dirty="0">
                <a:latin typeface="Segoe UI Light" panose="020B0502040204020203" pitchFamily="34" charset="0"/>
                <a:cs typeface="Segoe UI Light" panose="020B0502040204020203" pitchFamily="34" charset="0"/>
              </a:rPr>
              <a:t> and </a:t>
            </a:r>
            <a:r>
              <a:rPr lang="en-US" sz="2000" b="1" dirty="0">
                <a:latin typeface="Segoe UI Light" panose="020B0502040204020203" pitchFamily="34" charset="0"/>
                <a:cs typeface="Segoe UI Light" panose="020B0502040204020203" pitchFamily="34" charset="0"/>
              </a:rPr>
              <a:t>instructors</a:t>
            </a:r>
            <a:r>
              <a:rPr lang="en-US" sz="2000" dirty="0">
                <a:latin typeface="Segoe UI Light" panose="020B0502040204020203" pitchFamily="34" charset="0"/>
                <a:cs typeface="Segoe UI Light" panose="020B0502040204020203" pitchFamily="34" charset="0"/>
              </a:rPr>
              <a:t> in a university.</a:t>
            </a:r>
            <a:endParaRPr lang="en-IN" sz="2000" dirty="0">
              <a:latin typeface="Segoe UI Light" panose="020B0502040204020203" pitchFamily="34"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 xmlns:p14="http://schemas.microsoft.com/office/powerpoint/2010/main" val="2271432737"/>
              </p:ext>
            </p:extLst>
          </p:nvPr>
        </p:nvGraphicFramePr>
        <p:xfrm>
          <a:off x="357159" y="1928802"/>
          <a:ext cx="8501120" cy="1981200"/>
        </p:xfrm>
        <a:graphic>
          <a:graphicData uri="http://schemas.openxmlformats.org/drawingml/2006/table">
            <a:tbl>
              <a:tblPr/>
              <a:tblGrid>
                <a:gridCol w="1685566">
                  <a:extLst>
                    <a:ext uri="{9D8B030D-6E8A-4147-A177-3AD203B41FA5}">
                      <a16:colId xmlns="" xmlns:a16="http://schemas.microsoft.com/office/drawing/2014/main" val="20000"/>
                    </a:ext>
                  </a:extLst>
                </a:gridCol>
                <a:gridCol w="1978709">
                  <a:extLst>
                    <a:ext uri="{9D8B030D-6E8A-4147-A177-3AD203B41FA5}">
                      <a16:colId xmlns="" xmlns:a16="http://schemas.microsoft.com/office/drawing/2014/main" val="20001"/>
                    </a:ext>
                  </a:extLst>
                </a:gridCol>
                <a:gridCol w="1978709">
                  <a:extLst>
                    <a:ext uri="{9D8B030D-6E8A-4147-A177-3AD203B41FA5}">
                      <a16:colId xmlns="" xmlns:a16="http://schemas.microsoft.com/office/drawing/2014/main" val="20002"/>
                    </a:ext>
                  </a:extLst>
                </a:gridCol>
                <a:gridCol w="2858136">
                  <a:extLst>
                    <a:ext uri="{9D8B030D-6E8A-4147-A177-3AD203B41FA5}">
                      <a16:colId xmlns=""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 xmlns:a16="http://schemas.microsoft.com/office/drawing/2014/main" val="10000"/>
                  </a:ext>
                </a:extLst>
              </a:tr>
              <a:tr h="0">
                <a:tc>
                  <a:txBody>
                    <a:bodyPr/>
                    <a:lstStyle/>
                    <a:p>
                      <a:pPr algn="l" fontAlgn="t"/>
                      <a:r>
                        <a:rPr lang="en-US">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smtClean="0">
                          <a:solidFill>
                            <a:srgbClr val="222222"/>
                          </a:solidFill>
                          <a:effectLst/>
                        </a:rPr>
                        <a:t>Prof. Ronald</a:t>
                      </a:r>
                      <a:endParaRPr lang="en-US" dirty="0">
                        <a:solidFill>
                          <a:srgbClr val="222222"/>
                        </a:solidFill>
                        <a:effectLst/>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0">
                <a:tc>
                  <a:txBody>
                    <a:bodyPr/>
                    <a:lstStyle/>
                    <a:p>
                      <a:pPr algn="l" fontAlgn="t"/>
                      <a:r>
                        <a:rPr lang="en-US">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smtClean="0">
                          <a:solidFill>
                            <a:srgbClr val="222222"/>
                          </a:solidFill>
                          <a:effectLst/>
                        </a:rPr>
                        <a:t>Prof. John</a:t>
                      </a:r>
                      <a:endParaRPr lang="en-US" dirty="0">
                        <a:solidFill>
                          <a:srgbClr val="222222"/>
                        </a:solidFill>
                        <a:effectLst/>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 xmlns:a16="http://schemas.microsoft.com/office/drawing/2014/main"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smtClean="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 xmlns:a16="http://schemas.microsoft.com/office/drawing/2014/main" val="10003"/>
                  </a:ext>
                </a:extLst>
              </a:tr>
            </a:tbl>
          </a:graphicData>
        </a:graphic>
      </p:graphicFrame>
      <p:sp>
        <p:nvSpPr>
          <p:cNvPr id="6" name="Rectangle 1"/>
          <p:cNvSpPr>
            <a:spLocks noChangeArrowheads="1"/>
          </p:cNvSpPr>
          <p:nvPr/>
        </p:nvSpPr>
        <p:spPr bwMode="auto">
          <a:xfrm>
            <a:off x="1257301" y="2420832"/>
            <a:ext cx="184731" cy="6463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a:latin typeface="Arial" panose="020B0604020202020204" pitchFamily="34" charset="0"/>
              </a:rPr>
              <a:t/>
            </a: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357158" y="4357694"/>
            <a:ext cx="8501122" cy="1477328"/>
          </a:xfrm>
          <a:prstGeom prst="rect">
            <a:avLst/>
          </a:prstGeom>
        </p:spPr>
        <p:txBody>
          <a:bodyPr wrap="square">
            <a:spAutoFit/>
          </a:bodyPr>
          <a:lstStyle/>
          <a:p>
            <a:pPr algn="just"/>
            <a:r>
              <a:rPr lang="en-US" dirty="0">
                <a:solidFill>
                  <a:srgbClr val="333333"/>
                </a:solidFill>
                <a:latin typeface="Open sans"/>
              </a:rPr>
              <a:t>At first, this design seems to be good. However, issues start to develop once we need to modify information. For instance, suppose, </a:t>
            </a:r>
            <a:r>
              <a:rPr lang="en-US" dirty="0">
                <a:solidFill>
                  <a:srgbClr val="C41A1A"/>
                </a:solidFill>
                <a:latin typeface="Open sans"/>
              </a:rPr>
              <a:t>if Prof. </a:t>
            </a:r>
            <a:r>
              <a:rPr lang="en-US" dirty="0" smtClean="0">
                <a:solidFill>
                  <a:srgbClr val="C41A1A"/>
                </a:solidFill>
                <a:latin typeface="Open sans"/>
              </a:rPr>
              <a:t>Ronald </a:t>
            </a:r>
            <a:r>
              <a:rPr lang="en-US" dirty="0">
                <a:solidFill>
                  <a:srgbClr val="C41A1A"/>
                </a:solidFill>
                <a:latin typeface="Open sans"/>
              </a:rPr>
              <a:t>changed his mobile number. In such a situation, we will have to make edits in 2 places</a:t>
            </a:r>
            <a:r>
              <a:rPr lang="en-US" b="1" dirty="0">
                <a:solidFill>
                  <a:srgbClr val="333333"/>
                </a:solidFill>
                <a:latin typeface="Open sans"/>
              </a:rPr>
              <a:t>. </a:t>
            </a:r>
            <a:r>
              <a:rPr lang="en-US" dirty="0">
                <a:solidFill>
                  <a:srgbClr val="333333"/>
                </a:solidFill>
                <a:latin typeface="Open sans"/>
              </a:rPr>
              <a:t>What if someone just edited the mobile number against </a:t>
            </a:r>
            <a:r>
              <a:rPr lang="en-US" b="1" dirty="0">
                <a:solidFill>
                  <a:srgbClr val="0070C0"/>
                </a:solidFill>
                <a:latin typeface="Open sans"/>
              </a:rPr>
              <a:t>CS101</a:t>
            </a:r>
            <a:r>
              <a:rPr lang="en-US" dirty="0">
                <a:solidFill>
                  <a:srgbClr val="333333"/>
                </a:solidFill>
                <a:latin typeface="Open sans"/>
              </a:rPr>
              <a:t>, but forgot to edit it for </a:t>
            </a:r>
            <a:r>
              <a:rPr lang="en-US" b="1" dirty="0">
                <a:solidFill>
                  <a:srgbClr val="0070C0"/>
                </a:solidFill>
                <a:latin typeface="Open sans"/>
              </a:rPr>
              <a:t>CS154</a:t>
            </a:r>
            <a:r>
              <a:rPr lang="en-US" dirty="0">
                <a:solidFill>
                  <a:srgbClr val="333333"/>
                </a:solidFill>
                <a:latin typeface="Open sans"/>
              </a:rPr>
              <a:t>? This will lead to stale/wrong information in the database.</a:t>
            </a:r>
            <a:endParaRPr lang="en-US" dirty="0"/>
          </a:p>
        </p:txBody>
      </p:sp>
    </p:spTree>
    <p:extLst>
      <p:ext uri="{BB962C8B-B14F-4D97-AF65-F5344CB8AC3E}">
        <p14:creationId xmlns="" xmlns:p14="http://schemas.microsoft.com/office/powerpoint/2010/main" val="286733200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304800" y="228600"/>
            <a:ext cx="8610600" cy="685800"/>
          </a:xfrm>
          <a:prstGeom prst="rect">
            <a:avLst/>
          </a:prstGeom>
          <a:solidFill>
            <a:srgbClr val="FF0000"/>
          </a:solidFill>
        </p:spPr>
        <p:txBody>
          <a:bodyPr>
            <a:normAutofit/>
          </a:bodyPr>
          <a:lstStyle/>
          <a:p>
            <a:pPr lvl="0" algn="ctr">
              <a:spcBef>
                <a:spcPct val="0"/>
              </a:spcBef>
              <a:defRPr/>
            </a:pPr>
            <a:r>
              <a:rPr lang="en-US" sz="3600" b="1" dirty="0" smtClean="0">
                <a:solidFill>
                  <a:schemeClr val="bg1"/>
                </a:solidFill>
                <a:latin typeface="Arial" pitchFamily="34" charset="0"/>
                <a:cs typeface="Arial" pitchFamily="34" charset="0"/>
              </a:rPr>
              <a:t>Class Room</a:t>
            </a:r>
            <a:endParaRPr kumimoji="0" lang="en-US" sz="3600" b="1" i="1" u="none" strike="noStrike" kern="1200" cap="none" spc="0" normalizeH="0" baseline="0" noProof="0" dirty="0" smtClean="0">
              <a:ln>
                <a:noFill/>
              </a:ln>
              <a:solidFill>
                <a:schemeClr val="bg1"/>
              </a:solidFill>
              <a:effectLst/>
              <a:uLnTx/>
              <a:uFillTx/>
              <a:latin typeface="Arial" pitchFamily="34" charset="0"/>
              <a:cs typeface="Arial" pitchFamily="34" charset="0"/>
            </a:endParaRPr>
          </a:p>
        </p:txBody>
      </p:sp>
      <p:sp>
        <p:nvSpPr>
          <p:cNvPr id="3" name="Title 1"/>
          <p:cNvSpPr txBox="1">
            <a:spLocks/>
          </p:cNvSpPr>
          <p:nvPr/>
        </p:nvSpPr>
        <p:spPr>
          <a:xfrm>
            <a:off x="304800" y="1981200"/>
            <a:ext cx="8610600" cy="914400"/>
          </a:xfrm>
          <a:prstGeom prst="rect">
            <a:avLst/>
          </a:prstGeom>
        </p:spPr>
        <p:txBody>
          <a:bodyPr>
            <a:noAutofit/>
          </a:bodyPr>
          <a:lstStyle/>
          <a:p>
            <a:pPr lvl="0" algn="ctr">
              <a:spcBef>
                <a:spcPct val="0"/>
              </a:spcBef>
              <a:defRPr/>
            </a:pPr>
            <a:r>
              <a:rPr lang="en-US" sz="6600" b="1" dirty="0" smtClean="0">
                <a:latin typeface="Arial" pitchFamily="34" charset="0"/>
                <a:cs typeface="Arial" pitchFamily="34" charset="0"/>
              </a:rPr>
              <a:t>Session 1</a:t>
            </a:r>
            <a:endParaRPr kumimoji="0" lang="en-US" sz="6600" b="1" i="1" u="none" strike="noStrike" kern="1200" cap="none" spc="0" normalizeH="0" baseline="0" noProof="0" dirty="0" smtClean="0">
              <a:ln>
                <a:noFill/>
              </a:ln>
              <a:effectLst/>
              <a:uLnTx/>
              <a:uFillTx/>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257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1257300" y="838203"/>
            <a:ext cx="6629400" cy="707886"/>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This problem, however, can be easily tackled by dividing our table into 2 simpler tables.</a:t>
            </a:r>
            <a:endParaRPr lang="en-IN" sz="2000" dirty="0">
              <a:latin typeface="Segoe UI Light" panose="020B0502040204020203" pitchFamily="34"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 xmlns:p14="http://schemas.microsoft.com/office/powerpoint/2010/main" val="2887171470"/>
              </p:ext>
            </p:extLst>
          </p:nvPr>
        </p:nvGraphicFramePr>
        <p:xfrm>
          <a:off x="1152648" y="2308969"/>
          <a:ext cx="6848352" cy="1280160"/>
        </p:xfrm>
        <a:graphic>
          <a:graphicData uri="http://schemas.openxmlformats.org/drawingml/2006/table">
            <a:tbl>
              <a:tblPr/>
              <a:tblGrid>
                <a:gridCol w="2282784">
                  <a:extLst>
                    <a:ext uri="{9D8B030D-6E8A-4147-A177-3AD203B41FA5}">
                      <a16:colId xmlns="" xmlns:a16="http://schemas.microsoft.com/office/drawing/2014/main" val="20000"/>
                    </a:ext>
                  </a:extLst>
                </a:gridCol>
                <a:gridCol w="2282784">
                  <a:extLst>
                    <a:ext uri="{9D8B030D-6E8A-4147-A177-3AD203B41FA5}">
                      <a16:colId xmlns="" xmlns:a16="http://schemas.microsoft.com/office/drawing/2014/main" val="20001"/>
                    </a:ext>
                  </a:extLst>
                </a:gridCol>
                <a:gridCol w="2282784">
                  <a:extLst>
                    <a:ext uri="{9D8B030D-6E8A-4147-A177-3AD203B41FA5}">
                      <a16:colId xmlns=""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 xmlns:a16="http://schemas.microsoft.com/office/drawing/2014/main" val="10000"/>
                  </a:ext>
                </a:extLst>
              </a:tr>
              <a:tr h="0">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smtClean="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0">
                <a:tc>
                  <a:txBody>
                    <a:bodyPr/>
                    <a:lstStyle/>
                    <a:p>
                      <a:pPr algn="l" fontAlgn="t"/>
                      <a:r>
                        <a:rPr lang="en-US" dirty="0">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smtClean="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 xmlns:a16="http://schemas.microsoft.com/office/drawing/2014/main" val="10002"/>
                  </a:ext>
                </a:extLst>
              </a:tr>
            </a:tbl>
          </a:graphicData>
        </a:graphic>
      </p:graphicFrame>
      <p:graphicFrame>
        <p:nvGraphicFramePr>
          <p:cNvPr id="12" name="Table 11"/>
          <p:cNvGraphicFramePr>
            <a:graphicFrameLocks noGrp="1"/>
          </p:cNvGraphicFramePr>
          <p:nvPr>
            <p:extLst>
              <p:ext uri="{D42A27DB-BD31-4B8C-83A1-F6EECF244321}">
                <p14:modId xmlns="" xmlns:p14="http://schemas.microsoft.com/office/powerpoint/2010/main" val="1055756385"/>
              </p:ext>
            </p:extLst>
          </p:nvPr>
        </p:nvGraphicFramePr>
        <p:xfrm>
          <a:off x="1147454" y="4389120"/>
          <a:ext cx="6858000" cy="1706880"/>
        </p:xfrm>
        <a:graphic>
          <a:graphicData uri="http://schemas.openxmlformats.org/drawingml/2006/table">
            <a:tbl>
              <a:tblPr/>
              <a:tblGrid>
                <a:gridCol w="2286000">
                  <a:extLst>
                    <a:ext uri="{9D8B030D-6E8A-4147-A177-3AD203B41FA5}">
                      <a16:colId xmlns="" xmlns:a16="http://schemas.microsoft.com/office/drawing/2014/main" val="20000"/>
                    </a:ext>
                  </a:extLst>
                </a:gridCol>
                <a:gridCol w="2286000">
                  <a:extLst>
                    <a:ext uri="{9D8B030D-6E8A-4147-A177-3AD203B41FA5}">
                      <a16:colId xmlns="" xmlns:a16="http://schemas.microsoft.com/office/drawing/2014/main" val="20001"/>
                    </a:ext>
                  </a:extLst>
                </a:gridCol>
                <a:gridCol w="2286000">
                  <a:extLst>
                    <a:ext uri="{9D8B030D-6E8A-4147-A177-3AD203B41FA5}">
                      <a16:colId xmlns="" xmlns:a16="http://schemas.microsoft.com/office/drawing/2014/main" val="20002"/>
                    </a:ext>
                  </a:extLst>
                </a:gridCol>
              </a:tblGrid>
              <a:tr h="19812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 xmlns:a16="http://schemas.microsoft.com/office/drawing/2014/main"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 xmlns:a16="http://schemas.microsoft.com/office/drawing/2014/main"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 xmlns:a16="http://schemas.microsoft.com/office/drawing/2014/main" val="10003"/>
                  </a:ext>
                </a:extLst>
              </a:tr>
            </a:tbl>
          </a:graphicData>
        </a:graphic>
      </p:graphicFrame>
      <p:sp>
        <p:nvSpPr>
          <p:cNvPr id="13" name="Rectangle 12"/>
          <p:cNvSpPr/>
          <p:nvPr/>
        </p:nvSpPr>
        <p:spPr>
          <a:xfrm>
            <a:off x="1143000" y="1752600"/>
            <a:ext cx="2257862" cy="369332"/>
          </a:xfrm>
          <a:prstGeom prst="rect">
            <a:avLst/>
          </a:prstGeom>
        </p:spPr>
        <p:txBody>
          <a:bodyPr wrap="non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1143000" y="3872751"/>
            <a:ext cx="1975734" cy="369332"/>
          </a:xfrm>
          <a:prstGeom prst="rect">
            <a:avLst/>
          </a:prstGeom>
        </p:spPr>
        <p:txBody>
          <a:bodyPr wrap="non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 xmlns:p14="http://schemas.microsoft.com/office/powerpoint/2010/main" val="1749137105"/>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257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8" name="Rectangle 7"/>
          <p:cNvSpPr/>
          <p:nvPr/>
        </p:nvSpPr>
        <p:spPr>
          <a:xfrm>
            <a:off x="1000100" y="714356"/>
            <a:ext cx="6929486" cy="707886"/>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The First normal form simply says that each cell of a table should contain exactly one value.</a:t>
            </a:r>
            <a:endParaRPr lang="en-IN" sz="2000" dirty="0">
              <a:latin typeface="Segoe UI Light" panose="020B0502040204020203" pitchFamily="34"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 xmlns:p14="http://schemas.microsoft.com/office/powerpoint/2010/main" val="3549854271"/>
              </p:ext>
            </p:extLst>
          </p:nvPr>
        </p:nvGraphicFramePr>
        <p:xfrm>
          <a:off x="1143000" y="1752600"/>
          <a:ext cx="6858000" cy="1334546"/>
        </p:xfrm>
        <a:graphic>
          <a:graphicData uri="http://schemas.openxmlformats.org/drawingml/2006/table">
            <a:tbl>
              <a:tblPr/>
              <a:tblGrid>
                <a:gridCol w="3429000">
                  <a:extLst>
                    <a:ext uri="{9D8B030D-6E8A-4147-A177-3AD203B41FA5}">
                      <a16:colId xmlns="" xmlns:a16="http://schemas.microsoft.com/office/drawing/2014/main" val="20000"/>
                    </a:ext>
                  </a:extLst>
                </a:gridCol>
                <a:gridCol w="3429000">
                  <a:extLst>
                    <a:ext uri="{9D8B030D-6E8A-4147-A177-3AD203B41FA5}">
                      <a16:colId xmlns="" xmlns:a16="http://schemas.microsoft.com/office/drawing/2014/main" val="20001"/>
                    </a:ext>
                  </a:extLst>
                </a:gridCol>
              </a:tblGrid>
              <a:tr h="292847">
                <a:tc>
                  <a:txBody>
                    <a:bodyPr/>
                    <a:lstStyle/>
                    <a:p>
                      <a:pPr algn="l" fontAlgn="ctr"/>
                      <a:r>
                        <a:rPr lang="en-US" b="1" dirty="0">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 xmlns:a16="http://schemas.microsoft.com/office/drawing/2014/main" val="10000"/>
                  </a:ext>
                </a:extLst>
              </a:tr>
              <a:tr h="481106">
                <a:tc>
                  <a:txBody>
                    <a:bodyPr/>
                    <a:lstStyle/>
                    <a:p>
                      <a:pPr algn="l" fontAlgn="t"/>
                      <a:r>
                        <a:rPr lang="en-US" dirty="0" smtClean="0">
                          <a:solidFill>
                            <a:srgbClr val="222222"/>
                          </a:solidFill>
                          <a:effectLst/>
                        </a:rPr>
                        <a:t>Prof. Ronald</a:t>
                      </a:r>
                      <a:endParaRPr lang="en-US" dirty="0">
                        <a:solidFill>
                          <a:srgbClr val="222222"/>
                        </a:solidFill>
                        <a:effectLst/>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292847">
                <a:tc>
                  <a:txBody>
                    <a:bodyPr/>
                    <a:lstStyle/>
                    <a:p>
                      <a:pPr algn="l" fontAlgn="t"/>
                      <a:r>
                        <a:rPr lang="en-US" dirty="0" smtClean="0">
                          <a:solidFill>
                            <a:srgbClr val="222222"/>
                          </a:solidFill>
                          <a:effectLst/>
                        </a:rPr>
                        <a:t>Prof. John</a:t>
                      </a:r>
                      <a:endParaRPr lang="en-US" dirty="0">
                        <a:solidFill>
                          <a:srgbClr val="222222"/>
                        </a:solidFill>
                        <a:effectLst/>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 xmlns:a16="http://schemas.microsoft.com/office/drawing/2014/main" val="10002"/>
                  </a:ext>
                </a:extLst>
              </a:tr>
            </a:tbl>
          </a:graphicData>
        </a:graphic>
      </p:graphicFrame>
      <p:sp>
        <p:nvSpPr>
          <p:cNvPr id="4" name="Rectangle 3"/>
          <p:cNvSpPr/>
          <p:nvPr/>
        </p:nvSpPr>
        <p:spPr>
          <a:xfrm>
            <a:off x="285720" y="3276602"/>
            <a:ext cx="8572560" cy="1200329"/>
          </a:xfrm>
          <a:prstGeom prst="rect">
            <a:avLst/>
          </a:prstGeom>
        </p:spPr>
        <p:txBody>
          <a:bodyPr wrap="square">
            <a:spAutoFit/>
          </a:bodyPr>
          <a:lstStyle/>
          <a:p>
            <a:pPr algn="just"/>
            <a:r>
              <a:rPr lang="en-US" dirty="0">
                <a:solidFill>
                  <a:srgbClr val="333333"/>
                </a:solidFill>
                <a:latin typeface="Open sans"/>
              </a:rPr>
              <a:t>Here, the issue is that in the first row, we are storing 2 courses against Prof. </a:t>
            </a:r>
            <a:r>
              <a:rPr lang="en-US" dirty="0" smtClean="0">
                <a:solidFill>
                  <a:srgbClr val="222222"/>
                </a:solidFill>
              </a:rPr>
              <a:t>Ronald</a:t>
            </a:r>
            <a:r>
              <a:rPr lang="en-US" dirty="0" smtClean="0">
                <a:solidFill>
                  <a:srgbClr val="333333"/>
                </a:solidFill>
                <a:latin typeface="Open sans"/>
              </a:rPr>
              <a:t>.</a:t>
            </a:r>
            <a:r>
              <a:rPr lang="en-US" dirty="0">
                <a:solidFill>
                  <a:srgbClr val="333333"/>
                </a:solidFill>
                <a:latin typeface="Open sans"/>
              </a:rPr>
              <a:t> A better method would be to store the courses separately. This way, if we want to edit some information related to </a:t>
            </a:r>
            <a:r>
              <a:rPr lang="en-US" b="1" dirty="0">
                <a:solidFill>
                  <a:srgbClr val="0070C0"/>
                </a:solidFill>
                <a:latin typeface="Open sans"/>
              </a:rPr>
              <a:t>CS101</a:t>
            </a:r>
            <a:r>
              <a:rPr lang="en-US" dirty="0">
                <a:solidFill>
                  <a:srgbClr val="333333"/>
                </a:solidFill>
                <a:latin typeface="Open sans"/>
              </a:rPr>
              <a:t>, we do not have to touch the data corresponding to </a:t>
            </a:r>
            <a:r>
              <a:rPr lang="en-US" b="1" dirty="0">
                <a:solidFill>
                  <a:srgbClr val="0070C0"/>
                </a:solidFill>
                <a:latin typeface="Open sans"/>
              </a:rPr>
              <a:t>CS154</a:t>
            </a:r>
            <a:r>
              <a:rPr lang="en-US" dirty="0">
                <a:solidFill>
                  <a:srgbClr val="333333"/>
                </a:solidFill>
                <a:latin typeface="Open sans"/>
              </a:rPr>
              <a:t>.</a:t>
            </a:r>
          </a:p>
        </p:txBody>
      </p:sp>
      <p:graphicFrame>
        <p:nvGraphicFramePr>
          <p:cNvPr id="5" name="Table 4"/>
          <p:cNvGraphicFramePr>
            <a:graphicFrameLocks noGrp="1"/>
          </p:cNvGraphicFramePr>
          <p:nvPr>
            <p:extLst>
              <p:ext uri="{D42A27DB-BD31-4B8C-83A1-F6EECF244321}">
                <p14:modId xmlns="" xmlns:p14="http://schemas.microsoft.com/office/powerpoint/2010/main" val="1297513087"/>
              </p:ext>
            </p:extLst>
          </p:nvPr>
        </p:nvGraphicFramePr>
        <p:xfrm>
          <a:off x="1143000" y="4572008"/>
          <a:ext cx="6858000" cy="1706880"/>
        </p:xfrm>
        <a:graphic>
          <a:graphicData uri="http://schemas.openxmlformats.org/drawingml/2006/table">
            <a:tbl>
              <a:tblPr/>
              <a:tblGrid>
                <a:gridCol w="3429000">
                  <a:extLst>
                    <a:ext uri="{9D8B030D-6E8A-4147-A177-3AD203B41FA5}">
                      <a16:colId xmlns="" xmlns:a16="http://schemas.microsoft.com/office/drawing/2014/main" val="20000"/>
                    </a:ext>
                  </a:extLst>
                </a:gridCol>
                <a:gridCol w="3429000">
                  <a:extLst>
                    <a:ext uri="{9D8B030D-6E8A-4147-A177-3AD203B41FA5}">
                      <a16:colId xmlns="" xmlns:a16="http://schemas.microsoft.com/office/drawing/2014/main" val="20001"/>
                    </a:ext>
                  </a:extLst>
                </a:gridCol>
              </a:tblGrid>
              <a:tr h="0">
                <a:tc>
                  <a:txBody>
                    <a:bodyPr/>
                    <a:lstStyle/>
                    <a:p>
                      <a:pPr algn="l" fontAlgn="ctr"/>
                      <a:r>
                        <a:rPr lang="en-US" b="1" dirty="0">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 xmlns:a16="http://schemas.microsoft.com/office/drawing/2014/main" val="10000"/>
                  </a:ext>
                </a:extLst>
              </a:tr>
              <a:tr h="0">
                <a:tc>
                  <a:txBody>
                    <a:bodyPr/>
                    <a:lstStyle/>
                    <a:p>
                      <a:pPr algn="l" fontAlgn="t"/>
                      <a:r>
                        <a:rPr lang="en-US" dirty="0" smtClean="0">
                          <a:solidFill>
                            <a:srgbClr val="222222"/>
                          </a:solidFill>
                          <a:effectLst/>
                        </a:rPr>
                        <a:t>Prof. Ronald</a:t>
                      </a:r>
                      <a:endParaRPr lang="en-US" dirty="0">
                        <a:solidFill>
                          <a:srgbClr val="222222"/>
                        </a:solidFill>
                        <a:effectLst/>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0">
                <a:tc>
                  <a:txBody>
                    <a:bodyPr/>
                    <a:lstStyle/>
                    <a:p>
                      <a:pPr algn="l" fontAlgn="t"/>
                      <a:r>
                        <a:rPr lang="en-US" dirty="0" smtClean="0">
                          <a:solidFill>
                            <a:srgbClr val="222222"/>
                          </a:solidFill>
                          <a:effectLst/>
                        </a:rPr>
                        <a:t>Prof. Ronald</a:t>
                      </a:r>
                      <a:endParaRPr lang="en-US" dirty="0">
                        <a:solidFill>
                          <a:srgbClr val="222222"/>
                        </a:solidFill>
                        <a:effectLst/>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 xmlns:a16="http://schemas.microsoft.com/office/drawing/2014/main" val="10002"/>
                  </a:ext>
                </a:extLst>
              </a:tr>
              <a:tr h="0">
                <a:tc>
                  <a:txBody>
                    <a:bodyPr/>
                    <a:lstStyle/>
                    <a:p>
                      <a:pPr algn="l" fontAlgn="t"/>
                      <a:r>
                        <a:rPr lang="en-US" dirty="0" smtClean="0">
                          <a:solidFill>
                            <a:srgbClr val="222222"/>
                          </a:solidFill>
                          <a:effectLst/>
                        </a:rPr>
                        <a:t>Prof. John</a:t>
                      </a:r>
                      <a:endParaRPr lang="en-US" dirty="0">
                        <a:solidFill>
                          <a:srgbClr val="222222"/>
                        </a:solidFill>
                        <a:effectLst/>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 xmlns:a16="http://schemas.microsoft.com/office/drawing/2014/main" val="10003"/>
                  </a:ext>
                </a:extLst>
              </a:tr>
            </a:tbl>
          </a:graphicData>
        </a:graphic>
      </p:graphicFrame>
    </p:spTree>
    <p:extLst>
      <p:ext uri="{BB962C8B-B14F-4D97-AF65-F5344CB8AC3E}">
        <p14:creationId xmlns="" xmlns:p14="http://schemas.microsoft.com/office/powerpoint/2010/main" val="3957101609"/>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257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8" name="Rectangle 7"/>
          <p:cNvSpPr/>
          <p:nvPr/>
        </p:nvSpPr>
        <p:spPr>
          <a:xfrm>
            <a:off x="785786" y="838200"/>
            <a:ext cx="7572428" cy="1323439"/>
          </a:xfrm>
          <a:prstGeom prst="rect">
            <a:avLst/>
          </a:prstGeom>
        </p:spPr>
        <p:txBody>
          <a:bodyPr wrap="square">
            <a:spAutoFit/>
          </a:bodyPr>
          <a:lstStyle/>
          <a:p>
            <a:r>
              <a:rPr lang="en-US" sz="2000" dirty="0">
                <a:latin typeface="Segoe UI Light" panose="020B0502040204020203" pitchFamily="34"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sz="2000" b="1" dirty="0">
                <a:solidFill>
                  <a:srgbClr val="0070C0"/>
                </a:solidFill>
                <a:latin typeface="Segoe UI Light" panose="020B0502040204020203" pitchFamily="34"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sz="2000" b="1" dirty="0">
                <a:solidFill>
                  <a:srgbClr val="0070C0"/>
                </a:solidFill>
                <a:latin typeface="Segoe UI Light" panose="020B0502040204020203" pitchFamily="34" charset="0"/>
                <a:cs typeface="Segoe UI Light" panose="020B0502040204020203" pitchFamily="34" charset="0"/>
              </a:rPr>
              <a:t>The primary key of the table should compose of exactly 1 column</a:t>
            </a:r>
            <a:r>
              <a:rPr lang="en-US" sz="2000" dirty="0">
                <a:solidFill>
                  <a:srgbClr val="0070C0"/>
                </a:solidFill>
                <a:latin typeface="Segoe UI Light" panose="020B0502040204020203" pitchFamily="34" charset="0"/>
                <a:cs typeface="Segoe UI Light" panose="020B0502040204020203" pitchFamily="34" charset="0"/>
              </a:rPr>
              <a:t>.</a:t>
            </a:r>
          </a:p>
        </p:txBody>
      </p:sp>
      <p:sp>
        <p:nvSpPr>
          <p:cNvPr id="3" name="Rectangle 2"/>
          <p:cNvSpPr/>
          <p:nvPr/>
        </p:nvSpPr>
        <p:spPr>
          <a:xfrm>
            <a:off x="857224" y="2500306"/>
            <a:ext cx="7286676" cy="1200329"/>
          </a:xfrm>
          <a:prstGeom prst="rect">
            <a:avLst/>
          </a:prstGeom>
        </p:spPr>
        <p:txBody>
          <a:bodyPr wrap="square">
            <a:spAutoFit/>
          </a:bodyPr>
          <a:lstStyle/>
          <a:p>
            <a:pPr algn="just"/>
            <a:r>
              <a:rPr lang="en-US" dirty="0">
                <a:solidFill>
                  <a:srgbClr val="333333"/>
                </a:solidFill>
                <a:latin typeface="Open sans"/>
              </a:rPr>
              <a:t>Let us take another example of storing student enrollment in various courses. Each student may enroll in multiple courses. Similarly, each course may have multiple enrollments.</a:t>
            </a:r>
          </a:p>
          <a:p>
            <a:pPr algn="just"/>
            <a:r>
              <a:rPr lang="en-US" dirty="0"/>
              <a:t>A sample table may look like this (</a:t>
            </a:r>
            <a:r>
              <a:rPr lang="en-US" b="1" dirty="0">
                <a:solidFill>
                  <a:srgbClr val="006C86"/>
                </a:solidFill>
              </a:rPr>
              <a:t>student name and course code</a:t>
            </a:r>
            <a:r>
              <a:rPr lang="en-US" dirty="0"/>
              <a:t>)</a:t>
            </a:r>
            <a:endParaRPr lang="en-US" dirty="0">
              <a:solidFill>
                <a:srgbClr val="333333"/>
              </a:solidFill>
              <a:latin typeface="Open sans"/>
            </a:endParaRPr>
          </a:p>
        </p:txBody>
      </p:sp>
      <p:graphicFrame>
        <p:nvGraphicFramePr>
          <p:cNvPr id="4" name="Table 3"/>
          <p:cNvGraphicFramePr>
            <a:graphicFrameLocks noGrp="1"/>
          </p:cNvGraphicFramePr>
          <p:nvPr>
            <p:extLst>
              <p:ext uri="{D42A27DB-BD31-4B8C-83A1-F6EECF244321}">
                <p14:modId xmlns="" xmlns:p14="http://schemas.microsoft.com/office/powerpoint/2010/main" val="1031253679"/>
              </p:ext>
            </p:extLst>
          </p:nvPr>
        </p:nvGraphicFramePr>
        <p:xfrm>
          <a:off x="357155" y="4143380"/>
          <a:ext cx="8429686" cy="2133600"/>
        </p:xfrm>
        <a:graphic>
          <a:graphicData uri="http://schemas.openxmlformats.org/drawingml/2006/table">
            <a:tbl>
              <a:tblPr/>
              <a:tblGrid>
                <a:gridCol w="4214843">
                  <a:extLst>
                    <a:ext uri="{9D8B030D-6E8A-4147-A177-3AD203B41FA5}">
                      <a16:colId xmlns="" xmlns:a16="http://schemas.microsoft.com/office/drawing/2014/main" val="20000"/>
                    </a:ext>
                  </a:extLst>
                </a:gridCol>
                <a:gridCol w="4214843">
                  <a:extLst>
                    <a:ext uri="{9D8B030D-6E8A-4147-A177-3AD203B41FA5}">
                      <a16:colId xmlns=""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 xmlns:a16="http://schemas.microsoft.com/office/drawing/2014/main" val="10000"/>
                  </a:ext>
                </a:extLst>
              </a:tr>
              <a:tr h="0">
                <a:tc>
                  <a:txBody>
                    <a:bodyPr/>
                    <a:lstStyle/>
                    <a:p>
                      <a:pPr algn="l" fontAlgn="t"/>
                      <a:r>
                        <a:rPr lang="en-US" dirty="0">
                          <a:solidFill>
                            <a:srgbClr val="222222"/>
                          </a:solidFill>
                          <a:effectLst/>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0">
                <a:tc>
                  <a:txBody>
                    <a:bodyPr/>
                    <a:lstStyle/>
                    <a:p>
                      <a:pPr algn="l" fontAlgn="t"/>
                      <a:r>
                        <a:rPr lang="en-US" dirty="0">
                          <a:solidFill>
                            <a:srgbClr val="222222"/>
                          </a:solidFill>
                          <a:effectLst/>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 xmlns:a16="http://schemas.microsoft.com/office/drawing/2014/main" val="10002"/>
                  </a:ext>
                </a:extLst>
              </a:tr>
              <a:tr h="0">
                <a:tc>
                  <a:txBody>
                    <a:bodyPr/>
                    <a:lstStyle/>
                    <a:p>
                      <a:pPr algn="l" fontAlgn="t"/>
                      <a:r>
                        <a:rPr lang="en-US" dirty="0">
                          <a:solidFill>
                            <a:srgbClr val="222222"/>
                          </a:solidFill>
                          <a:effectLst/>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10003"/>
                  </a:ext>
                </a:extLst>
              </a:tr>
              <a:tr h="0">
                <a:tc>
                  <a:txBody>
                    <a:bodyPr/>
                    <a:lstStyle/>
                    <a:p>
                      <a:pPr algn="l" fontAlgn="t"/>
                      <a:r>
                        <a:rPr lang="en-US" dirty="0">
                          <a:solidFill>
                            <a:srgbClr val="222222"/>
                          </a:solidFill>
                          <a:effectLst/>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 xmlns:a16="http://schemas.microsoft.com/office/drawing/2014/main" val="10004"/>
                  </a:ext>
                </a:extLst>
              </a:tr>
            </a:tbl>
          </a:graphicData>
        </a:graphic>
      </p:graphicFrame>
    </p:spTree>
    <p:extLst>
      <p:ext uri="{BB962C8B-B14F-4D97-AF65-F5344CB8AC3E}">
        <p14:creationId xmlns="" xmlns:p14="http://schemas.microsoft.com/office/powerpoint/2010/main" val="3983721001"/>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257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606675" y="571481"/>
            <a:ext cx="7609137" cy="1015663"/>
          </a:xfrm>
          <a:prstGeom prst="rect">
            <a:avLst/>
          </a:prstGeom>
        </p:spPr>
        <p:txBody>
          <a:bodyPr wrap="square">
            <a:spAutoFit/>
          </a:bodyPr>
          <a:lstStyle/>
          <a:p>
            <a:pPr algn="just"/>
            <a:r>
              <a:rPr lang="en-US" sz="2000" dirty="0" smtClean="0">
                <a:latin typeface="Segoe UI Light" panose="020B0502040204020203" pitchFamily="34" charset="0"/>
                <a:cs typeface="Segoe UI Light" panose="020B0502040204020203" pitchFamily="34" charset="0"/>
              </a:rPr>
              <a:t>As per the second normal form definition, our enrollments table above isn’t in second normal form. To achieve the same (1NF to 2NF), we can rather break it into 2 tables</a:t>
            </a:r>
            <a:endParaRPr lang="en-IN" sz="2000" dirty="0">
              <a:latin typeface="Segoe UI Light" panose="020B0502040204020203" pitchFamily="34" charset="0"/>
              <a:cs typeface="Segoe UI Light" panose="020B0502040204020203" pitchFamily="34" charset="0"/>
            </a:endParaRPr>
          </a:p>
        </p:txBody>
      </p:sp>
      <p:sp>
        <p:nvSpPr>
          <p:cNvPr id="10" name="Rectangle 9"/>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 xmlns:p14="http://schemas.microsoft.com/office/powerpoint/2010/main" val="2056134691"/>
              </p:ext>
            </p:extLst>
          </p:nvPr>
        </p:nvGraphicFramePr>
        <p:xfrm>
          <a:off x="571472" y="2288846"/>
          <a:ext cx="7858180" cy="1706880"/>
        </p:xfrm>
        <a:graphic>
          <a:graphicData uri="http://schemas.openxmlformats.org/drawingml/2006/table">
            <a:tbl>
              <a:tblPr/>
              <a:tblGrid>
                <a:gridCol w="3929090">
                  <a:extLst>
                    <a:ext uri="{9D8B030D-6E8A-4147-A177-3AD203B41FA5}">
                      <a16:colId xmlns="" xmlns:a16="http://schemas.microsoft.com/office/drawing/2014/main" val="20000"/>
                    </a:ext>
                  </a:extLst>
                </a:gridCol>
                <a:gridCol w="3929090">
                  <a:extLst>
                    <a:ext uri="{9D8B030D-6E8A-4147-A177-3AD203B41FA5}">
                      <a16:colId xmlns=""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 xmlns:a16="http://schemas.microsoft.com/office/drawing/2014/main" val="10000"/>
                  </a:ext>
                </a:extLst>
              </a:tr>
              <a:tr h="0">
                <a:tc>
                  <a:txBody>
                    <a:bodyPr/>
                    <a:lstStyle/>
                    <a:p>
                      <a:pPr algn="l" fontAlgn="t"/>
                      <a:r>
                        <a:rPr lang="en-US">
                          <a:solidFill>
                            <a:srgbClr val="222222"/>
                          </a:solidFill>
                          <a:effectLst/>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0">
                <a:tc>
                  <a:txBody>
                    <a:bodyPr/>
                    <a:lstStyle/>
                    <a:p>
                      <a:pPr algn="l" fontAlgn="t"/>
                      <a:r>
                        <a:rPr lang="en-US">
                          <a:solidFill>
                            <a:srgbClr val="222222"/>
                          </a:solidFill>
                          <a:effectLst/>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 xmlns:a16="http://schemas.microsoft.com/office/drawing/2014/main" val="10002"/>
                  </a:ext>
                </a:extLst>
              </a:tr>
              <a:tr h="0">
                <a:tc>
                  <a:txBody>
                    <a:bodyPr/>
                    <a:lstStyle/>
                    <a:p>
                      <a:pPr algn="l" fontAlgn="t"/>
                      <a:r>
                        <a:rPr lang="en-US" dirty="0">
                          <a:solidFill>
                            <a:srgbClr val="222222"/>
                          </a:solidFill>
                          <a:effectLst/>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 xmlns:a16="http://schemas.microsoft.com/office/drawing/2014/main" val="10003"/>
                  </a:ext>
                </a:extLst>
              </a:tr>
            </a:tbl>
          </a:graphicData>
        </a:graphic>
      </p:graphicFrame>
      <p:sp>
        <p:nvSpPr>
          <p:cNvPr id="11" name="Rectangle 10"/>
          <p:cNvSpPr/>
          <p:nvPr/>
        </p:nvSpPr>
        <p:spPr>
          <a:xfrm>
            <a:off x="571472" y="1785926"/>
            <a:ext cx="2039854" cy="369332"/>
          </a:xfrm>
          <a:prstGeom prst="rect">
            <a:avLst/>
          </a:prstGeom>
        </p:spPr>
        <p:txBody>
          <a:bodyPr wrap="none">
            <a:spAutoFit/>
          </a:bodyPr>
          <a:lstStyle/>
          <a:p>
            <a:r>
              <a:rPr lang="en-US" b="1" dirty="0">
                <a:solidFill>
                  <a:srgbClr val="006C86"/>
                </a:solidFill>
                <a:latin typeface="Open sans"/>
              </a:rPr>
              <a:t>Table 1 (Student)</a:t>
            </a:r>
            <a:endParaRPr lang="en-US" dirty="0">
              <a:solidFill>
                <a:srgbClr val="006C86"/>
              </a:solidFill>
            </a:endParaRPr>
          </a:p>
        </p:txBody>
      </p:sp>
      <p:sp>
        <p:nvSpPr>
          <p:cNvPr id="12" name="Rectangle 11"/>
          <p:cNvSpPr/>
          <p:nvPr/>
        </p:nvSpPr>
        <p:spPr>
          <a:xfrm>
            <a:off x="571472" y="4159794"/>
            <a:ext cx="2103974" cy="369332"/>
          </a:xfrm>
          <a:prstGeom prst="rect">
            <a:avLst/>
          </a:prstGeom>
        </p:spPr>
        <p:txBody>
          <a:bodyPr wrap="none">
            <a:spAutoFit/>
          </a:bodyPr>
          <a:lstStyle/>
          <a:p>
            <a:r>
              <a:rPr lang="en-US" b="1" dirty="0">
                <a:solidFill>
                  <a:srgbClr val="006C86"/>
                </a:solidFill>
                <a:latin typeface="Open sans"/>
              </a:rPr>
              <a:t>Table 2 (Courses)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 xmlns:p14="http://schemas.microsoft.com/office/powerpoint/2010/main" val="2993486030"/>
              </p:ext>
            </p:extLst>
          </p:nvPr>
        </p:nvGraphicFramePr>
        <p:xfrm>
          <a:off x="589157" y="4605326"/>
          <a:ext cx="7839472" cy="2133600"/>
        </p:xfrm>
        <a:graphic>
          <a:graphicData uri="http://schemas.openxmlformats.org/drawingml/2006/table">
            <a:tbl>
              <a:tblPr/>
              <a:tblGrid>
                <a:gridCol w="3919736">
                  <a:extLst>
                    <a:ext uri="{9D8B030D-6E8A-4147-A177-3AD203B41FA5}">
                      <a16:colId xmlns="" xmlns:a16="http://schemas.microsoft.com/office/drawing/2014/main" val="20000"/>
                    </a:ext>
                  </a:extLst>
                </a:gridCol>
                <a:gridCol w="3919736">
                  <a:extLst>
                    <a:ext uri="{9D8B030D-6E8A-4147-A177-3AD203B41FA5}">
                      <a16:colId xmlns="" xmlns:a16="http://schemas.microsoft.com/office/drawing/2014/main" val="20001"/>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 xmlns:a16="http://schemas.microsoft.com/office/drawing/2014/main"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 xmlns:a16="http://schemas.microsoft.com/office/drawing/2014/main" val="10002"/>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10003"/>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 xmlns:a16="http://schemas.microsoft.com/office/drawing/2014/main" val="10004"/>
                  </a:ext>
                </a:extLst>
              </a:tr>
            </a:tbl>
          </a:graphicData>
        </a:graphic>
      </p:graphicFrame>
    </p:spTree>
    <p:extLst>
      <p:ext uri="{BB962C8B-B14F-4D97-AF65-F5344CB8AC3E}">
        <p14:creationId xmlns="" xmlns:p14="http://schemas.microsoft.com/office/powerpoint/2010/main" val="4209179547"/>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257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a:t>
            </a:r>
            <a:r>
              <a:rPr lang="en-US" sz="3200" b="1" i="1" dirty="0" smtClean="0">
                <a:latin typeface="Arial" pitchFamily="34" charset="0"/>
                <a:cs typeface="Arial" pitchFamily="34" charset="0"/>
              </a:rPr>
              <a:t>(3NF</a:t>
            </a:r>
            <a:r>
              <a:rPr lang="en-US" sz="3200" b="1" i="1" dirty="0">
                <a:latin typeface="Arial" pitchFamily="34" charset="0"/>
                <a:cs typeface="Arial" pitchFamily="34" charset="0"/>
              </a:rPr>
              <a:t>)</a:t>
            </a:r>
          </a:p>
        </p:txBody>
      </p:sp>
      <p:sp>
        <p:nvSpPr>
          <p:cNvPr id="8" name="Rectangle 7"/>
          <p:cNvSpPr/>
          <p:nvPr/>
        </p:nvSpPr>
        <p:spPr>
          <a:xfrm>
            <a:off x="500034" y="838200"/>
            <a:ext cx="8072494" cy="1631216"/>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Column A is said to be functionally dependent on column B if changing the value of A may require a change in the value of B.</a:t>
            </a:r>
          </a:p>
          <a:p>
            <a:pPr algn="just"/>
            <a:r>
              <a:rPr lang="en-US" sz="2000" dirty="0">
                <a:latin typeface="Segoe UI Light" panose="020B0502040204020203" pitchFamily="34"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sz="2000" dirty="0">
              <a:latin typeface="Segoe UI Light" panose="020B0502040204020203" pitchFamily="34"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 xmlns:p14="http://schemas.microsoft.com/office/powerpoint/2010/main" val="3108957532"/>
              </p:ext>
            </p:extLst>
          </p:nvPr>
        </p:nvGraphicFramePr>
        <p:xfrm>
          <a:off x="-1" y="3222318"/>
          <a:ext cx="9144000" cy="1706880"/>
        </p:xfrm>
        <a:graphic>
          <a:graphicData uri="http://schemas.openxmlformats.org/drawingml/2006/table">
            <a:tbl>
              <a:tblPr/>
              <a:tblGrid>
                <a:gridCol w="1828800">
                  <a:extLst>
                    <a:ext uri="{9D8B030D-6E8A-4147-A177-3AD203B41FA5}">
                      <a16:colId xmlns="" xmlns:a16="http://schemas.microsoft.com/office/drawing/2014/main" val="20000"/>
                    </a:ext>
                  </a:extLst>
                </a:gridCol>
                <a:gridCol w="2133600">
                  <a:extLst>
                    <a:ext uri="{9D8B030D-6E8A-4147-A177-3AD203B41FA5}">
                      <a16:colId xmlns="" xmlns:a16="http://schemas.microsoft.com/office/drawing/2014/main" val="20001"/>
                    </a:ext>
                  </a:extLst>
                </a:gridCol>
                <a:gridCol w="2133600">
                  <a:extLst>
                    <a:ext uri="{9D8B030D-6E8A-4147-A177-3AD203B41FA5}">
                      <a16:colId xmlns="" xmlns:a16="http://schemas.microsoft.com/office/drawing/2014/main" val="20002"/>
                    </a:ext>
                  </a:extLst>
                </a:gridCol>
                <a:gridCol w="3048000">
                  <a:extLst>
                    <a:ext uri="{9D8B030D-6E8A-4147-A177-3AD203B41FA5}">
                      <a16:colId xmlns=""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 xmlns:a16="http://schemas.microsoft.com/office/drawing/2014/main" val="10000"/>
                  </a:ext>
                </a:extLst>
              </a:tr>
              <a:tr h="0">
                <a:tc>
                  <a:txBody>
                    <a:bodyPr/>
                    <a:lstStyle/>
                    <a:p>
                      <a:pPr algn="l" fontAlgn="t"/>
                      <a:r>
                        <a:rPr lang="en-US" dirty="0" smtClean="0">
                          <a:solidFill>
                            <a:srgbClr val="222222"/>
                          </a:solidFill>
                          <a:effectLst/>
                        </a:rPr>
                        <a:t>CS101</a:t>
                      </a:r>
                      <a:endParaRPr lang="en-US" dirty="0">
                        <a:solidFill>
                          <a:srgbClr val="222222"/>
                        </a:solidFill>
                        <a:effectLst/>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a:t>
                      </a:r>
                      <a:r>
                        <a:rPr lang="en-US" dirty="0" smtClean="0">
                          <a:solidFill>
                            <a:srgbClr val="222222"/>
                          </a:solidFill>
                          <a:effectLst/>
                        </a:rPr>
                        <a:t>Ronald</a:t>
                      </a:r>
                      <a:endParaRPr lang="en-US" dirty="0">
                        <a:solidFill>
                          <a:srgbClr val="222222"/>
                        </a:solidFill>
                        <a:effectLst/>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0">
                <a:tc>
                  <a:txBody>
                    <a:bodyPr/>
                    <a:lstStyle/>
                    <a:p>
                      <a:pPr algn="l" fontAlgn="t"/>
                      <a:r>
                        <a:rPr lang="en-US" dirty="0" smtClean="0">
                          <a:solidFill>
                            <a:srgbClr val="222222"/>
                          </a:solidFill>
                          <a:effectLst/>
                        </a:rPr>
                        <a:t>CS152</a:t>
                      </a:r>
                      <a:endParaRPr lang="en-US" dirty="0">
                        <a:solidFill>
                          <a:srgbClr val="222222"/>
                        </a:solidFill>
                        <a:effectLst/>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 xmlns:a16="http://schemas.microsoft.com/office/drawing/2014/main" val="10002"/>
                  </a:ext>
                </a:extLst>
              </a:tr>
              <a:tr h="0">
                <a:tc>
                  <a:txBody>
                    <a:bodyPr/>
                    <a:lstStyle/>
                    <a:p>
                      <a:pPr algn="l" fontAlgn="t"/>
                      <a:r>
                        <a:rPr lang="en-US" dirty="0" smtClean="0">
                          <a:solidFill>
                            <a:srgbClr val="222222"/>
                          </a:solidFill>
                          <a:effectLst/>
                        </a:rPr>
                        <a:t>CS154</a:t>
                      </a:r>
                      <a:endParaRPr lang="en-US" dirty="0">
                        <a:solidFill>
                          <a:srgbClr val="222222"/>
                        </a:solidFill>
                        <a:effectLst/>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Lecture Hall </a:t>
                      </a:r>
                      <a:r>
                        <a:rPr lang="en-US" dirty="0" smtClean="0">
                          <a:solidFill>
                            <a:srgbClr val="222222"/>
                          </a:solidFill>
                          <a:effectLst/>
                        </a:rPr>
                        <a:t>19</a:t>
                      </a:r>
                      <a:endParaRPr lang="en-US" dirty="0">
                        <a:solidFill>
                          <a:srgbClr val="222222"/>
                        </a:solidFill>
                        <a:effectLst/>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Prof. </a:t>
                      </a:r>
                      <a:r>
                        <a:rPr lang="en-US" dirty="0" smtClean="0">
                          <a:solidFill>
                            <a:srgbClr val="222222"/>
                          </a:solidFill>
                          <a:effectLst/>
                        </a:rPr>
                        <a:t>Ronald</a:t>
                      </a:r>
                      <a:endParaRPr lang="en-US" dirty="0">
                        <a:solidFill>
                          <a:srgbClr val="222222"/>
                        </a:solidFill>
                        <a:effectLst/>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 xmlns:a16="http://schemas.microsoft.com/office/drawing/2014/main" val="10003"/>
                  </a:ext>
                </a:extLst>
              </a:tr>
            </a:tbl>
          </a:graphicData>
        </a:graphic>
      </p:graphicFrame>
    </p:spTree>
    <p:extLst>
      <p:ext uri="{BB962C8B-B14F-4D97-AF65-F5344CB8AC3E}">
        <p14:creationId xmlns="" xmlns:p14="http://schemas.microsoft.com/office/powerpoint/2010/main" val="847042617"/>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a:t>
            </a:r>
            <a:r>
              <a:rPr lang="en-US" sz="3200" b="1" i="1" dirty="0" smtClean="0">
                <a:latin typeface="Arial" pitchFamily="34" charset="0"/>
                <a:cs typeface="Arial" pitchFamily="34" charset="0"/>
              </a:rPr>
              <a:t>(3NF</a:t>
            </a:r>
            <a:r>
              <a:rPr lang="en-US" sz="3200" b="1" i="1" dirty="0">
                <a:latin typeface="Arial" pitchFamily="34" charset="0"/>
                <a:cs typeface="Arial" pitchFamily="34" charset="0"/>
              </a:rPr>
              <a:t>)</a:t>
            </a:r>
          </a:p>
        </p:txBody>
      </p:sp>
      <p:sp>
        <p:nvSpPr>
          <p:cNvPr id="4" name="Rectangle 3"/>
          <p:cNvSpPr/>
          <p:nvPr/>
        </p:nvSpPr>
        <p:spPr>
          <a:xfrm>
            <a:off x="142844" y="714356"/>
            <a:ext cx="8786874" cy="1323439"/>
          </a:xfrm>
          <a:prstGeom prst="rect">
            <a:avLst/>
          </a:prstGeom>
        </p:spPr>
        <p:txBody>
          <a:bodyPr wrap="square">
            <a:spAutoFit/>
          </a:bodyPr>
          <a:lstStyle/>
          <a:p>
            <a:r>
              <a:rPr lang="en-US" sz="2000" dirty="0">
                <a:latin typeface="Segoe UI Light" panose="020B0502040204020203" pitchFamily="34"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sp>
        <p:nvSpPr>
          <p:cNvPr id="9" name="Rectangle 8"/>
          <p:cNvSpPr/>
          <p:nvPr/>
        </p:nvSpPr>
        <p:spPr>
          <a:xfrm>
            <a:off x="500034" y="2067168"/>
            <a:ext cx="7858180"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graphicFrame>
        <p:nvGraphicFramePr>
          <p:cNvPr id="12" name="Table 11"/>
          <p:cNvGraphicFramePr>
            <a:graphicFrameLocks noGrp="1"/>
          </p:cNvGraphicFramePr>
          <p:nvPr>
            <p:extLst>
              <p:ext uri="{D42A27DB-BD31-4B8C-83A1-F6EECF244321}">
                <p14:modId xmlns="" xmlns:p14="http://schemas.microsoft.com/office/powerpoint/2010/main" val="3366835948"/>
              </p:ext>
            </p:extLst>
          </p:nvPr>
        </p:nvGraphicFramePr>
        <p:xfrm>
          <a:off x="357158" y="2579376"/>
          <a:ext cx="8429685" cy="1706880"/>
        </p:xfrm>
        <a:graphic>
          <a:graphicData uri="http://schemas.openxmlformats.org/drawingml/2006/table">
            <a:tbl>
              <a:tblPr/>
              <a:tblGrid>
                <a:gridCol w="2809895">
                  <a:extLst>
                    <a:ext uri="{9D8B030D-6E8A-4147-A177-3AD203B41FA5}">
                      <a16:colId xmlns="" xmlns:a16="http://schemas.microsoft.com/office/drawing/2014/main" val="20000"/>
                    </a:ext>
                  </a:extLst>
                </a:gridCol>
                <a:gridCol w="2809895">
                  <a:extLst>
                    <a:ext uri="{9D8B030D-6E8A-4147-A177-3AD203B41FA5}">
                      <a16:colId xmlns="" xmlns:a16="http://schemas.microsoft.com/office/drawing/2014/main" val="20001"/>
                    </a:ext>
                  </a:extLst>
                </a:gridCol>
                <a:gridCol w="2809895">
                  <a:extLst>
                    <a:ext uri="{9D8B030D-6E8A-4147-A177-3AD203B41FA5}">
                      <a16:colId xmlns="" xmlns:a16="http://schemas.microsoft.com/office/drawing/2014/main" val="20002"/>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 xmlns:a16="http://schemas.microsoft.com/office/drawing/2014/main" val="10000"/>
                  </a:ext>
                </a:extLst>
              </a:tr>
              <a:tr h="0">
                <a:tc>
                  <a:txBody>
                    <a:bodyPr/>
                    <a:lstStyle/>
                    <a:p>
                      <a:pPr algn="l" fontAlgn="t"/>
                      <a:r>
                        <a:rPr lang="en-US" dirty="0" smtClean="0">
                          <a:solidFill>
                            <a:srgbClr val="222222"/>
                          </a:solidFill>
                          <a:effectLst/>
                        </a:rPr>
                        <a:t>CS101</a:t>
                      </a:r>
                      <a:endParaRPr lang="en-US" dirty="0">
                        <a:solidFill>
                          <a:srgbClr val="222222"/>
                        </a:solidFill>
                        <a:effectLst/>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0">
                <a:tc>
                  <a:txBody>
                    <a:bodyPr/>
                    <a:lstStyle/>
                    <a:p>
                      <a:pPr algn="l" fontAlgn="t"/>
                      <a:r>
                        <a:rPr lang="en-US" dirty="0" smtClean="0">
                          <a:solidFill>
                            <a:srgbClr val="222222"/>
                          </a:solidFill>
                          <a:effectLst/>
                        </a:rPr>
                        <a:t>CS152</a:t>
                      </a:r>
                      <a:endParaRPr lang="en-US" dirty="0">
                        <a:solidFill>
                          <a:srgbClr val="222222"/>
                        </a:solidFill>
                        <a:effectLst/>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Auditorium building</a:t>
                      </a:r>
                      <a:r>
                        <a:rPr lang="en-US" dirty="0" smtClean="0">
                          <a:solidFill>
                            <a:srgbClr val="222222"/>
                          </a:solidFill>
                          <a:effectLst/>
                        </a:rPr>
                        <a:t>,</a:t>
                      </a:r>
                      <a:endParaRPr lang="en-US" dirty="0">
                        <a:solidFill>
                          <a:srgbClr val="222222"/>
                        </a:solidFill>
                        <a:effectLst/>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 xmlns:a16="http://schemas.microsoft.com/office/drawing/2014/main" val="10002"/>
                  </a:ext>
                </a:extLst>
              </a:tr>
              <a:tr h="0">
                <a:tc>
                  <a:txBody>
                    <a:bodyPr/>
                    <a:lstStyle/>
                    <a:p>
                      <a:pPr algn="l" fontAlgn="t"/>
                      <a:r>
                        <a:rPr lang="en-US" dirty="0" smtClean="0">
                          <a:solidFill>
                            <a:srgbClr val="222222"/>
                          </a:solidFill>
                          <a:effectLst/>
                        </a:rPr>
                        <a:t>CS154</a:t>
                      </a:r>
                      <a:endParaRPr lang="en-US" dirty="0">
                        <a:solidFill>
                          <a:srgbClr val="222222"/>
                        </a:solidFill>
                        <a:effectLst/>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Lecture Hall </a:t>
                      </a:r>
                      <a:r>
                        <a:rPr lang="en-US" dirty="0" smtClean="0">
                          <a:solidFill>
                            <a:srgbClr val="222222"/>
                          </a:solidFill>
                          <a:effectLst/>
                        </a:rPr>
                        <a:t>19</a:t>
                      </a:r>
                      <a:endParaRPr lang="en-US" dirty="0">
                        <a:solidFill>
                          <a:srgbClr val="222222"/>
                        </a:solidFill>
                        <a:effectLst/>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smtClean="0">
                          <a:solidFill>
                            <a:srgbClr val="222222"/>
                          </a:solidFill>
                          <a:effectLst/>
                        </a:rPr>
                        <a:t>1</a:t>
                      </a:r>
                      <a:endParaRPr lang="en-US" dirty="0">
                        <a:solidFill>
                          <a:srgbClr val="222222"/>
                        </a:solidFill>
                        <a:effectLst/>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 xmlns:a16="http://schemas.microsoft.com/office/drawing/2014/main" val="10003"/>
                  </a:ext>
                </a:extLst>
              </a:tr>
            </a:tbl>
          </a:graphicData>
        </a:graphic>
      </p:graphicFrame>
      <p:sp>
        <p:nvSpPr>
          <p:cNvPr id="13" name="Rectangle 12"/>
          <p:cNvSpPr/>
          <p:nvPr/>
        </p:nvSpPr>
        <p:spPr>
          <a:xfrm>
            <a:off x="642910" y="4500570"/>
            <a:ext cx="7786742" cy="369332"/>
          </a:xfrm>
          <a:prstGeom prst="rect">
            <a:avLst/>
          </a:prstGeom>
        </p:spPr>
        <p:txBody>
          <a:bodyPr wrap="square">
            <a:spAutoFit/>
          </a:bodyPr>
          <a:lstStyle/>
          <a:p>
            <a:r>
              <a:rPr lang="en-US" dirty="0">
                <a:solidFill>
                  <a:srgbClr val="C41A1A"/>
                </a:solidFill>
                <a:latin typeface="Helvetica" panose="020B0604020202020204" pitchFamily="34" charset="0"/>
              </a:rPr>
              <a:t>Here, the third column is the ID of the professor who’s taking the course.</a:t>
            </a:r>
          </a:p>
        </p:txBody>
      </p:sp>
      <p:graphicFrame>
        <p:nvGraphicFramePr>
          <p:cNvPr id="14" name="Table 13"/>
          <p:cNvGraphicFramePr>
            <a:graphicFrameLocks noGrp="1"/>
          </p:cNvGraphicFramePr>
          <p:nvPr>
            <p:extLst>
              <p:ext uri="{D42A27DB-BD31-4B8C-83A1-F6EECF244321}">
                <p14:modId xmlns="" xmlns:p14="http://schemas.microsoft.com/office/powerpoint/2010/main" val="891458083"/>
              </p:ext>
            </p:extLst>
          </p:nvPr>
        </p:nvGraphicFramePr>
        <p:xfrm>
          <a:off x="285720" y="5000636"/>
          <a:ext cx="8572560" cy="1280160"/>
        </p:xfrm>
        <a:graphic>
          <a:graphicData uri="http://schemas.openxmlformats.org/drawingml/2006/table">
            <a:tbl>
              <a:tblPr/>
              <a:tblGrid>
                <a:gridCol w="2857520">
                  <a:extLst>
                    <a:ext uri="{9D8B030D-6E8A-4147-A177-3AD203B41FA5}">
                      <a16:colId xmlns="" xmlns:a16="http://schemas.microsoft.com/office/drawing/2014/main" val="20000"/>
                    </a:ext>
                  </a:extLst>
                </a:gridCol>
                <a:gridCol w="2857520">
                  <a:extLst>
                    <a:ext uri="{9D8B030D-6E8A-4147-A177-3AD203B41FA5}">
                      <a16:colId xmlns="" xmlns:a16="http://schemas.microsoft.com/office/drawing/2014/main" val="20001"/>
                    </a:ext>
                  </a:extLst>
                </a:gridCol>
                <a:gridCol w="2857520">
                  <a:extLst>
                    <a:ext uri="{9D8B030D-6E8A-4147-A177-3AD203B41FA5}">
                      <a16:colId xmlns=""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 xmlns:a16="http://schemas.microsoft.com/office/drawing/2014/main" val="10000"/>
                  </a:ext>
                </a:extLst>
              </a:tr>
              <a:tr h="0">
                <a:tc>
                  <a:txBody>
                    <a:bodyPr/>
                    <a:lstStyle/>
                    <a:p>
                      <a:pPr algn="l" fontAlgn="t"/>
                      <a:r>
                        <a:rPr lang="en-US" dirty="0" smtClean="0">
                          <a:solidFill>
                            <a:srgbClr val="222222"/>
                          </a:solidFill>
                          <a:effectLst/>
                        </a:rPr>
                        <a:t>1</a:t>
                      </a:r>
                      <a:endParaRPr lang="en-US" dirty="0">
                        <a:solidFill>
                          <a:srgbClr val="222222"/>
                        </a:solidFill>
                        <a:effectLst/>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0">
                <a:tc>
                  <a:txBody>
                    <a:bodyPr/>
                    <a:lstStyle/>
                    <a:p>
                      <a:pPr algn="l" fontAlgn="t"/>
                      <a:r>
                        <a:rPr lang="en-US" dirty="0">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Prof. </a:t>
                      </a:r>
                      <a:r>
                        <a:rPr lang="en-US" dirty="0" smtClean="0">
                          <a:solidFill>
                            <a:srgbClr val="222222"/>
                          </a:solidFill>
                          <a:effectLst/>
                        </a:rPr>
                        <a:t>John</a:t>
                      </a:r>
                      <a:endParaRPr lang="en-US" dirty="0">
                        <a:solidFill>
                          <a:srgbClr val="222222"/>
                        </a:solidFill>
                        <a:effectLst/>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 xmlns:a16="http://schemas.microsoft.com/office/drawing/2014/main" val="10002"/>
                  </a:ext>
                </a:extLst>
              </a:tr>
            </a:tbl>
          </a:graphicData>
        </a:graphic>
      </p:graphicFrame>
    </p:spTree>
    <p:extLst>
      <p:ext uri="{BB962C8B-B14F-4D97-AF65-F5344CB8AC3E}">
        <p14:creationId xmlns="" xmlns:p14="http://schemas.microsoft.com/office/powerpoint/2010/main" val="604514155"/>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257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a:t>
            </a:r>
            <a:r>
              <a:rPr lang="en-US" sz="3200" b="1" i="1" dirty="0" smtClean="0">
                <a:latin typeface="Arial" pitchFamily="34" charset="0"/>
                <a:cs typeface="Arial" pitchFamily="34" charset="0"/>
              </a:rPr>
              <a:t>(3NF</a:t>
            </a:r>
            <a:r>
              <a:rPr lang="en-US" sz="3200" b="1" i="1" dirty="0">
                <a:latin typeface="Arial" pitchFamily="34" charset="0"/>
                <a:cs typeface="Arial" pitchFamily="34" charset="0"/>
              </a:rPr>
              <a:t>)</a:t>
            </a:r>
          </a:p>
        </p:txBody>
      </p:sp>
      <p:sp>
        <p:nvSpPr>
          <p:cNvPr id="3" name="Rectangle 2"/>
          <p:cNvSpPr/>
          <p:nvPr/>
        </p:nvSpPr>
        <p:spPr>
          <a:xfrm>
            <a:off x="1249136" y="1065074"/>
            <a:ext cx="6751864" cy="1938992"/>
          </a:xfrm>
          <a:prstGeom prst="rect">
            <a:avLst/>
          </a:prstGeom>
        </p:spPr>
        <p:txBody>
          <a:bodyPr wrap="square">
            <a:spAutoFit/>
          </a:bodyPr>
          <a:lstStyle/>
          <a:p>
            <a:r>
              <a:rPr lang="en-US" sz="2000" dirty="0">
                <a:latin typeface="Helvetica" panose="020B0604020202020204" pitchFamily="34" charset="0"/>
              </a:rPr>
              <a:t>Therefore, in the third normal form, the following conditions are required:</a:t>
            </a:r>
          </a:p>
          <a:p>
            <a:endParaRPr lang="en-US" sz="2000" dirty="0">
              <a:latin typeface="Helvetica" panose="020B0604020202020204" pitchFamily="34" charset="0"/>
            </a:endParaRPr>
          </a:p>
          <a:p>
            <a:pPr>
              <a:lnSpc>
                <a:spcPct val="150000"/>
              </a:lnSpc>
              <a:buFont typeface="Arial" panose="020B0604020202020204" pitchFamily="34" charset="0"/>
              <a:buChar char="•"/>
            </a:pPr>
            <a:r>
              <a:rPr lang="en-US" sz="2000" dirty="0">
                <a:latin typeface="Helvetica" panose="020B0604020202020204" pitchFamily="34" charset="0"/>
              </a:rPr>
              <a:t>The table should be in the second normal form.</a:t>
            </a:r>
          </a:p>
          <a:p>
            <a:pPr>
              <a:lnSpc>
                <a:spcPct val="150000"/>
              </a:lnSpc>
              <a:buFont typeface="Arial" panose="020B0604020202020204" pitchFamily="34" charset="0"/>
              <a:buChar char="•"/>
            </a:pPr>
            <a:r>
              <a:rPr lang="en-US" sz="2000" dirty="0">
                <a:latin typeface="Helvetica" panose="020B0604020202020204" pitchFamily="34" charset="0"/>
              </a:rPr>
              <a:t>There should not be any functional dependency.</a:t>
            </a:r>
          </a:p>
        </p:txBody>
      </p:sp>
    </p:spTree>
    <p:extLst>
      <p:ext uri="{BB962C8B-B14F-4D97-AF65-F5344CB8AC3E}">
        <p14:creationId xmlns="" xmlns:p14="http://schemas.microsoft.com/office/powerpoint/2010/main" val="2577053545"/>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257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 xmlns:p14="http://schemas.microsoft.com/office/powerpoint/2010/main" val="1793227120"/>
              </p:ext>
            </p:extLst>
          </p:nvPr>
        </p:nvGraphicFramePr>
        <p:xfrm>
          <a:off x="-1" y="3350896"/>
          <a:ext cx="9144002" cy="2711741"/>
        </p:xfrm>
        <a:graphic>
          <a:graphicData uri="http://schemas.openxmlformats.org/drawingml/2006/table">
            <a:tbl>
              <a:tblPr>
                <a:tableStyleId>{69C7853C-536D-4A76-A0AE-DD22124D55A5}</a:tableStyleId>
              </a:tblPr>
              <a:tblGrid>
                <a:gridCol w="1744579">
                  <a:extLst>
                    <a:ext uri="{9D8B030D-6E8A-4147-A177-3AD203B41FA5}">
                      <a16:colId xmlns="" xmlns:a16="http://schemas.microsoft.com/office/drawing/2014/main" val="20000"/>
                    </a:ext>
                  </a:extLst>
                </a:gridCol>
                <a:gridCol w="1925053">
                  <a:extLst>
                    <a:ext uri="{9D8B030D-6E8A-4147-A177-3AD203B41FA5}">
                      <a16:colId xmlns="" xmlns:a16="http://schemas.microsoft.com/office/drawing/2014/main" val="20001"/>
                    </a:ext>
                  </a:extLst>
                </a:gridCol>
                <a:gridCol w="1985211">
                  <a:extLst>
                    <a:ext uri="{9D8B030D-6E8A-4147-A177-3AD203B41FA5}">
                      <a16:colId xmlns="" xmlns:a16="http://schemas.microsoft.com/office/drawing/2014/main" val="20002"/>
                    </a:ext>
                  </a:extLst>
                </a:gridCol>
                <a:gridCol w="1968084">
                  <a:extLst>
                    <a:ext uri="{9D8B030D-6E8A-4147-A177-3AD203B41FA5}">
                      <a16:colId xmlns="" xmlns:a16="http://schemas.microsoft.com/office/drawing/2014/main" val="20003"/>
                    </a:ext>
                  </a:extLst>
                </a:gridCol>
                <a:gridCol w="1521075">
                  <a:extLst>
                    <a:ext uri="{9D8B030D-6E8A-4147-A177-3AD203B41FA5}">
                      <a16:colId xmlns="" xmlns:a16="http://schemas.microsoft.com/office/drawing/2014/main" val="20004"/>
                    </a:ext>
                  </a:extLst>
                </a:gridCol>
              </a:tblGrid>
              <a:tr h="463021">
                <a:tc>
                  <a:txBody>
                    <a:bodyPr/>
                    <a:lstStyle/>
                    <a:p>
                      <a:pPr algn="ctr" fontAlgn="b"/>
                      <a:r>
                        <a:rPr lang="en-US" sz="2000" u="none" strike="noStrike" dirty="0" smtClean="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smtClean="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smtClean="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smtClean="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smtClean="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 xmlns:a16="http://schemas.microsoft.com/office/drawing/2014/main" val="10000"/>
                  </a:ext>
                </a:extLst>
              </a:tr>
              <a:tr h="418121">
                <a:tc>
                  <a:txBody>
                    <a:bodyPr/>
                    <a:lstStyle/>
                    <a:p>
                      <a:pPr algn="l" fontAlgn="b"/>
                      <a:r>
                        <a:rPr lang="en-US" sz="1800" u="none" strike="noStrike" dirty="0" smtClean="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smtClean="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smtClean="0">
                          <a:effectLst/>
                        </a:rPr>
                        <a:t>Car, Bus,</a:t>
                      </a:r>
                      <a:r>
                        <a:rPr lang="en-US" sz="1800" u="none" strike="noStrike" baseline="0" dirty="0" smtClean="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smtClean="0">
                          <a:effectLst/>
                        </a:rPr>
                        <a:t>Cycle, M</a:t>
                      </a:r>
                      <a:r>
                        <a:rPr lang="en-US" sz="1800" b="0" i="0" u="none" strike="noStrike" dirty="0" smtClean="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smtClean="0">
                          <a:solidFill>
                            <a:srgbClr val="000000"/>
                          </a:solidFill>
                          <a:effectLst/>
                          <a:latin typeface="Arial" panose="020B0604020202020204" pitchFamily="34" charset="0"/>
                          <a:cs typeface="Arial" panose="020B0604020202020204" pitchFamily="34" charset="0"/>
                        </a:rPr>
                        <a:t>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 xmlns:a16="http://schemas.microsoft.com/office/drawing/2014/main" val="10001"/>
                  </a:ext>
                </a:extLst>
              </a:tr>
              <a:tr h="418121">
                <a:tc>
                  <a:txBody>
                    <a:bodyPr/>
                    <a:lstStyle/>
                    <a:p>
                      <a:pPr algn="l" fontAlgn="b"/>
                      <a:r>
                        <a:rPr lang="en-US" sz="1800" u="none" strike="noStrike" dirty="0" smtClean="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smtClean="0">
                          <a:solidFill>
                            <a:schemeClr val="dk1"/>
                          </a:solidFill>
                          <a:effectLst/>
                          <a:latin typeface="+mn-lt"/>
                          <a:cs typeface="+mn-cs"/>
                        </a:rPr>
                        <a:t>Shirt,</a:t>
                      </a:r>
                      <a:r>
                        <a:rPr lang="en-US" sz="1800" b="0" i="0" u="none" strike="noStrike" baseline="0" dirty="0" smtClean="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smtClean="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smtClean="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smtClean="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 xmlns:a16="http://schemas.microsoft.com/office/drawing/2014/main" val="10002"/>
                  </a:ext>
                </a:extLst>
              </a:tr>
              <a:tr h="418121">
                <a:tc>
                  <a:txBody>
                    <a:bodyPr/>
                    <a:lstStyle/>
                    <a:p>
                      <a:pPr algn="l" fontAlgn="b"/>
                      <a:r>
                        <a:rPr lang="en-US" sz="1800" u="none" strike="noStrike" dirty="0" smtClean="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smtClean="0">
                          <a:effectLst/>
                        </a:rPr>
                        <a:t>Keyboard,</a:t>
                      </a:r>
                      <a:r>
                        <a:rPr lang="en-US" sz="1800" u="none" strike="noStrike" baseline="0" dirty="0" smtClean="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smtClean="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smtClean="0">
                          <a:solidFill>
                            <a:srgbClr val="000000"/>
                          </a:solidFill>
                          <a:effectLst/>
                          <a:latin typeface="Arial" panose="020B0604020202020204" pitchFamily="34" charset="0"/>
                          <a:cs typeface="Arial" panose="020B0604020202020204" pitchFamily="34" charset="0"/>
                        </a:rPr>
                        <a:t>Monitors, Scanners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smtClean="0">
                          <a:solidFill>
                            <a:srgbClr val="000000"/>
                          </a:solidFill>
                          <a:effectLst/>
                          <a:latin typeface="Arial" panose="020B0604020202020204" pitchFamily="34" charset="0"/>
                          <a:cs typeface="Arial" panose="020B0604020202020204" pitchFamily="34" charset="0"/>
                        </a:rPr>
                        <a:t>Scanner,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 xmlns:a16="http://schemas.microsoft.com/office/drawing/2014/main" val="10003"/>
                  </a:ext>
                </a:extLst>
              </a:tr>
              <a:tr h="418121">
                <a:tc>
                  <a:txBody>
                    <a:bodyPr/>
                    <a:lstStyle/>
                    <a:p>
                      <a:pPr algn="l" fontAlgn="b"/>
                      <a:r>
                        <a:rPr lang="en-US" sz="1800" u="none" strike="noStrike" dirty="0" smtClean="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smtClean="0">
                          <a:effectLst/>
                        </a:rPr>
                        <a:t>Photos,</a:t>
                      </a:r>
                      <a:r>
                        <a:rPr lang="en-US" sz="1800" u="none" strike="noStrike" baseline="0" dirty="0" smtClean="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smtClean="0">
                          <a:solidFill>
                            <a:srgbClr val="000000"/>
                          </a:solidFill>
                          <a:effectLst/>
                          <a:latin typeface="Arial" panose="020B0604020202020204" pitchFamily="34" charset="0"/>
                          <a:cs typeface="Arial" panose="020B0604020202020204" pitchFamily="34" charset="0"/>
                        </a:rPr>
                        <a:t>Shirt, Pants,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smtClean="0">
                          <a:solidFill>
                            <a:srgbClr val="000000"/>
                          </a:solidFill>
                          <a:effectLst/>
                          <a:latin typeface="Arial" panose="020B0604020202020204" pitchFamily="34" charset="0"/>
                          <a:cs typeface="Arial" panose="020B0604020202020204" pitchFamily="34" charset="0"/>
                        </a:rPr>
                        <a:t>Cycle, Motorcycle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smtClean="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 xmlns:a16="http://schemas.microsoft.com/office/drawing/2014/main" val="10004"/>
                  </a:ext>
                </a:extLst>
              </a:tr>
            </a:tbl>
          </a:graphicData>
        </a:graphic>
      </p:graphicFrame>
      <p:sp>
        <p:nvSpPr>
          <p:cNvPr id="5" name="TextBox 4"/>
          <p:cNvSpPr txBox="1"/>
          <p:nvPr/>
        </p:nvSpPr>
        <p:spPr>
          <a:xfrm>
            <a:off x="171450" y="160338"/>
            <a:ext cx="4482317" cy="400110"/>
          </a:xfrm>
          <a:prstGeom prst="rect">
            <a:avLst/>
          </a:prstGeom>
          <a:noFill/>
        </p:spPr>
        <p:txBody>
          <a:bodyPr wrap="none" rtlCol="0">
            <a:spAutoFit/>
          </a:bodyPr>
          <a:lstStyle/>
          <a:p>
            <a:r>
              <a:rPr lang="en-US" sz="2000" dirty="0" smtClean="0">
                <a:solidFill>
                  <a:srgbClr val="C41A1A"/>
                </a:solidFill>
              </a:rPr>
              <a:t>If this is the data the convert in in 3NF</a:t>
            </a:r>
            <a:endParaRPr lang="en-US" sz="2000" dirty="0">
              <a:solidFill>
                <a:srgbClr val="C41A1A"/>
              </a:solidFill>
            </a:endParaRPr>
          </a:p>
        </p:txBody>
      </p:sp>
      <p:sp>
        <p:nvSpPr>
          <p:cNvPr id="7" name="TextBox 6"/>
          <p:cNvSpPr txBox="1"/>
          <p:nvPr/>
        </p:nvSpPr>
        <p:spPr>
          <a:xfrm>
            <a:off x="171450" y="802721"/>
            <a:ext cx="8743950" cy="2092881"/>
          </a:xfrm>
          <a:prstGeom prst="rect">
            <a:avLst/>
          </a:prstGeom>
          <a:noFill/>
        </p:spPr>
        <p:txBody>
          <a:bodyPr wrap="square" rtlCol="0">
            <a:spAutoFit/>
          </a:bodyPr>
          <a:lstStyle/>
          <a:p>
            <a:r>
              <a:rPr lang="en-US" sz="2000" dirty="0" smtClean="0"/>
              <a:t>Business Rules.</a:t>
            </a:r>
          </a:p>
          <a:p>
            <a:endParaRPr lang="en-US" sz="2000" dirty="0"/>
          </a:p>
          <a:p>
            <a:pPr marL="457200" indent="-457200">
              <a:lnSpc>
                <a:spcPct val="150000"/>
              </a:lnSpc>
              <a:buFont typeface="+mj-lt"/>
              <a:buAutoNum type="arabicPeriod"/>
            </a:pPr>
            <a:r>
              <a:rPr lang="en-US" sz="2000" dirty="0" smtClean="0"/>
              <a:t>A salesman can sale one or many products.</a:t>
            </a:r>
          </a:p>
          <a:p>
            <a:pPr marL="457200" indent="-457200">
              <a:lnSpc>
                <a:spcPct val="150000"/>
              </a:lnSpc>
              <a:buFont typeface="+mj-lt"/>
              <a:buAutoNum type="arabicPeriod"/>
            </a:pPr>
            <a:r>
              <a:rPr lang="en-US" sz="2000" dirty="0" smtClean="0"/>
              <a:t>A salesman can sale a product in one or many regions.</a:t>
            </a:r>
          </a:p>
          <a:p>
            <a:pPr marL="457200" indent="-457200">
              <a:lnSpc>
                <a:spcPct val="150000"/>
              </a:lnSpc>
              <a:buFont typeface="+mj-lt"/>
              <a:buAutoNum type="arabicPeriod"/>
            </a:pPr>
            <a:r>
              <a:rPr lang="en-US" sz="2000" dirty="0" smtClean="0"/>
              <a:t>A product can be sold in one or may regions.</a:t>
            </a:r>
          </a:p>
        </p:txBody>
      </p:sp>
    </p:spTree>
    <p:extLst>
      <p:ext uri="{BB962C8B-B14F-4D97-AF65-F5344CB8AC3E}">
        <p14:creationId xmlns="" xmlns:p14="http://schemas.microsoft.com/office/powerpoint/2010/main" val="1405789138"/>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14534"/>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SQL</a:t>
            </a:r>
            <a:r>
              <a:rPr lang="en-US" sz="4800" dirty="0" smtClean="0">
                <a:solidFill>
                  <a:srgbClr val="DC525C"/>
                </a:solidFill>
                <a:latin typeface="Segoe UI Light" panose="020B0502040204020203" pitchFamily="34" charset="0"/>
                <a:cs typeface="Segoe UI Light" panose="020B0502040204020203" pitchFamily="34" charset="0"/>
              </a:rPr>
              <a:t> </a:t>
            </a:r>
            <a:r>
              <a:rPr lang="en-IN" sz="4800" dirty="0">
                <a:solidFill>
                  <a:srgbClr val="DC525C"/>
                </a:solidFill>
                <a:latin typeface="Segoe UI Light" panose="020B0502040204020203" pitchFamily="34" charset="0"/>
                <a:cs typeface="Segoe UI Light" panose="020B0502040204020203" pitchFamily="34" charset="0"/>
              </a:rPr>
              <a:t>Structured</a:t>
            </a:r>
            <a:r>
              <a:rPr lang="en-IN" sz="4800" dirty="0" smtClean="0">
                <a:solidFill>
                  <a:srgbClr val="DC525C"/>
                </a:solidFill>
                <a:latin typeface="Segoe UI Light" panose="020B0502040204020203" pitchFamily="34" charset="0"/>
                <a:cs typeface="Segoe UI Light" panose="020B0502040204020203" pitchFamily="34" charset="0"/>
              </a:rPr>
              <a:t> </a:t>
            </a:r>
            <a:r>
              <a:rPr lang="en-IN" sz="4800" dirty="0">
                <a:solidFill>
                  <a:srgbClr val="DC525C"/>
                </a:solidFill>
                <a:latin typeface="Segoe UI Light" panose="020B0502040204020203" pitchFamily="34" charset="0"/>
                <a:cs typeface="Segoe UI Light" panose="020B0502040204020203" pitchFamily="34" charset="0"/>
              </a:rPr>
              <a:t>Query Language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9603"/>
            <a:ext cx="8839200" cy="830997"/>
          </a:xfrm>
          <a:prstGeom prst="rect">
            <a:avLst/>
          </a:prstGeom>
        </p:spPr>
        <p:txBody>
          <a:bodyPr wrap="square">
            <a:spAutoFit/>
          </a:bodyPr>
          <a:lstStyle/>
          <a:p>
            <a:r>
              <a:rPr lang="en-IN" sz="2400" i="1" dirty="0">
                <a:solidFill>
                  <a:srgbClr val="006C86"/>
                </a:solidFill>
                <a:latin typeface="Segoe UI Light" panose="020B0502040204020203" pitchFamily="34" charset="0"/>
                <a:cs typeface="Segoe UI Light" panose="020B0502040204020203" pitchFamily="34" charset="0"/>
              </a:rPr>
              <a:t>A NULL value is </a:t>
            </a:r>
            <a:r>
              <a:rPr lang="en-IN" sz="2400" i="1" dirty="0" smtClean="0">
                <a:solidFill>
                  <a:srgbClr val="006C86"/>
                </a:solidFill>
                <a:latin typeface="Segoe UI Light" panose="020B0502040204020203" pitchFamily="34" charset="0"/>
                <a:cs typeface="Segoe UI Light" panose="020B0502040204020203" pitchFamily="34" charset="0"/>
              </a:rPr>
              <a:t>not treated </a:t>
            </a:r>
            <a:r>
              <a:rPr lang="en-IN" sz="2400" i="1" dirty="0">
                <a:solidFill>
                  <a:srgbClr val="006C86"/>
                </a:solidFill>
                <a:latin typeface="Segoe UI Light" panose="020B0502040204020203" pitchFamily="34" charset="0"/>
                <a:cs typeface="Segoe UI Light" panose="020B0502040204020203" pitchFamily="34" charset="0"/>
              </a:rPr>
              <a:t>as a blank or 0</a:t>
            </a:r>
            <a:r>
              <a:rPr lang="en-IN" sz="2400" i="1" dirty="0" smtClean="0">
                <a:solidFill>
                  <a:srgbClr val="006C86"/>
                </a:solidFill>
                <a:latin typeface="Segoe UI Light" panose="020B0502040204020203" pitchFamily="34" charset="0"/>
                <a:cs typeface="Segoe UI Light" panose="020B0502040204020203" pitchFamily="34" charset="0"/>
              </a:rPr>
              <a:t>.</a:t>
            </a:r>
          </a:p>
          <a:p>
            <a:r>
              <a:rPr lang="en-IN" sz="2400" i="1" dirty="0">
                <a:solidFill>
                  <a:srgbClr val="006C86"/>
                </a:solidFill>
                <a:latin typeface="Segoe UI Light" panose="020B0502040204020203" pitchFamily="34" charset="0"/>
                <a:cs typeface="Segoe UI Light" panose="020B0502040204020203" pitchFamily="34" charset="0"/>
              </a:rPr>
              <a:t>The number of attributes in relation is called as its </a:t>
            </a:r>
            <a:r>
              <a:rPr lang="en-IN" sz="2400" b="1" i="1" dirty="0" smtClean="0">
                <a:solidFill>
                  <a:srgbClr val="006C86"/>
                </a:solidFill>
                <a:latin typeface="Segoe UI Light" panose="020B0502040204020203" pitchFamily="34" charset="0"/>
                <a:cs typeface="Segoe UI Light" panose="020B0502040204020203" pitchFamily="34" charset="0"/>
              </a:rPr>
              <a:t>Degree.</a:t>
            </a:r>
            <a:endParaRPr lang="en-IN" sz="2400" b="1" i="1" dirty="0">
              <a:solidFill>
                <a:srgbClr val="006C86"/>
              </a:solidFill>
              <a:latin typeface="Segoe UI Light" panose="020B0502040204020203" pitchFamily="34" charset="0"/>
              <a:cs typeface="Segoe UI Light" panose="020B0502040204020203" pitchFamily="34" charset="0"/>
            </a:endParaRPr>
          </a:p>
        </p:txBody>
      </p:sp>
      <p:sp>
        <p:nvSpPr>
          <p:cNvPr id="4" name="Rectangle 3"/>
          <p:cNvSpPr/>
          <p:nvPr/>
        </p:nvSpPr>
        <p:spPr>
          <a:xfrm>
            <a:off x="214282" y="1071546"/>
            <a:ext cx="8786874" cy="830997"/>
          </a:xfrm>
          <a:prstGeom prst="rect">
            <a:avLst/>
          </a:prstGeom>
        </p:spPr>
        <p:txBody>
          <a:bodyPr wrap="square">
            <a:spAutoFit/>
          </a:bodyPr>
          <a:lstStyle/>
          <a:p>
            <a:r>
              <a:rPr lang="en-US" sz="2400" i="1" dirty="0" smtClean="0">
                <a:solidFill>
                  <a:srgbClr val="006C86"/>
                </a:solidFill>
                <a:latin typeface="Segoe UI Light" panose="020B0502040204020203" pitchFamily="34" charset="0"/>
                <a:cs typeface="Segoe UI Light" panose="020B0502040204020203" pitchFamily="34" charset="0"/>
              </a:rPr>
              <a:t>Structured Query Language is a standard Database language which is used to </a:t>
            </a:r>
            <a:r>
              <a:rPr lang="en-US" sz="2400" b="1" i="1" dirty="0" smtClean="0">
                <a:solidFill>
                  <a:srgbClr val="006C86"/>
                </a:solidFill>
                <a:latin typeface="Segoe UI Light" panose="020B0502040204020203" pitchFamily="34" charset="0"/>
                <a:cs typeface="Segoe UI Light" panose="020B0502040204020203" pitchFamily="34" charset="0"/>
              </a:rPr>
              <a:t>create</a:t>
            </a:r>
            <a:r>
              <a:rPr lang="en-US" sz="2400" i="1" dirty="0" smtClean="0">
                <a:solidFill>
                  <a:srgbClr val="006C86"/>
                </a:solidFill>
                <a:latin typeface="Segoe UI Light" panose="020B0502040204020203" pitchFamily="34" charset="0"/>
                <a:cs typeface="Segoe UI Light" panose="020B0502040204020203" pitchFamily="34" charset="0"/>
              </a:rPr>
              <a:t>, </a:t>
            </a:r>
            <a:r>
              <a:rPr lang="en-US" sz="2400" b="1" i="1" dirty="0" smtClean="0">
                <a:solidFill>
                  <a:srgbClr val="006C86"/>
                </a:solidFill>
                <a:latin typeface="Segoe UI Light" panose="020B0502040204020203" pitchFamily="34" charset="0"/>
                <a:cs typeface="Segoe UI Light" panose="020B0502040204020203" pitchFamily="34" charset="0"/>
              </a:rPr>
              <a:t>maintain</a:t>
            </a:r>
            <a:r>
              <a:rPr lang="en-US" sz="2400" i="1" dirty="0" smtClean="0">
                <a:solidFill>
                  <a:srgbClr val="006C86"/>
                </a:solidFill>
                <a:latin typeface="Segoe UI Light" panose="020B0502040204020203" pitchFamily="34" charset="0"/>
                <a:cs typeface="Segoe UI Light" panose="020B0502040204020203" pitchFamily="34" charset="0"/>
              </a:rPr>
              <a:t> and </a:t>
            </a:r>
            <a:r>
              <a:rPr lang="en-US" sz="2400" b="1" i="1" dirty="0" smtClean="0">
                <a:solidFill>
                  <a:srgbClr val="006C86"/>
                </a:solidFill>
                <a:latin typeface="Segoe UI Light" panose="020B0502040204020203" pitchFamily="34" charset="0"/>
                <a:cs typeface="Segoe UI Light" panose="020B0502040204020203" pitchFamily="34" charset="0"/>
              </a:rPr>
              <a:t>retrieve</a:t>
            </a:r>
            <a:r>
              <a:rPr lang="en-US" sz="2400" i="1" dirty="0" smtClean="0">
                <a:solidFill>
                  <a:srgbClr val="006C86"/>
                </a:solidFill>
                <a:latin typeface="Segoe UI Light" panose="020B0502040204020203" pitchFamily="34" charset="0"/>
                <a:cs typeface="Segoe UI Light" panose="020B0502040204020203" pitchFamily="34" charset="0"/>
              </a:rPr>
              <a:t> the relational database.</a:t>
            </a:r>
            <a:endParaRPr lang="en-US" sz="2400" i="1" dirty="0">
              <a:solidFill>
                <a:srgbClr val="006C86"/>
              </a:solidFill>
              <a:latin typeface="Segoe UI Light" panose="020B0502040204020203" pitchFamily="34" charset="0"/>
              <a:cs typeface="Segoe UI Light" panose="020B0502040204020203" pitchFamily="34" charset="0"/>
            </a:endParaRPr>
          </a:p>
        </p:txBody>
      </p:sp>
      <p:pic>
        <p:nvPicPr>
          <p:cNvPr id="138242"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0" y="2714621"/>
            <a:ext cx="9144000" cy="4143379"/>
          </a:xfrm>
          <a:prstGeom prst="rect">
            <a:avLst/>
          </a:prstGeom>
          <a:noFill/>
        </p:spPr>
      </p:pic>
    </p:spTree>
    <p:extLst>
      <p:ext uri="{BB962C8B-B14F-4D97-AF65-F5344CB8AC3E}">
        <p14:creationId xmlns:p14="http://schemas.microsoft.com/office/powerpoint/2010/main" xmlns="" val="3234126208"/>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algn="r">
              <a:spcBef>
                <a:spcPct val="0"/>
              </a:spcBef>
            </a:pPr>
            <a:r>
              <a:rPr lang="en-US" sz="4000" b="1" i="1" dirty="0">
                <a:solidFill>
                  <a:srgbClr val="FFFF00"/>
                </a:solidFill>
                <a:latin typeface="Arial" pitchFamily="34" charset="0"/>
                <a:cs typeface="Arial" pitchFamily="34" charset="0"/>
              </a:rPr>
              <a:t>What is SQL?</a:t>
            </a:r>
          </a:p>
        </p:txBody>
      </p:sp>
      <p:sp>
        <p:nvSpPr>
          <p:cNvPr id="3" name="Rectangle 2"/>
          <p:cNvSpPr/>
          <p:nvPr/>
        </p:nvSpPr>
        <p:spPr>
          <a:xfrm>
            <a:off x="152400" y="1065074"/>
            <a:ext cx="8839200" cy="1569660"/>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32770" name="Picture 2" descr="Related image"/>
          <p:cNvPicPr>
            <a:picLocks noChangeAspect="1" noChangeArrowheads="1"/>
          </p:cNvPicPr>
          <p:nvPr/>
        </p:nvPicPr>
        <p:blipFill>
          <a:blip r:embed="rId2"/>
          <a:srcRect/>
          <a:stretch>
            <a:fillRect/>
          </a:stretch>
        </p:blipFill>
        <p:spPr bwMode="auto">
          <a:xfrm>
            <a:off x="1023962" y="2928934"/>
            <a:ext cx="7048500" cy="2762251"/>
          </a:xfrm>
          <a:prstGeom prst="rect">
            <a:avLst/>
          </a:prstGeom>
          <a:noFill/>
        </p:spPr>
      </p:pic>
    </p:spTree>
    <p:extLst>
      <p:ext uri="{BB962C8B-B14F-4D97-AF65-F5344CB8AC3E}">
        <p14:creationId xmlns:p14="http://schemas.microsoft.com/office/powerpoint/2010/main" xmlns="" val="3092485819"/>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23024</TotalTime>
  <Words>33130</Words>
  <Application>Microsoft Office PowerPoint</Application>
  <PresentationFormat>On-screen Show (4:3)</PresentationFormat>
  <Paragraphs>4340</Paragraphs>
  <Slides>508</Slides>
  <Notes>9</Notes>
  <HiddenSlides>99</HiddenSlides>
  <MMClips>0</MMClips>
  <ScaleCrop>false</ScaleCrop>
  <HeadingPairs>
    <vt:vector size="4" baseType="variant">
      <vt:variant>
        <vt:lpstr>Theme</vt:lpstr>
      </vt:variant>
      <vt:variant>
        <vt:i4>1</vt:i4>
      </vt:variant>
      <vt:variant>
        <vt:lpstr>Slide Titles</vt:lpstr>
      </vt:variant>
      <vt:variant>
        <vt:i4>508</vt:i4>
      </vt:variant>
    </vt:vector>
  </HeadingPairs>
  <TitlesOfParts>
    <vt:vector size="509" baseType="lpstr">
      <vt:lpstr>Origin</vt:lpstr>
      <vt:lpstr>Database Technologies - MySQL</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Entity Relationship Diagram (ER Diagram)</vt:lpstr>
      <vt:lpstr>Entity Relationship Diagram (ER Diagram)</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lpstr>Slide 49</vt:lpstr>
      <vt:lpstr>Slide 50</vt:lpstr>
      <vt:lpstr>Slide 51</vt:lpstr>
      <vt:lpstr>Slide 52</vt:lpstr>
      <vt:lpstr>Slide 53</vt:lpstr>
      <vt:lpstr>Slide 54</vt:lpstr>
      <vt:lpstr>Slide 55</vt:lpstr>
      <vt:lpstr>Slide 56</vt:lpstr>
      <vt:lpstr>Slide 57</vt:lpstr>
      <vt:lpstr>Slide 58</vt:lpstr>
      <vt:lpstr>Slide 59</vt:lpstr>
      <vt:lpstr>Slide 60</vt:lpstr>
      <vt:lpstr>Slide 61</vt:lpstr>
      <vt:lpstr>Slide 62</vt:lpstr>
      <vt:lpstr>Slide 63</vt:lpstr>
      <vt:lpstr>Slide 64</vt:lpstr>
      <vt:lpstr>Slide 65</vt:lpstr>
      <vt:lpstr>Slide 66</vt:lpstr>
      <vt:lpstr>Slide 67</vt:lpstr>
      <vt:lpstr>Slide 68</vt:lpstr>
      <vt:lpstr>Slide 69</vt:lpstr>
      <vt:lpstr>Slide 70</vt:lpstr>
      <vt:lpstr>Slide 71</vt:lpstr>
      <vt:lpstr>Slide 72</vt:lpstr>
      <vt:lpstr>Relational Algebra</vt:lpstr>
      <vt:lpstr>SELECT</vt:lpstr>
      <vt:lpstr>SELECT</vt:lpstr>
      <vt:lpstr>PROJECT</vt:lpstr>
      <vt:lpstr>UNION</vt:lpstr>
      <vt:lpstr>Slide 78</vt:lpstr>
      <vt:lpstr>MINUS</vt:lpstr>
      <vt:lpstr>CARTESIAN PRODUCT</vt:lpstr>
      <vt:lpstr>Examples Queries</vt:lpstr>
      <vt:lpstr>Examples Queries</vt:lpstr>
      <vt:lpstr>Slide 83</vt:lpstr>
      <vt:lpstr>Closure of attributes</vt:lpstr>
      <vt:lpstr>Slide 85</vt:lpstr>
      <vt:lpstr>Slide 86</vt:lpstr>
      <vt:lpstr>Slide 87</vt:lpstr>
      <vt:lpstr>Slide 88</vt:lpstr>
      <vt:lpstr>Slide 89</vt:lpstr>
      <vt:lpstr>Slide 90</vt:lpstr>
      <vt:lpstr>Slide 91</vt:lpstr>
      <vt:lpstr>Slide 92</vt:lpstr>
      <vt:lpstr>Slide 93</vt:lpstr>
      <vt:lpstr>Slide 94</vt:lpstr>
      <vt:lpstr>Slide 95</vt:lpstr>
      <vt:lpstr>Slide 96</vt:lpstr>
      <vt:lpstr>Slide 97</vt:lpstr>
      <vt:lpstr>Slide 98</vt:lpstr>
      <vt:lpstr>Slide 99</vt:lpstr>
      <vt:lpstr>Slide 100</vt:lpstr>
      <vt:lpstr>Slide 101</vt:lpstr>
      <vt:lpstr>Slide 102</vt:lpstr>
      <vt:lpstr>Slide 103</vt:lpstr>
      <vt:lpstr>Slide 104</vt:lpstr>
      <vt:lpstr>Slide 105</vt:lpstr>
      <vt:lpstr>ENGINES</vt:lpstr>
      <vt:lpstr>ENGINES</vt:lpstr>
      <vt:lpstr>SHOW ENGINES Syntax</vt:lpstr>
      <vt:lpstr>ENGINES</vt:lpstr>
      <vt:lpstr>Slide 110</vt:lpstr>
      <vt:lpstr>SHOW DATABASES Syntax</vt:lpstr>
      <vt:lpstr>Slide 112</vt:lpstr>
      <vt:lpstr>USE DATABASES Syntax</vt:lpstr>
      <vt:lpstr>Slide 114</vt:lpstr>
      <vt:lpstr>Slide 115</vt:lpstr>
      <vt:lpstr>Slide 116</vt:lpstr>
      <vt:lpstr>Slide 117</vt:lpstr>
      <vt:lpstr>Slide 118</vt:lpstr>
      <vt:lpstr>Information Functions</vt:lpstr>
      <vt:lpstr>Slide 120</vt:lpstr>
      <vt:lpstr>Slide 121</vt:lpstr>
      <vt:lpstr>Slide 122</vt:lpstr>
      <vt:lpstr>Information Functions</vt:lpstr>
      <vt:lpstr>Slide 124</vt:lpstr>
      <vt:lpstr>Slide 125</vt:lpstr>
      <vt:lpstr>Slide 126</vt:lpstr>
      <vt:lpstr>EMP &amp; DEPT Table structure</vt:lpstr>
      <vt:lpstr>SHOW COLUMNS Syntax</vt:lpstr>
      <vt:lpstr>Slide 129</vt:lpstr>
      <vt:lpstr>SHOW TABLES Syntax</vt:lpstr>
      <vt:lpstr>Slide 131</vt:lpstr>
      <vt:lpstr>SHOW TABLES STATUS Syntax</vt:lpstr>
      <vt:lpstr>Slide 133</vt:lpstr>
      <vt:lpstr>SHOW VARIABLES Syntax</vt:lpstr>
      <vt:lpstr>Slide 135</vt:lpstr>
      <vt:lpstr>Slide 136</vt:lpstr>
      <vt:lpstr>Slide 137</vt:lpstr>
      <vt:lpstr>Slide 138</vt:lpstr>
      <vt:lpstr>Slide 139</vt:lpstr>
      <vt:lpstr>SELECT CLAUSE</vt:lpstr>
      <vt:lpstr>Capabilities of    SELECT Statement</vt:lpstr>
      <vt:lpstr>Capabilities of    SELECT Statement</vt:lpstr>
      <vt:lpstr>Capabilities of    SELECT Statement</vt:lpstr>
      <vt:lpstr>Capabilities of    SELECT Statement</vt:lpstr>
      <vt:lpstr>Slide 145</vt:lpstr>
      <vt:lpstr>Slide 146</vt:lpstr>
      <vt:lpstr>Slide 147</vt:lpstr>
      <vt:lpstr>Slide 148</vt:lpstr>
      <vt:lpstr>Slide 149</vt:lpstr>
      <vt:lpstr>Slide 150</vt:lpstr>
      <vt:lpstr>Slide 151</vt:lpstr>
      <vt:lpstr>Slide 152</vt:lpstr>
      <vt:lpstr>Slide 153</vt:lpstr>
      <vt:lpstr>Slide 154</vt:lpstr>
      <vt:lpstr>Slide 155</vt:lpstr>
      <vt:lpstr>Slide 156</vt:lpstr>
      <vt:lpstr>Slide 157</vt:lpstr>
      <vt:lpstr>Slide 158</vt:lpstr>
      <vt:lpstr>Slide 159</vt:lpstr>
      <vt:lpstr>Slide 160</vt:lpstr>
      <vt:lpstr>Slide 161</vt:lpstr>
      <vt:lpstr>Slide 162</vt:lpstr>
      <vt:lpstr>Slide 163</vt:lpstr>
      <vt:lpstr>Slide 164</vt:lpstr>
      <vt:lpstr>Slide 165</vt:lpstr>
      <vt:lpstr>Slide 166</vt:lpstr>
      <vt:lpstr>Slide 167</vt:lpstr>
      <vt:lpstr>Slide 168</vt:lpstr>
      <vt:lpstr>Slide 169</vt:lpstr>
      <vt:lpstr>Slide 170</vt:lpstr>
      <vt:lpstr>Slide 171</vt:lpstr>
      <vt:lpstr>Slide 172</vt:lpstr>
      <vt:lpstr>Slide 173</vt:lpstr>
      <vt:lpstr>Slide 174</vt:lpstr>
      <vt:lpstr>Slide 175</vt:lpstr>
      <vt:lpstr>Slide 176</vt:lpstr>
      <vt:lpstr>Slide 177</vt:lpstr>
      <vt:lpstr>Slide 178</vt:lpstr>
      <vt:lpstr>Slide 179</vt:lpstr>
      <vt:lpstr>Slide 180</vt:lpstr>
      <vt:lpstr>Slide 181</vt:lpstr>
      <vt:lpstr>Slide 182</vt:lpstr>
      <vt:lpstr>Slide 183</vt:lpstr>
      <vt:lpstr>Slide 184</vt:lpstr>
      <vt:lpstr>Slide 185</vt:lpstr>
      <vt:lpstr>Slide 186</vt:lpstr>
      <vt:lpstr>Slide 187</vt:lpstr>
      <vt:lpstr>Slide 188</vt:lpstr>
      <vt:lpstr>Slide 189</vt:lpstr>
      <vt:lpstr>Slide 190</vt:lpstr>
      <vt:lpstr>Slide 191</vt:lpstr>
      <vt:lpstr>Slide 192</vt:lpstr>
      <vt:lpstr>Slide 193</vt:lpstr>
      <vt:lpstr>Slide 194</vt:lpstr>
      <vt:lpstr>Slide 195</vt:lpstr>
      <vt:lpstr>Slide 196</vt:lpstr>
      <vt:lpstr>Slide 197</vt:lpstr>
      <vt:lpstr>Slide 198</vt:lpstr>
      <vt:lpstr>Slide 199</vt:lpstr>
      <vt:lpstr>Slide 200</vt:lpstr>
      <vt:lpstr>Slide 201</vt:lpstr>
      <vt:lpstr>Slide 202</vt:lpstr>
      <vt:lpstr>Slide 203</vt:lpstr>
      <vt:lpstr>Slide 204</vt:lpstr>
      <vt:lpstr>Slide 205</vt:lpstr>
      <vt:lpstr>Slide 206</vt:lpstr>
      <vt:lpstr>Slide 207</vt:lpstr>
      <vt:lpstr>Slide 208</vt:lpstr>
      <vt:lpstr>Slide 209</vt:lpstr>
      <vt:lpstr>Slide 210</vt:lpstr>
      <vt:lpstr>Slide 211</vt:lpstr>
      <vt:lpstr>Slide 212</vt:lpstr>
      <vt:lpstr>Slide 213</vt:lpstr>
      <vt:lpstr>Slide 214</vt:lpstr>
      <vt:lpstr>Slide 215</vt:lpstr>
      <vt:lpstr>Slide 216</vt:lpstr>
      <vt:lpstr>Slide 217</vt:lpstr>
      <vt:lpstr>Slide 218</vt:lpstr>
      <vt:lpstr>Slide 219</vt:lpstr>
      <vt:lpstr>Slide 220</vt:lpstr>
      <vt:lpstr>Slide 221</vt:lpstr>
      <vt:lpstr>Slide 222</vt:lpstr>
      <vt:lpstr>Slide 223</vt:lpstr>
      <vt:lpstr>There are 3 places where aggregate functions can appear in a query</vt:lpstr>
      <vt:lpstr>Slide 225</vt:lpstr>
      <vt:lpstr>Slide 226</vt:lpstr>
      <vt:lpstr>Slide 227</vt:lpstr>
      <vt:lpstr>Slide 228</vt:lpstr>
      <vt:lpstr>Slide 229</vt:lpstr>
      <vt:lpstr>There are 3 places where aggregate functions can appear in a query</vt:lpstr>
      <vt:lpstr>Slide 231</vt:lpstr>
      <vt:lpstr>Slide 232</vt:lpstr>
      <vt:lpstr>Slide 233</vt:lpstr>
      <vt:lpstr>Slide 234</vt:lpstr>
      <vt:lpstr>Slide 235</vt:lpstr>
      <vt:lpstr>Slide 236</vt:lpstr>
      <vt:lpstr>Slide 237</vt:lpstr>
      <vt:lpstr>Slide 238</vt:lpstr>
      <vt:lpstr>Slide 239</vt:lpstr>
      <vt:lpstr>Slide 240</vt:lpstr>
      <vt:lpstr>Slide 241</vt:lpstr>
      <vt:lpstr>Slide 242</vt:lpstr>
      <vt:lpstr>Slide 243</vt:lpstr>
      <vt:lpstr>Slide 244</vt:lpstr>
      <vt:lpstr>Slide 245</vt:lpstr>
      <vt:lpstr>Slide 246</vt:lpstr>
      <vt:lpstr>Slide 247</vt:lpstr>
      <vt:lpstr>Slide 248</vt:lpstr>
      <vt:lpstr>Slide 249</vt:lpstr>
      <vt:lpstr>Slide 250</vt:lpstr>
      <vt:lpstr>Slide 251</vt:lpstr>
      <vt:lpstr>Slide 252</vt:lpstr>
      <vt:lpstr>Slide 253</vt:lpstr>
      <vt:lpstr>Slide 254</vt:lpstr>
      <vt:lpstr>Slide 255</vt:lpstr>
      <vt:lpstr>Slide 256</vt:lpstr>
      <vt:lpstr>Slide 257</vt:lpstr>
      <vt:lpstr>Slide 258</vt:lpstr>
      <vt:lpstr>Slide 259</vt:lpstr>
      <vt:lpstr>Slide 260</vt:lpstr>
      <vt:lpstr>Slide 261</vt:lpstr>
      <vt:lpstr>Slide 262</vt:lpstr>
      <vt:lpstr>Slide 263</vt:lpstr>
      <vt:lpstr>Slide 264</vt:lpstr>
      <vt:lpstr>Slide 265</vt:lpstr>
      <vt:lpstr>Slide 266</vt:lpstr>
      <vt:lpstr>Slide 267</vt:lpstr>
      <vt:lpstr>Slide 268</vt:lpstr>
      <vt:lpstr>Slide 269</vt:lpstr>
      <vt:lpstr>Slide 270</vt:lpstr>
      <vt:lpstr>Slide 271</vt:lpstr>
      <vt:lpstr>Slide 272</vt:lpstr>
      <vt:lpstr>Slide 273</vt:lpstr>
      <vt:lpstr>Slide 274</vt:lpstr>
      <vt:lpstr>Slide 275</vt:lpstr>
      <vt:lpstr>Slide 276</vt:lpstr>
      <vt:lpstr>Slide 277</vt:lpstr>
      <vt:lpstr>Slide 278</vt:lpstr>
      <vt:lpstr>Slide 279</vt:lpstr>
      <vt:lpstr>Slide 280</vt:lpstr>
      <vt:lpstr>Slide 281</vt:lpstr>
      <vt:lpstr>Slide 282</vt:lpstr>
      <vt:lpstr>Slide 283</vt:lpstr>
      <vt:lpstr>Slide 284</vt:lpstr>
      <vt:lpstr>Slide 285</vt:lpstr>
      <vt:lpstr>Slide 286</vt:lpstr>
      <vt:lpstr>Slide 287</vt:lpstr>
      <vt:lpstr>Slide 288</vt:lpstr>
      <vt:lpstr>Slide 289</vt:lpstr>
      <vt:lpstr>Slide 290</vt:lpstr>
      <vt:lpstr>Slide 291</vt:lpstr>
      <vt:lpstr>Slide 292</vt:lpstr>
      <vt:lpstr>Slide 293</vt:lpstr>
      <vt:lpstr>Slide 294</vt:lpstr>
      <vt:lpstr>Slide 295</vt:lpstr>
      <vt:lpstr>Slide 296</vt:lpstr>
      <vt:lpstr>Slide 297</vt:lpstr>
      <vt:lpstr>Slide 298</vt:lpstr>
      <vt:lpstr>Slide 299</vt:lpstr>
      <vt:lpstr>Slide 300</vt:lpstr>
      <vt:lpstr>Slide 301</vt:lpstr>
      <vt:lpstr>Slide 302</vt:lpstr>
      <vt:lpstr>Slide 303</vt:lpstr>
      <vt:lpstr>Slide 304</vt:lpstr>
      <vt:lpstr>Slide 305</vt:lpstr>
      <vt:lpstr>Slide 306</vt:lpstr>
      <vt:lpstr>Slide 307</vt:lpstr>
      <vt:lpstr>Slide 308</vt:lpstr>
      <vt:lpstr>Slide 309</vt:lpstr>
      <vt:lpstr>Slide 310</vt:lpstr>
      <vt:lpstr>Slide 311</vt:lpstr>
      <vt:lpstr>Slide 312</vt:lpstr>
      <vt:lpstr>Slide 313</vt:lpstr>
      <vt:lpstr>Slide 314</vt:lpstr>
      <vt:lpstr>Slide 315</vt:lpstr>
      <vt:lpstr>Slide 316</vt:lpstr>
      <vt:lpstr>Slide 317</vt:lpstr>
      <vt:lpstr>Slide 318</vt:lpstr>
      <vt:lpstr>Slide 319</vt:lpstr>
      <vt:lpstr>Slide 320</vt:lpstr>
      <vt:lpstr>Slide 321</vt:lpstr>
      <vt:lpstr>Slide 322</vt:lpstr>
      <vt:lpstr>Slide 323</vt:lpstr>
      <vt:lpstr>Slide 324</vt:lpstr>
      <vt:lpstr>Slide 325</vt:lpstr>
      <vt:lpstr>Slide 326</vt:lpstr>
      <vt:lpstr>Slide 327</vt:lpstr>
      <vt:lpstr>Slide 328</vt:lpstr>
      <vt:lpstr>Slide 329</vt:lpstr>
      <vt:lpstr>Slide 330</vt:lpstr>
      <vt:lpstr>Slide 331</vt:lpstr>
      <vt:lpstr>Slide 332</vt:lpstr>
      <vt:lpstr>Slide 333</vt:lpstr>
      <vt:lpstr>Slide 334</vt:lpstr>
      <vt:lpstr>Slide 335</vt:lpstr>
      <vt:lpstr>Slide 336</vt:lpstr>
      <vt:lpstr>Slide 337</vt:lpstr>
      <vt:lpstr>Slide 338</vt:lpstr>
      <vt:lpstr>Slide 339</vt:lpstr>
      <vt:lpstr>Slide 340</vt:lpstr>
      <vt:lpstr>Slide 341</vt:lpstr>
      <vt:lpstr>Slide 342</vt:lpstr>
      <vt:lpstr>Slide 343</vt:lpstr>
      <vt:lpstr>Slide 344</vt:lpstr>
      <vt:lpstr>Slide 345</vt:lpstr>
      <vt:lpstr>Slide 346</vt:lpstr>
      <vt:lpstr>Slide 347</vt:lpstr>
      <vt:lpstr>Slide 348</vt:lpstr>
      <vt:lpstr>Slide 349</vt:lpstr>
      <vt:lpstr>Slide 350</vt:lpstr>
      <vt:lpstr>Slide 351</vt:lpstr>
      <vt:lpstr>Slide 352</vt:lpstr>
      <vt:lpstr>Slide 353</vt:lpstr>
      <vt:lpstr>Slide 354</vt:lpstr>
      <vt:lpstr>Slide 355</vt:lpstr>
      <vt:lpstr>Slide 356</vt:lpstr>
      <vt:lpstr>Slide 357</vt:lpstr>
      <vt:lpstr>Slide 358</vt:lpstr>
      <vt:lpstr>Slide 359</vt:lpstr>
      <vt:lpstr>Slide 360</vt:lpstr>
      <vt:lpstr>Slide 361</vt:lpstr>
      <vt:lpstr>Slide 362</vt:lpstr>
      <vt:lpstr>Slide 363</vt:lpstr>
      <vt:lpstr>Slide 364</vt:lpstr>
      <vt:lpstr>Slide 365</vt:lpstr>
      <vt:lpstr>Slide 366</vt:lpstr>
      <vt:lpstr>Slide 367</vt:lpstr>
      <vt:lpstr>Slide 368</vt:lpstr>
      <vt:lpstr>Slide 369</vt:lpstr>
      <vt:lpstr>Slide 370</vt:lpstr>
      <vt:lpstr>Slide 371</vt:lpstr>
      <vt:lpstr>Slide 372</vt:lpstr>
      <vt:lpstr>Slide 373</vt:lpstr>
      <vt:lpstr>Slide 374</vt:lpstr>
      <vt:lpstr>Slide 375</vt:lpstr>
      <vt:lpstr>Slide 376</vt:lpstr>
      <vt:lpstr>Slide 377</vt:lpstr>
      <vt:lpstr>Slide 378</vt:lpstr>
      <vt:lpstr>Slide 379</vt:lpstr>
      <vt:lpstr>Slide 380</vt:lpstr>
      <vt:lpstr>Slide 381</vt:lpstr>
      <vt:lpstr>Slide 382</vt:lpstr>
      <vt:lpstr>Slide 383</vt:lpstr>
      <vt:lpstr>Slide 384</vt:lpstr>
      <vt:lpstr>Slide 385</vt:lpstr>
      <vt:lpstr>Slide 386</vt:lpstr>
      <vt:lpstr>Slide 387</vt:lpstr>
      <vt:lpstr>Slide 388</vt:lpstr>
      <vt:lpstr>Slide 389</vt:lpstr>
      <vt:lpstr>Slide 390</vt:lpstr>
      <vt:lpstr>Slide 391</vt:lpstr>
      <vt:lpstr>Slide 392</vt:lpstr>
      <vt:lpstr>Slide 393</vt:lpstr>
      <vt:lpstr>Slide 394</vt:lpstr>
      <vt:lpstr>Slide 395</vt:lpstr>
      <vt:lpstr>Slide 396</vt:lpstr>
      <vt:lpstr>Slide 397</vt:lpstr>
      <vt:lpstr>Slide 398</vt:lpstr>
      <vt:lpstr>Slide 399</vt:lpstr>
      <vt:lpstr>Slide 400</vt:lpstr>
      <vt:lpstr>Slide 401</vt:lpstr>
      <vt:lpstr>Slide 402</vt:lpstr>
      <vt:lpstr>Slide 403</vt:lpstr>
      <vt:lpstr>Slide 404</vt:lpstr>
      <vt:lpstr>Slide 405</vt:lpstr>
      <vt:lpstr>Slide 406</vt:lpstr>
      <vt:lpstr>Slide 407</vt:lpstr>
      <vt:lpstr>Slide 408</vt:lpstr>
      <vt:lpstr>Slide 409</vt:lpstr>
      <vt:lpstr>Slide 410</vt:lpstr>
      <vt:lpstr>Slide 411</vt:lpstr>
      <vt:lpstr>Slide 412</vt:lpstr>
      <vt:lpstr>Slide 413</vt:lpstr>
      <vt:lpstr>Slide 414</vt:lpstr>
      <vt:lpstr>Slide 415</vt:lpstr>
      <vt:lpstr>Slide 416</vt:lpstr>
      <vt:lpstr>Slide 417</vt:lpstr>
      <vt:lpstr>Slide 418</vt:lpstr>
      <vt:lpstr>Slide 419</vt:lpstr>
      <vt:lpstr>Slide 420</vt:lpstr>
      <vt:lpstr>Slide 421</vt:lpstr>
      <vt:lpstr>SHOW CREATE VIEW Syntax</vt:lpstr>
      <vt:lpstr>Slide 423</vt:lpstr>
      <vt:lpstr>Slide 424</vt:lpstr>
      <vt:lpstr>Slide 425</vt:lpstr>
      <vt:lpstr>Slide 426</vt:lpstr>
      <vt:lpstr>SHOW INDEX Syntax</vt:lpstr>
      <vt:lpstr>Slide 428</vt:lpstr>
      <vt:lpstr>Slide 429</vt:lpstr>
      <vt:lpstr>Slide 430</vt:lpstr>
      <vt:lpstr>Slide 431</vt:lpstr>
      <vt:lpstr>Slide 432</vt:lpstr>
      <vt:lpstr>Slide 433</vt:lpstr>
      <vt:lpstr>Slide 434</vt:lpstr>
      <vt:lpstr>Slide 435</vt:lpstr>
      <vt:lpstr>Slide 436</vt:lpstr>
      <vt:lpstr>Slide 437</vt:lpstr>
      <vt:lpstr>Slide 438</vt:lpstr>
      <vt:lpstr>Slide 439</vt:lpstr>
      <vt:lpstr>Slide 440</vt:lpstr>
      <vt:lpstr>Slide 441</vt:lpstr>
      <vt:lpstr>Slide 442</vt:lpstr>
      <vt:lpstr>Slide 443</vt:lpstr>
      <vt:lpstr>Slide 444</vt:lpstr>
      <vt:lpstr>Slide 445</vt:lpstr>
      <vt:lpstr>Slide 446</vt:lpstr>
      <vt:lpstr>Slide 447</vt:lpstr>
      <vt:lpstr>Slide 448</vt:lpstr>
      <vt:lpstr>Slide 449</vt:lpstr>
      <vt:lpstr>Slide 450</vt:lpstr>
      <vt:lpstr>Slide 451</vt:lpstr>
      <vt:lpstr>Slide 452</vt:lpstr>
      <vt:lpstr>Slide 453</vt:lpstr>
      <vt:lpstr>Slide 454</vt:lpstr>
      <vt:lpstr>Slide 455</vt:lpstr>
      <vt:lpstr>Slide 456</vt:lpstr>
      <vt:lpstr>Slide 457</vt:lpstr>
      <vt:lpstr>Slide 458</vt:lpstr>
      <vt:lpstr>Slide 459</vt:lpstr>
      <vt:lpstr>Slide 460</vt:lpstr>
      <vt:lpstr>Slide 461</vt:lpstr>
      <vt:lpstr>Slide 462</vt:lpstr>
      <vt:lpstr>Slide 463</vt:lpstr>
      <vt:lpstr>Slide 464</vt:lpstr>
      <vt:lpstr>Slide 465</vt:lpstr>
      <vt:lpstr>Slide 466</vt:lpstr>
      <vt:lpstr>Slide 467</vt:lpstr>
      <vt:lpstr>Slide 468</vt:lpstr>
      <vt:lpstr>Slide 469</vt:lpstr>
      <vt:lpstr>Slide 470</vt:lpstr>
      <vt:lpstr>Slide 471</vt:lpstr>
      <vt:lpstr>Slide 472</vt:lpstr>
      <vt:lpstr>Slide 473</vt:lpstr>
      <vt:lpstr>Slide 474</vt:lpstr>
      <vt:lpstr>Slide 475</vt:lpstr>
      <vt:lpstr>Slide 476</vt:lpstr>
      <vt:lpstr>Slide 477</vt:lpstr>
      <vt:lpstr>Slide 478</vt:lpstr>
      <vt:lpstr>Slide 479</vt:lpstr>
      <vt:lpstr>Slide 480</vt:lpstr>
      <vt:lpstr>Slide 481</vt:lpstr>
      <vt:lpstr>Slide 482</vt:lpstr>
      <vt:lpstr>Slide 483</vt:lpstr>
      <vt:lpstr>Slide 484</vt:lpstr>
      <vt:lpstr>Slide 485</vt:lpstr>
      <vt:lpstr>Slide 486</vt:lpstr>
      <vt:lpstr>Slide 487</vt:lpstr>
      <vt:lpstr>Slide 488</vt:lpstr>
      <vt:lpstr>Slide 489</vt:lpstr>
      <vt:lpstr>Slide 490</vt:lpstr>
      <vt:lpstr>Slide 491</vt:lpstr>
      <vt:lpstr>Slide 492</vt:lpstr>
      <vt:lpstr>Slide 493</vt:lpstr>
      <vt:lpstr>Slide 494</vt:lpstr>
      <vt:lpstr>Slide 495</vt:lpstr>
      <vt:lpstr>Slide 496</vt:lpstr>
      <vt:lpstr>Slide 497</vt:lpstr>
      <vt:lpstr>Slide 498</vt:lpstr>
      <vt:lpstr>Slide 499</vt:lpstr>
      <vt:lpstr>Slide 500</vt:lpstr>
      <vt:lpstr>Slide 501</vt:lpstr>
      <vt:lpstr>Slide 502</vt:lpstr>
      <vt:lpstr>Slide 503</vt:lpstr>
      <vt:lpstr>Slide 504</vt:lpstr>
      <vt:lpstr>Slide 505</vt:lpstr>
      <vt:lpstr>Slide 506</vt:lpstr>
      <vt:lpstr>Slide 507</vt:lpstr>
      <vt:lpstr>Slide 508</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cp:lastModifiedBy>
  <cp:revision>4540</cp:revision>
  <dcterms:created xsi:type="dcterms:W3CDTF">2015-10-09T06:09:34Z</dcterms:created>
  <dcterms:modified xsi:type="dcterms:W3CDTF">2019-09-28T09:35:15Z</dcterms:modified>
</cp:coreProperties>
</file>